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67" r:id="rId3"/>
  </p:sldMasterIdLst>
  <p:notesMasterIdLst>
    <p:notesMasterId r:id="rId199"/>
  </p:notesMasterIdLst>
  <p:sldIdLst>
    <p:sldId id="261" r:id="rId4"/>
    <p:sldId id="280" r:id="rId5"/>
    <p:sldId id="449" r:id="rId6"/>
    <p:sldId id="450" r:id="rId7"/>
    <p:sldId id="455" r:id="rId8"/>
    <p:sldId id="452" r:id="rId9"/>
    <p:sldId id="454" r:id="rId10"/>
    <p:sldId id="282" r:id="rId11"/>
    <p:sldId id="299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457" r:id="rId23"/>
    <p:sldId id="309" r:id="rId24"/>
    <p:sldId id="310" r:id="rId25"/>
    <p:sldId id="458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25" r:id="rId35"/>
    <p:sldId id="326" r:id="rId36"/>
    <p:sldId id="319" r:id="rId37"/>
    <p:sldId id="320" r:id="rId38"/>
    <p:sldId id="321" r:id="rId39"/>
    <p:sldId id="322" r:id="rId40"/>
    <p:sldId id="323" r:id="rId41"/>
    <p:sldId id="324" r:id="rId42"/>
    <p:sldId id="327" r:id="rId43"/>
    <p:sldId id="329" r:id="rId44"/>
    <p:sldId id="330" r:id="rId45"/>
    <p:sldId id="331" r:id="rId46"/>
    <p:sldId id="328" r:id="rId47"/>
    <p:sldId id="332" r:id="rId48"/>
    <p:sldId id="349" r:id="rId49"/>
    <p:sldId id="333" r:id="rId50"/>
    <p:sldId id="334" r:id="rId51"/>
    <p:sldId id="335" r:id="rId52"/>
    <p:sldId id="456" r:id="rId53"/>
    <p:sldId id="468" r:id="rId54"/>
    <p:sldId id="469" r:id="rId55"/>
    <p:sldId id="470" r:id="rId56"/>
    <p:sldId id="471" r:id="rId57"/>
    <p:sldId id="472" r:id="rId58"/>
    <p:sldId id="336" r:id="rId59"/>
    <p:sldId id="473" r:id="rId60"/>
    <p:sldId id="474" r:id="rId61"/>
    <p:sldId id="467" r:id="rId62"/>
    <p:sldId id="475" r:id="rId63"/>
    <p:sldId id="476" r:id="rId64"/>
    <p:sldId id="337" r:id="rId65"/>
    <p:sldId id="338" r:id="rId66"/>
    <p:sldId id="339" r:id="rId67"/>
    <p:sldId id="340" r:id="rId68"/>
    <p:sldId id="459" r:id="rId69"/>
    <p:sldId id="460" r:id="rId70"/>
    <p:sldId id="341" r:id="rId71"/>
    <p:sldId id="461" r:id="rId72"/>
    <p:sldId id="342" r:id="rId73"/>
    <p:sldId id="462" r:id="rId74"/>
    <p:sldId id="343" r:id="rId75"/>
    <p:sldId id="344" r:id="rId76"/>
    <p:sldId id="463" r:id="rId77"/>
    <p:sldId id="345" r:id="rId78"/>
    <p:sldId id="346" r:id="rId79"/>
    <p:sldId id="464" r:id="rId80"/>
    <p:sldId id="347" r:id="rId81"/>
    <p:sldId id="348" r:id="rId82"/>
    <p:sldId id="350" r:id="rId83"/>
    <p:sldId id="351" r:id="rId84"/>
    <p:sldId id="353" r:id="rId85"/>
    <p:sldId id="354" r:id="rId86"/>
    <p:sldId id="465" r:id="rId87"/>
    <p:sldId id="357" r:id="rId88"/>
    <p:sldId id="360" r:id="rId89"/>
    <p:sldId id="366" r:id="rId90"/>
    <p:sldId id="466" r:id="rId91"/>
    <p:sldId id="367" r:id="rId92"/>
    <p:sldId id="368" r:id="rId93"/>
    <p:sldId id="352" r:id="rId94"/>
    <p:sldId id="370" r:id="rId95"/>
    <p:sldId id="369" r:id="rId96"/>
    <p:sldId id="371" r:id="rId97"/>
    <p:sldId id="372" r:id="rId98"/>
    <p:sldId id="373" r:id="rId99"/>
    <p:sldId id="374" r:id="rId100"/>
    <p:sldId id="391" r:id="rId101"/>
    <p:sldId id="375" r:id="rId102"/>
    <p:sldId id="376" r:id="rId103"/>
    <p:sldId id="377" r:id="rId104"/>
    <p:sldId id="477" r:id="rId105"/>
    <p:sldId id="478" r:id="rId106"/>
    <p:sldId id="378" r:id="rId107"/>
    <p:sldId id="379" r:id="rId108"/>
    <p:sldId id="380" r:id="rId109"/>
    <p:sldId id="381" r:id="rId110"/>
    <p:sldId id="382" r:id="rId111"/>
    <p:sldId id="383" r:id="rId112"/>
    <p:sldId id="384" r:id="rId113"/>
    <p:sldId id="385" r:id="rId114"/>
    <p:sldId id="388" r:id="rId115"/>
    <p:sldId id="386" r:id="rId116"/>
    <p:sldId id="387" r:id="rId117"/>
    <p:sldId id="480" r:id="rId118"/>
    <p:sldId id="481" r:id="rId119"/>
    <p:sldId id="482" r:id="rId120"/>
    <p:sldId id="484" r:id="rId121"/>
    <p:sldId id="483" r:id="rId122"/>
    <p:sldId id="485" r:id="rId123"/>
    <p:sldId id="389" r:id="rId124"/>
    <p:sldId id="503" r:id="rId125"/>
    <p:sldId id="504" r:id="rId126"/>
    <p:sldId id="479" r:id="rId127"/>
    <p:sldId id="505" r:id="rId128"/>
    <p:sldId id="506" r:id="rId129"/>
    <p:sldId id="507" r:id="rId130"/>
    <p:sldId id="392" r:id="rId131"/>
    <p:sldId id="508" r:id="rId132"/>
    <p:sldId id="509" r:id="rId133"/>
    <p:sldId id="510" r:id="rId134"/>
    <p:sldId id="393" r:id="rId135"/>
    <p:sldId id="390" r:id="rId136"/>
    <p:sldId id="394" r:id="rId137"/>
    <p:sldId id="487" r:id="rId138"/>
    <p:sldId id="488" r:id="rId139"/>
    <p:sldId id="489" r:id="rId140"/>
    <p:sldId id="490" r:id="rId141"/>
    <p:sldId id="486" r:id="rId142"/>
    <p:sldId id="491" r:id="rId143"/>
    <p:sldId id="492" r:id="rId144"/>
    <p:sldId id="395" r:id="rId145"/>
    <p:sldId id="511" r:id="rId146"/>
    <p:sldId id="493" r:id="rId147"/>
    <p:sldId id="397" r:id="rId148"/>
    <p:sldId id="494" r:id="rId149"/>
    <p:sldId id="495" r:id="rId150"/>
    <p:sldId id="496" r:id="rId151"/>
    <p:sldId id="497" r:id="rId152"/>
    <p:sldId id="498" r:id="rId153"/>
    <p:sldId id="499" r:id="rId154"/>
    <p:sldId id="398" r:id="rId155"/>
    <p:sldId id="399" r:id="rId156"/>
    <p:sldId id="400" r:id="rId157"/>
    <p:sldId id="500" r:id="rId158"/>
    <p:sldId id="501" r:id="rId159"/>
    <p:sldId id="401" r:id="rId160"/>
    <p:sldId id="402" r:id="rId161"/>
    <p:sldId id="502" r:id="rId162"/>
    <p:sldId id="403" r:id="rId163"/>
    <p:sldId id="404" r:id="rId164"/>
    <p:sldId id="405" r:id="rId165"/>
    <p:sldId id="406" r:id="rId166"/>
    <p:sldId id="407" r:id="rId167"/>
    <p:sldId id="408" r:id="rId168"/>
    <p:sldId id="409" r:id="rId169"/>
    <p:sldId id="512" r:id="rId170"/>
    <p:sldId id="410" r:id="rId171"/>
    <p:sldId id="513" r:id="rId172"/>
    <p:sldId id="514" r:id="rId173"/>
    <p:sldId id="411" r:id="rId174"/>
    <p:sldId id="412" r:id="rId175"/>
    <p:sldId id="413" r:id="rId176"/>
    <p:sldId id="414" r:id="rId177"/>
    <p:sldId id="415" r:id="rId178"/>
    <p:sldId id="416" r:id="rId179"/>
    <p:sldId id="417" r:id="rId180"/>
    <p:sldId id="418" r:id="rId181"/>
    <p:sldId id="419" r:id="rId182"/>
    <p:sldId id="420" r:id="rId183"/>
    <p:sldId id="610" r:id="rId184"/>
    <p:sldId id="421" r:id="rId185"/>
    <p:sldId id="422" r:id="rId186"/>
    <p:sldId id="423" r:id="rId187"/>
    <p:sldId id="573" r:id="rId188"/>
    <p:sldId id="612" r:id="rId189"/>
    <p:sldId id="613" r:id="rId190"/>
    <p:sldId id="424" r:id="rId191"/>
    <p:sldId id="574" r:id="rId192"/>
    <p:sldId id="575" r:id="rId193"/>
    <p:sldId id="572" r:id="rId194"/>
    <p:sldId id="427" r:id="rId195"/>
    <p:sldId id="428" r:id="rId196"/>
    <p:sldId id="429" r:id="rId197"/>
    <p:sldId id="430" r:id="rId19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205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5602" userDrawn="1">
          <p15:clr>
            <a:srgbClr val="A4A3A4"/>
          </p15:clr>
        </p15:guide>
        <p15:guide id="8" orient="horz" pos="4201" userDrawn="1">
          <p15:clr>
            <a:srgbClr val="A4A3A4"/>
          </p15:clr>
        </p15:guide>
        <p15:guide id="9" pos="32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504D"/>
    <a:srgbClr val="4F81BD"/>
    <a:srgbClr val="385D8A"/>
    <a:srgbClr val="FFFF00"/>
    <a:srgbClr val="D99694"/>
    <a:srgbClr val="DDD9C3"/>
    <a:srgbClr val="5D91CF"/>
    <a:srgbClr val="007DC6"/>
    <a:srgbClr val="E2F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2" autoAdjust="0"/>
    <p:restoredTop sz="93179" autoAdjust="0"/>
  </p:normalViewPr>
  <p:slideViewPr>
    <p:cSldViewPr showGuides="1">
      <p:cViewPr varScale="1">
        <p:scale>
          <a:sx n="86" d="100"/>
          <a:sy n="86" d="100"/>
        </p:scale>
        <p:origin x="1770" y="60"/>
      </p:cViewPr>
      <p:guideLst>
        <p:guide orient="horz" pos="2205"/>
        <p:guide pos="204"/>
        <p:guide pos="5602"/>
        <p:guide orient="horz" pos="4201"/>
        <p:guide pos="3243"/>
      </p:guideLst>
    </p:cSldViewPr>
  </p:slideViewPr>
  <p:outlineViewPr>
    <p:cViewPr>
      <p:scale>
        <a:sx n="33" d="100"/>
        <a:sy n="33" d="100"/>
      </p:scale>
      <p:origin x="0" y="-708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952"/>
    </p:cViewPr>
  </p:sorterViewPr>
  <p:notesViewPr>
    <p:cSldViewPr>
      <p:cViewPr varScale="1">
        <p:scale>
          <a:sx n="70" d="100"/>
          <a:sy n="70" d="100"/>
        </p:scale>
        <p:origin x="23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presProps" Target="presProps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viewProps" Target="viewProps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theme" Target="theme/theme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wmf"/><Relationship Id="rId1" Type="http://schemas.openxmlformats.org/officeDocument/2006/relationships/image" Target="../media/image19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CFDB2-5341-4855-8725-7F678F9909D8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55D79-73C6-47A0-88BE-4B9726CAA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84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9482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144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289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107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70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0814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89802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5152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09495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572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66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08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D79-73C6-47A0-88BE-4B9726CAAA6F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15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7" y="-27384"/>
            <a:ext cx="9144000" cy="4305896"/>
          </a:xfrm>
          <a:prstGeom prst="rect">
            <a:avLst/>
          </a:prstGeom>
        </p:spPr>
      </p:pic>
      <p:grpSp>
        <p:nvGrpSpPr>
          <p:cNvPr id="20" name="Grupo 19"/>
          <p:cNvGrpSpPr/>
          <p:nvPr userDrawn="1"/>
        </p:nvGrpSpPr>
        <p:grpSpPr>
          <a:xfrm>
            <a:off x="3500429" y="1387453"/>
            <a:ext cx="5641983" cy="2007751"/>
            <a:chOff x="3500429" y="1387453"/>
            <a:chExt cx="5641983" cy="2007751"/>
          </a:xfrm>
        </p:grpSpPr>
        <p:sp>
          <p:nvSpPr>
            <p:cNvPr id="22" name="Triângulo retângulo 2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riângulo retângulo 22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3713157" y="2338380"/>
            <a:ext cx="5430839" cy="1061594"/>
            <a:chOff x="3713157" y="2338380"/>
            <a:chExt cx="5430839" cy="1061594"/>
          </a:xfrm>
        </p:grpSpPr>
        <p:sp>
          <p:nvSpPr>
            <p:cNvPr id="25" name="Triângulo retângulo 24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Triângulo retângulo 25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7" name="Grupo 26"/>
          <p:cNvGrpSpPr/>
          <p:nvPr userDrawn="1"/>
        </p:nvGrpSpPr>
        <p:grpSpPr>
          <a:xfrm>
            <a:off x="0" y="3390900"/>
            <a:ext cx="9144000" cy="3467100"/>
            <a:chOff x="0" y="3390900"/>
            <a:chExt cx="9144000" cy="3467100"/>
          </a:xfrm>
        </p:grpSpPr>
        <p:sp>
          <p:nvSpPr>
            <p:cNvPr id="28" name="Retângulo 27"/>
            <p:cNvSpPr/>
            <p:nvPr userDrawn="1"/>
          </p:nvSpPr>
          <p:spPr>
            <a:xfrm>
              <a:off x="0" y="3390900"/>
              <a:ext cx="9142413" cy="3467100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retângulo 28"/>
            <p:cNvSpPr/>
            <p:nvPr userDrawn="1"/>
          </p:nvSpPr>
          <p:spPr>
            <a:xfrm flipH="1">
              <a:off x="7620003" y="4751824"/>
              <a:ext cx="1523997" cy="210458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3933056"/>
            <a:ext cx="8785225" cy="1143008"/>
          </a:xfrm>
        </p:spPr>
        <p:txBody>
          <a:bodyPr anchor="b"/>
          <a:lstStyle>
            <a:lvl1pPr algn="l">
              <a:defRPr sz="3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5504691"/>
            <a:ext cx="8785225" cy="857256"/>
          </a:xfrm>
        </p:spPr>
        <p:txBody>
          <a:bodyPr>
            <a:normAutofit/>
          </a:bodyPr>
          <a:lstStyle>
            <a:lvl1pPr marL="0" indent="0">
              <a:buNone/>
              <a:defRPr sz="28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co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2F9E-0808-420B-8CE5-B17B9653D50E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179388" y="5020016"/>
            <a:ext cx="8785225" cy="500066"/>
          </a:xfrm>
        </p:spPr>
        <p:txBody>
          <a:bodyPr anchor="ctr">
            <a:normAutofit/>
          </a:bodyPr>
          <a:lstStyle>
            <a:lvl1pPr marL="0" indent="0">
              <a:buNone/>
              <a:defRPr sz="2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561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 flipH="1" flipV="1">
            <a:off x="0" y="3713165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88912"/>
            <a:ext cx="8035950" cy="6383359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>
            <a:off x="2643174" y="0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857232"/>
            <a:ext cx="8785225" cy="2848555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2071670" y="3819832"/>
            <a:ext cx="1157004" cy="850227"/>
            <a:chOff x="1068427" y="1103359"/>
            <a:chExt cx="6340409" cy="4659265"/>
          </a:xfrm>
          <a:solidFill>
            <a:srgbClr val="0C4DA2"/>
          </a:solidFill>
        </p:grpSpPr>
        <p:sp>
          <p:nvSpPr>
            <p:cNvPr id="14" name="Forma livre 13"/>
            <p:cNvSpPr/>
            <p:nvPr userDrawn="1"/>
          </p:nvSpPr>
          <p:spPr>
            <a:xfrm>
              <a:off x="1068427" y="1103359"/>
              <a:ext cx="2908274" cy="4659265"/>
            </a:xfrm>
            <a:custGeom>
              <a:avLst/>
              <a:gdLst>
                <a:gd name="connsiteX0" fmla="*/ 0 w 2886075"/>
                <a:gd name="connsiteY0" fmla="*/ 342900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0 w 2886075"/>
                <a:gd name="connsiteY12" fmla="*/ 342900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22210 w 2903498"/>
                <a:gd name="connsiteY0" fmla="*/ 415925 h 4629150"/>
                <a:gd name="connsiteX1" fmla="*/ 17423 w 2903498"/>
                <a:gd name="connsiteY1" fmla="*/ 2257425 h 4629150"/>
                <a:gd name="connsiteX2" fmla="*/ 627023 w 2903498"/>
                <a:gd name="connsiteY2" fmla="*/ 4324350 h 4629150"/>
                <a:gd name="connsiteX3" fmla="*/ 1065173 w 2903498"/>
                <a:gd name="connsiteY3" fmla="*/ 4619625 h 4629150"/>
                <a:gd name="connsiteX4" fmla="*/ 1817648 w 2903498"/>
                <a:gd name="connsiteY4" fmla="*/ 4629150 h 4629150"/>
                <a:gd name="connsiteX5" fmla="*/ 2036723 w 2903498"/>
                <a:gd name="connsiteY5" fmla="*/ 4305300 h 4629150"/>
                <a:gd name="connsiteX6" fmla="*/ 1512848 w 2903498"/>
                <a:gd name="connsiteY6" fmla="*/ 2562225 h 4629150"/>
                <a:gd name="connsiteX7" fmla="*/ 2560598 w 2903498"/>
                <a:gd name="connsiteY7" fmla="*/ 2562225 h 4629150"/>
                <a:gd name="connsiteX8" fmla="*/ 2903498 w 2903498"/>
                <a:gd name="connsiteY8" fmla="*/ 2133600 h 4629150"/>
                <a:gd name="connsiteX9" fmla="*/ 2903498 w 2903498"/>
                <a:gd name="connsiteY9" fmla="*/ 381000 h 4629150"/>
                <a:gd name="connsiteX10" fmla="*/ 2503448 w 2903498"/>
                <a:gd name="connsiteY10" fmla="*/ 0 h 4629150"/>
                <a:gd name="connsiteX11" fmla="*/ 341273 w 2903498"/>
                <a:gd name="connsiteY11" fmla="*/ 0 h 4629150"/>
                <a:gd name="connsiteX12" fmla="*/ 22210 w 2903498"/>
                <a:gd name="connsiteY12" fmla="*/ 415925 h 4629150"/>
                <a:gd name="connsiteX0" fmla="*/ 22210 w 2903498"/>
                <a:gd name="connsiteY0" fmla="*/ 422260 h 4635485"/>
                <a:gd name="connsiteX1" fmla="*/ 17423 w 2903498"/>
                <a:gd name="connsiteY1" fmla="*/ 2263760 h 4635485"/>
                <a:gd name="connsiteX2" fmla="*/ 627023 w 2903498"/>
                <a:gd name="connsiteY2" fmla="*/ 4330685 h 4635485"/>
                <a:gd name="connsiteX3" fmla="*/ 1065173 w 2903498"/>
                <a:gd name="connsiteY3" fmla="*/ 4625960 h 4635485"/>
                <a:gd name="connsiteX4" fmla="*/ 1817648 w 2903498"/>
                <a:gd name="connsiteY4" fmla="*/ 4635485 h 4635485"/>
                <a:gd name="connsiteX5" fmla="*/ 2036723 w 2903498"/>
                <a:gd name="connsiteY5" fmla="*/ 4311635 h 4635485"/>
                <a:gd name="connsiteX6" fmla="*/ 1512848 w 2903498"/>
                <a:gd name="connsiteY6" fmla="*/ 2568560 h 4635485"/>
                <a:gd name="connsiteX7" fmla="*/ 2560598 w 2903498"/>
                <a:gd name="connsiteY7" fmla="*/ 2568560 h 4635485"/>
                <a:gd name="connsiteX8" fmla="*/ 2903498 w 2903498"/>
                <a:gd name="connsiteY8" fmla="*/ 2139935 h 4635485"/>
                <a:gd name="connsiteX9" fmla="*/ 2903498 w 2903498"/>
                <a:gd name="connsiteY9" fmla="*/ 387335 h 4635485"/>
                <a:gd name="connsiteX10" fmla="*/ 2503448 w 2903498"/>
                <a:gd name="connsiteY10" fmla="*/ 6335 h 4635485"/>
                <a:gd name="connsiteX11" fmla="*/ 341273 w 2903498"/>
                <a:gd name="connsiteY11" fmla="*/ 6335 h 4635485"/>
                <a:gd name="connsiteX12" fmla="*/ 22210 w 2903498"/>
                <a:gd name="connsiteY12" fmla="*/ 422260 h 4635485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03498"/>
                <a:gd name="connsiteY0" fmla="*/ 446040 h 4659265"/>
                <a:gd name="connsiteX1" fmla="*/ 17423 w 2903498"/>
                <a:gd name="connsiteY1" fmla="*/ 2287540 h 4659265"/>
                <a:gd name="connsiteX2" fmla="*/ 627023 w 2903498"/>
                <a:gd name="connsiteY2" fmla="*/ 4354465 h 4659265"/>
                <a:gd name="connsiteX3" fmla="*/ 1065173 w 2903498"/>
                <a:gd name="connsiteY3" fmla="*/ 4649740 h 4659265"/>
                <a:gd name="connsiteX4" fmla="*/ 1817648 w 2903498"/>
                <a:gd name="connsiteY4" fmla="*/ 4659265 h 4659265"/>
                <a:gd name="connsiteX5" fmla="*/ 2036723 w 2903498"/>
                <a:gd name="connsiteY5" fmla="*/ 4335415 h 4659265"/>
                <a:gd name="connsiteX6" fmla="*/ 1512848 w 2903498"/>
                <a:gd name="connsiteY6" fmla="*/ 2592340 h 4659265"/>
                <a:gd name="connsiteX7" fmla="*/ 2560598 w 2903498"/>
                <a:gd name="connsiteY7" fmla="*/ 2592340 h 4659265"/>
                <a:gd name="connsiteX8" fmla="*/ 2903498 w 2903498"/>
                <a:gd name="connsiteY8" fmla="*/ 2163715 h 4659265"/>
                <a:gd name="connsiteX9" fmla="*/ 2903498 w 2903498"/>
                <a:gd name="connsiteY9" fmla="*/ 411115 h 4659265"/>
                <a:gd name="connsiteX10" fmla="*/ 2503448 w 2903498"/>
                <a:gd name="connsiteY10" fmla="*/ 30115 h 4659265"/>
                <a:gd name="connsiteX11" fmla="*/ 341273 w 2903498"/>
                <a:gd name="connsiteY11" fmla="*/ 30115 h 4659265"/>
                <a:gd name="connsiteX12" fmla="*/ 22210 w 2903498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92290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65551"/>
                <a:gd name="connsiteX1" fmla="*/ 17423 w 2908274"/>
                <a:gd name="connsiteY1" fmla="*/ 2287540 h 4665551"/>
                <a:gd name="connsiteX2" fmla="*/ 627023 w 2908274"/>
                <a:gd name="connsiteY2" fmla="*/ 4354465 h 4665551"/>
                <a:gd name="connsiteX3" fmla="*/ 1065173 w 2908274"/>
                <a:gd name="connsiteY3" fmla="*/ 4649740 h 4665551"/>
                <a:gd name="connsiteX4" fmla="*/ 1817648 w 2908274"/>
                <a:gd name="connsiteY4" fmla="*/ 4659265 h 4665551"/>
                <a:gd name="connsiteX5" fmla="*/ 2036723 w 2908274"/>
                <a:gd name="connsiteY5" fmla="*/ 4335415 h 4665551"/>
                <a:gd name="connsiteX6" fmla="*/ 1512848 w 2908274"/>
                <a:gd name="connsiteY6" fmla="*/ 2592340 h 4665551"/>
                <a:gd name="connsiteX7" fmla="*/ 2560598 w 2908274"/>
                <a:gd name="connsiteY7" fmla="*/ 2592340 h 4665551"/>
                <a:gd name="connsiteX8" fmla="*/ 2903498 w 2908274"/>
                <a:gd name="connsiteY8" fmla="*/ 2192290 h 4665551"/>
                <a:gd name="connsiteX9" fmla="*/ 2903498 w 2908274"/>
                <a:gd name="connsiteY9" fmla="*/ 411115 h 4665551"/>
                <a:gd name="connsiteX10" fmla="*/ 2503448 w 2908274"/>
                <a:gd name="connsiteY10" fmla="*/ 30115 h 4665551"/>
                <a:gd name="connsiteX11" fmla="*/ 341273 w 2908274"/>
                <a:gd name="connsiteY11" fmla="*/ 30115 h 4665551"/>
                <a:gd name="connsiteX12" fmla="*/ 22210 w 2908274"/>
                <a:gd name="connsiteY12" fmla="*/ 446040 h 4665551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8274" h="4659265">
                  <a:moveTo>
                    <a:pt x="22210" y="446040"/>
                  </a:moveTo>
                  <a:cubicBezTo>
                    <a:pt x="20614" y="1059873"/>
                    <a:pt x="19019" y="1673707"/>
                    <a:pt x="17423" y="2287540"/>
                  </a:cubicBezTo>
                  <a:lnTo>
                    <a:pt x="627023" y="4354465"/>
                  </a:lnTo>
                  <a:cubicBezTo>
                    <a:pt x="663574" y="4486197"/>
                    <a:pt x="823891" y="4622737"/>
                    <a:pt x="1065173" y="4649740"/>
                  </a:cubicBezTo>
                  <a:lnTo>
                    <a:pt x="1817648" y="4659265"/>
                  </a:lnTo>
                  <a:cubicBezTo>
                    <a:pt x="2100274" y="4622672"/>
                    <a:pt x="2054196" y="4443350"/>
                    <a:pt x="2036723" y="4335415"/>
                  </a:cubicBezTo>
                  <a:lnTo>
                    <a:pt x="1512848" y="2592340"/>
                  </a:lnTo>
                  <a:lnTo>
                    <a:pt x="2560598" y="2592340"/>
                  </a:lnTo>
                  <a:cubicBezTo>
                    <a:pt x="2717777" y="2573285"/>
                    <a:pt x="2908274" y="2492324"/>
                    <a:pt x="2903498" y="2192290"/>
                  </a:cubicBezTo>
                  <a:lnTo>
                    <a:pt x="2903498" y="411115"/>
                  </a:lnTo>
                  <a:cubicBezTo>
                    <a:pt x="2908270" y="268240"/>
                    <a:pt x="2889225" y="0"/>
                    <a:pt x="2503448" y="30115"/>
                  </a:cubicBezTo>
                  <a:lnTo>
                    <a:pt x="341273" y="30115"/>
                  </a:lnTo>
                  <a:cubicBezTo>
                    <a:pt x="53967" y="54472"/>
                    <a:pt x="0" y="332798"/>
                    <a:pt x="22210" y="44604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 14"/>
            <p:cNvSpPr/>
            <p:nvPr userDrawn="1"/>
          </p:nvSpPr>
          <p:spPr>
            <a:xfrm>
              <a:off x="4500562" y="1103359"/>
              <a:ext cx="2908274" cy="4659265"/>
            </a:xfrm>
            <a:custGeom>
              <a:avLst/>
              <a:gdLst>
                <a:gd name="connsiteX0" fmla="*/ 0 w 2886075"/>
                <a:gd name="connsiteY0" fmla="*/ 342900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0 w 2886075"/>
                <a:gd name="connsiteY12" fmla="*/ 342900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22210 w 2903498"/>
                <a:gd name="connsiteY0" fmla="*/ 415925 h 4629150"/>
                <a:gd name="connsiteX1" fmla="*/ 17423 w 2903498"/>
                <a:gd name="connsiteY1" fmla="*/ 2257425 h 4629150"/>
                <a:gd name="connsiteX2" fmla="*/ 627023 w 2903498"/>
                <a:gd name="connsiteY2" fmla="*/ 4324350 h 4629150"/>
                <a:gd name="connsiteX3" fmla="*/ 1065173 w 2903498"/>
                <a:gd name="connsiteY3" fmla="*/ 4619625 h 4629150"/>
                <a:gd name="connsiteX4" fmla="*/ 1817648 w 2903498"/>
                <a:gd name="connsiteY4" fmla="*/ 4629150 h 4629150"/>
                <a:gd name="connsiteX5" fmla="*/ 2036723 w 2903498"/>
                <a:gd name="connsiteY5" fmla="*/ 4305300 h 4629150"/>
                <a:gd name="connsiteX6" fmla="*/ 1512848 w 2903498"/>
                <a:gd name="connsiteY6" fmla="*/ 2562225 h 4629150"/>
                <a:gd name="connsiteX7" fmla="*/ 2560598 w 2903498"/>
                <a:gd name="connsiteY7" fmla="*/ 2562225 h 4629150"/>
                <a:gd name="connsiteX8" fmla="*/ 2903498 w 2903498"/>
                <a:gd name="connsiteY8" fmla="*/ 2133600 h 4629150"/>
                <a:gd name="connsiteX9" fmla="*/ 2903498 w 2903498"/>
                <a:gd name="connsiteY9" fmla="*/ 381000 h 4629150"/>
                <a:gd name="connsiteX10" fmla="*/ 2503448 w 2903498"/>
                <a:gd name="connsiteY10" fmla="*/ 0 h 4629150"/>
                <a:gd name="connsiteX11" fmla="*/ 341273 w 2903498"/>
                <a:gd name="connsiteY11" fmla="*/ 0 h 4629150"/>
                <a:gd name="connsiteX12" fmla="*/ 22210 w 2903498"/>
                <a:gd name="connsiteY12" fmla="*/ 415925 h 4629150"/>
                <a:gd name="connsiteX0" fmla="*/ 22210 w 2903498"/>
                <a:gd name="connsiteY0" fmla="*/ 422260 h 4635485"/>
                <a:gd name="connsiteX1" fmla="*/ 17423 w 2903498"/>
                <a:gd name="connsiteY1" fmla="*/ 2263760 h 4635485"/>
                <a:gd name="connsiteX2" fmla="*/ 627023 w 2903498"/>
                <a:gd name="connsiteY2" fmla="*/ 4330685 h 4635485"/>
                <a:gd name="connsiteX3" fmla="*/ 1065173 w 2903498"/>
                <a:gd name="connsiteY3" fmla="*/ 4625960 h 4635485"/>
                <a:gd name="connsiteX4" fmla="*/ 1817648 w 2903498"/>
                <a:gd name="connsiteY4" fmla="*/ 4635485 h 4635485"/>
                <a:gd name="connsiteX5" fmla="*/ 2036723 w 2903498"/>
                <a:gd name="connsiteY5" fmla="*/ 4311635 h 4635485"/>
                <a:gd name="connsiteX6" fmla="*/ 1512848 w 2903498"/>
                <a:gd name="connsiteY6" fmla="*/ 2568560 h 4635485"/>
                <a:gd name="connsiteX7" fmla="*/ 2560598 w 2903498"/>
                <a:gd name="connsiteY7" fmla="*/ 2568560 h 4635485"/>
                <a:gd name="connsiteX8" fmla="*/ 2903498 w 2903498"/>
                <a:gd name="connsiteY8" fmla="*/ 2139935 h 4635485"/>
                <a:gd name="connsiteX9" fmla="*/ 2903498 w 2903498"/>
                <a:gd name="connsiteY9" fmla="*/ 387335 h 4635485"/>
                <a:gd name="connsiteX10" fmla="*/ 2503448 w 2903498"/>
                <a:gd name="connsiteY10" fmla="*/ 6335 h 4635485"/>
                <a:gd name="connsiteX11" fmla="*/ 341273 w 2903498"/>
                <a:gd name="connsiteY11" fmla="*/ 6335 h 4635485"/>
                <a:gd name="connsiteX12" fmla="*/ 22210 w 2903498"/>
                <a:gd name="connsiteY12" fmla="*/ 422260 h 4635485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03498"/>
                <a:gd name="connsiteY0" fmla="*/ 446040 h 4659265"/>
                <a:gd name="connsiteX1" fmla="*/ 17423 w 2903498"/>
                <a:gd name="connsiteY1" fmla="*/ 2287540 h 4659265"/>
                <a:gd name="connsiteX2" fmla="*/ 627023 w 2903498"/>
                <a:gd name="connsiteY2" fmla="*/ 4354465 h 4659265"/>
                <a:gd name="connsiteX3" fmla="*/ 1065173 w 2903498"/>
                <a:gd name="connsiteY3" fmla="*/ 4649740 h 4659265"/>
                <a:gd name="connsiteX4" fmla="*/ 1817648 w 2903498"/>
                <a:gd name="connsiteY4" fmla="*/ 4659265 h 4659265"/>
                <a:gd name="connsiteX5" fmla="*/ 2036723 w 2903498"/>
                <a:gd name="connsiteY5" fmla="*/ 4335415 h 4659265"/>
                <a:gd name="connsiteX6" fmla="*/ 1512848 w 2903498"/>
                <a:gd name="connsiteY6" fmla="*/ 2592340 h 4659265"/>
                <a:gd name="connsiteX7" fmla="*/ 2560598 w 2903498"/>
                <a:gd name="connsiteY7" fmla="*/ 2592340 h 4659265"/>
                <a:gd name="connsiteX8" fmla="*/ 2903498 w 2903498"/>
                <a:gd name="connsiteY8" fmla="*/ 2163715 h 4659265"/>
                <a:gd name="connsiteX9" fmla="*/ 2903498 w 2903498"/>
                <a:gd name="connsiteY9" fmla="*/ 411115 h 4659265"/>
                <a:gd name="connsiteX10" fmla="*/ 2503448 w 2903498"/>
                <a:gd name="connsiteY10" fmla="*/ 30115 h 4659265"/>
                <a:gd name="connsiteX11" fmla="*/ 341273 w 2903498"/>
                <a:gd name="connsiteY11" fmla="*/ 30115 h 4659265"/>
                <a:gd name="connsiteX12" fmla="*/ 22210 w 2903498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92290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65551"/>
                <a:gd name="connsiteX1" fmla="*/ 17423 w 2908274"/>
                <a:gd name="connsiteY1" fmla="*/ 2287540 h 4665551"/>
                <a:gd name="connsiteX2" fmla="*/ 627023 w 2908274"/>
                <a:gd name="connsiteY2" fmla="*/ 4354465 h 4665551"/>
                <a:gd name="connsiteX3" fmla="*/ 1065173 w 2908274"/>
                <a:gd name="connsiteY3" fmla="*/ 4649740 h 4665551"/>
                <a:gd name="connsiteX4" fmla="*/ 1817648 w 2908274"/>
                <a:gd name="connsiteY4" fmla="*/ 4659265 h 4665551"/>
                <a:gd name="connsiteX5" fmla="*/ 2036723 w 2908274"/>
                <a:gd name="connsiteY5" fmla="*/ 4335415 h 4665551"/>
                <a:gd name="connsiteX6" fmla="*/ 1512848 w 2908274"/>
                <a:gd name="connsiteY6" fmla="*/ 2592340 h 4665551"/>
                <a:gd name="connsiteX7" fmla="*/ 2560598 w 2908274"/>
                <a:gd name="connsiteY7" fmla="*/ 2592340 h 4665551"/>
                <a:gd name="connsiteX8" fmla="*/ 2903498 w 2908274"/>
                <a:gd name="connsiteY8" fmla="*/ 2192290 h 4665551"/>
                <a:gd name="connsiteX9" fmla="*/ 2903498 w 2908274"/>
                <a:gd name="connsiteY9" fmla="*/ 411115 h 4665551"/>
                <a:gd name="connsiteX10" fmla="*/ 2503448 w 2908274"/>
                <a:gd name="connsiteY10" fmla="*/ 30115 h 4665551"/>
                <a:gd name="connsiteX11" fmla="*/ 341273 w 2908274"/>
                <a:gd name="connsiteY11" fmla="*/ 30115 h 4665551"/>
                <a:gd name="connsiteX12" fmla="*/ 22210 w 2908274"/>
                <a:gd name="connsiteY12" fmla="*/ 446040 h 4665551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8274" h="4659265">
                  <a:moveTo>
                    <a:pt x="22210" y="446040"/>
                  </a:moveTo>
                  <a:cubicBezTo>
                    <a:pt x="20614" y="1059873"/>
                    <a:pt x="19019" y="1673707"/>
                    <a:pt x="17423" y="2287540"/>
                  </a:cubicBezTo>
                  <a:lnTo>
                    <a:pt x="627023" y="4354465"/>
                  </a:lnTo>
                  <a:cubicBezTo>
                    <a:pt x="663574" y="4486197"/>
                    <a:pt x="823891" y="4622737"/>
                    <a:pt x="1065173" y="4649740"/>
                  </a:cubicBezTo>
                  <a:lnTo>
                    <a:pt x="1817648" y="4659265"/>
                  </a:lnTo>
                  <a:cubicBezTo>
                    <a:pt x="2100274" y="4622672"/>
                    <a:pt x="2054196" y="4443350"/>
                    <a:pt x="2036723" y="4335415"/>
                  </a:cubicBezTo>
                  <a:lnTo>
                    <a:pt x="1512848" y="2592340"/>
                  </a:lnTo>
                  <a:lnTo>
                    <a:pt x="2560598" y="2592340"/>
                  </a:lnTo>
                  <a:cubicBezTo>
                    <a:pt x="2717777" y="2573285"/>
                    <a:pt x="2908274" y="2492324"/>
                    <a:pt x="2903498" y="2192290"/>
                  </a:cubicBezTo>
                  <a:lnTo>
                    <a:pt x="2903498" y="411115"/>
                  </a:lnTo>
                  <a:cubicBezTo>
                    <a:pt x="2908270" y="268240"/>
                    <a:pt x="2889225" y="0"/>
                    <a:pt x="2503448" y="30115"/>
                  </a:cubicBezTo>
                  <a:lnTo>
                    <a:pt x="341273" y="30115"/>
                  </a:lnTo>
                  <a:cubicBezTo>
                    <a:pt x="53967" y="54472"/>
                    <a:pt x="0" y="332798"/>
                    <a:pt x="22210" y="44604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Espaço Reservado para Conteúdo 17"/>
          <p:cNvSpPr>
            <a:spLocks noGrp="1"/>
          </p:cNvSpPr>
          <p:nvPr>
            <p:ph sz="quarter" idx="13"/>
          </p:nvPr>
        </p:nvSpPr>
        <p:spPr>
          <a:xfrm>
            <a:off x="3429000" y="4071942"/>
            <a:ext cx="5535613" cy="2500308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800"/>
            </a:lvl1pPr>
            <a:lvl2pPr>
              <a:buFont typeface="Arial" pitchFamily="34" charset="0"/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4414" y="2500306"/>
            <a:ext cx="5000660" cy="292895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785786" y="776803"/>
            <a:ext cx="3929090" cy="152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4000" dirty="0" smtClean="0">
                <a:solidFill>
                  <a:schemeClr val="bg1"/>
                </a:solidFill>
                <a:latin typeface="Museo 900" pitchFamily="50" charset="0"/>
              </a:rPr>
              <a:t>Questão</a:t>
            </a:r>
          </a:p>
          <a:p>
            <a:pPr>
              <a:lnSpc>
                <a:spcPts val="3300"/>
              </a:lnSpc>
            </a:pPr>
            <a:r>
              <a:rPr lang="pt-BR" sz="3600" dirty="0" smtClean="0">
                <a:solidFill>
                  <a:schemeClr val="bg1"/>
                </a:solidFill>
                <a:latin typeface="Museo 900" pitchFamily="50" charset="0"/>
              </a:rPr>
              <a:t>para</a:t>
            </a:r>
          </a:p>
          <a:p>
            <a:pPr>
              <a:lnSpc>
                <a:spcPts val="4400"/>
              </a:lnSpc>
            </a:pPr>
            <a:r>
              <a:rPr lang="pt-BR" sz="4800" dirty="0" smtClean="0">
                <a:solidFill>
                  <a:schemeClr val="bg1"/>
                </a:solidFill>
                <a:latin typeface="Museo 900" pitchFamily="50" charset="0"/>
              </a:rPr>
              <a:t>  reflexão</a:t>
            </a:r>
            <a:endParaRPr lang="pt-BR" sz="4800" dirty="0">
              <a:solidFill>
                <a:schemeClr val="bg1"/>
              </a:solidFill>
              <a:latin typeface="Museo 900" pitchFamily="50" charset="0"/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6143636" y="928670"/>
            <a:ext cx="24785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0" dirty="0" smtClean="0">
                <a:solidFill>
                  <a:schemeClr val="bg1"/>
                </a:solidFill>
                <a:latin typeface="Museo 900" pitchFamily="50" charset="0"/>
              </a:rPr>
              <a:t>?</a:t>
            </a:r>
            <a:endParaRPr lang="pt-BR" sz="40000" dirty="0">
              <a:solidFill>
                <a:schemeClr val="bg1"/>
              </a:solidFill>
              <a:latin typeface="Museo 9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4414" y="2500306"/>
            <a:ext cx="5000660" cy="292895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07DC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785786" y="776803"/>
            <a:ext cx="392909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4000" dirty="0" smtClean="0">
                <a:solidFill>
                  <a:schemeClr val="bg1"/>
                </a:solidFill>
                <a:latin typeface="Museo 900" pitchFamily="50" charset="0"/>
              </a:rPr>
              <a:t>Questão</a:t>
            </a:r>
          </a:p>
          <a:p>
            <a:pPr>
              <a:lnSpc>
                <a:spcPts val="3300"/>
              </a:lnSpc>
            </a:pPr>
            <a:r>
              <a:rPr lang="pt-BR" sz="3600" dirty="0" smtClean="0">
                <a:solidFill>
                  <a:schemeClr val="bg1"/>
                </a:solidFill>
                <a:latin typeface="Museo 900" pitchFamily="50" charset="0"/>
              </a:rPr>
              <a:t>para</a:t>
            </a:r>
          </a:p>
          <a:p>
            <a:pPr>
              <a:lnSpc>
                <a:spcPts val="4400"/>
              </a:lnSpc>
            </a:pPr>
            <a:r>
              <a:rPr lang="pt-BR" sz="4800" dirty="0" smtClean="0">
                <a:solidFill>
                  <a:schemeClr val="bg1"/>
                </a:solidFill>
                <a:latin typeface="Museo 900" pitchFamily="50" charset="0"/>
              </a:rPr>
              <a:t>  reflexão</a:t>
            </a:r>
            <a:endParaRPr lang="pt-BR" sz="4800" dirty="0">
              <a:solidFill>
                <a:schemeClr val="bg1"/>
              </a:solidFill>
              <a:latin typeface="Museo 900" pitchFamily="50" charset="0"/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6143636" y="928670"/>
            <a:ext cx="24785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0" dirty="0" smtClean="0">
                <a:solidFill>
                  <a:schemeClr val="bg1"/>
                </a:solidFill>
                <a:latin typeface="Museo 900" pitchFamily="50" charset="0"/>
              </a:rPr>
              <a:t>?</a:t>
            </a:r>
            <a:endParaRPr lang="pt-BR" sz="40000" dirty="0">
              <a:solidFill>
                <a:schemeClr val="bg1"/>
              </a:solidFill>
              <a:latin typeface="Museo 9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2000240"/>
            <a:ext cx="8785225" cy="1571636"/>
          </a:xfrm>
        </p:spPr>
        <p:txBody>
          <a:bodyPr anchor="ctr"/>
          <a:lstStyle>
            <a:lvl1pPr algn="ctr"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  <a:lvl2pPr algn="ctr"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Picture 2" descr="C:\Users\portezan\Desktop\vide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57694"/>
            <a:ext cx="1584176" cy="179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livre 11"/>
          <p:cNvSpPr/>
          <p:nvPr userDrawn="1"/>
        </p:nvSpPr>
        <p:spPr>
          <a:xfrm>
            <a:off x="-3175" y="1"/>
            <a:ext cx="9156701" cy="1571612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1" h="1571612">
                <a:moveTo>
                  <a:pt x="3175" y="0"/>
                </a:moveTo>
                <a:lnTo>
                  <a:pt x="9156701" y="0"/>
                </a:lnTo>
                <a:lnTo>
                  <a:pt x="9156701" y="1409700"/>
                </a:lnTo>
                <a:lnTo>
                  <a:pt x="355601" y="1409700"/>
                </a:lnTo>
                <a:cubicBezTo>
                  <a:pt x="160720" y="1408109"/>
                  <a:pt x="185472" y="1551799"/>
                  <a:pt x="182563" y="1571612"/>
                </a:cubicBezTo>
                <a:lnTo>
                  <a:pt x="3175" y="1571611"/>
                </a:lnTo>
                <a:cubicBezTo>
                  <a:pt x="6350" y="1101711"/>
                  <a:pt x="0" y="469900"/>
                  <a:pt x="3175" y="0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1223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5419731" y="2733670"/>
            <a:ext cx="785818" cy="571504"/>
            <a:chOff x="5419731" y="2733670"/>
            <a:chExt cx="785818" cy="571504"/>
          </a:xfrm>
        </p:grpSpPr>
        <p:sp>
          <p:nvSpPr>
            <p:cNvPr id="7" name="Retângulo 6"/>
            <p:cNvSpPr/>
            <p:nvPr userDrawn="1"/>
          </p:nvSpPr>
          <p:spPr>
            <a:xfrm>
              <a:off x="5419731" y="2733670"/>
              <a:ext cx="785818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Grupo 24"/>
            <p:cNvGrpSpPr/>
            <p:nvPr userDrawn="1"/>
          </p:nvGrpSpPr>
          <p:grpSpPr>
            <a:xfrm>
              <a:off x="5481644" y="2832771"/>
              <a:ext cx="661992" cy="373302"/>
              <a:chOff x="5500694" y="2857496"/>
              <a:chExt cx="633419" cy="357190"/>
            </a:xfrm>
          </p:grpSpPr>
          <p:sp>
            <p:nvSpPr>
              <p:cNvPr id="9" name="Divisa 8"/>
              <p:cNvSpPr/>
              <p:nvPr userDrawn="1"/>
            </p:nvSpPr>
            <p:spPr>
              <a:xfrm>
                <a:off x="5776923" y="2857496"/>
                <a:ext cx="357190" cy="357190"/>
              </a:xfrm>
              <a:prstGeom prst="chevron">
                <a:avLst/>
              </a:prstGeom>
              <a:solidFill>
                <a:srgbClr val="007D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ivisa 9"/>
              <p:cNvSpPr/>
              <p:nvPr userDrawn="1"/>
            </p:nvSpPr>
            <p:spPr>
              <a:xfrm>
                <a:off x="5500694" y="2857496"/>
                <a:ext cx="357190" cy="357190"/>
              </a:xfrm>
              <a:prstGeom prst="chevron">
                <a:avLst/>
              </a:prstGeom>
              <a:solidFill>
                <a:srgbClr val="2AC4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Grupo 10"/>
          <p:cNvGrpSpPr/>
          <p:nvPr userDrawn="1"/>
        </p:nvGrpSpPr>
        <p:grpSpPr>
          <a:xfrm>
            <a:off x="5419731" y="3571876"/>
            <a:ext cx="785818" cy="571504"/>
            <a:chOff x="5419731" y="2733670"/>
            <a:chExt cx="785818" cy="571504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5419731" y="2733670"/>
              <a:ext cx="785818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Divisa 13"/>
            <p:cNvSpPr/>
            <p:nvPr userDrawn="1"/>
          </p:nvSpPr>
          <p:spPr>
            <a:xfrm>
              <a:off x="5770333" y="2871636"/>
              <a:ext cx="324000" cy="324000"/>
            </a:xfrm>
            <a:prstGeom prst="chevron">
              <a:avLst/>
            </a:prstGeom>
            <a:solidFill>
              <a:srgbClr val="007D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H="1">
            <a:off x="0" y="-6944"/>
            <a:ext cx="709604" cy="7128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3324" y="114823"/>
            <a:ext cx="709604" cy="7128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8695" y="4921267"/>
            <a:ext cx="5174025" cy="1766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7" y="-27384"/>
            <a:ext cx="9144000" cy="4305896"/>
          </a:xfrm>
          <a:prstGeom prst="rect">
            <a:avLst/>
          </a:prstGeom>
        </p:spPr>
      </p:pic>
      <p:grpSp>
        <p:nvGrpSpPr>
          <p:cNvPr id="20" name="Grupo 19"/>
          <p:cNvGrpSpPr/>
          <p:nvPr userDrawn="1"/>
        </p:nvGrpSpPr>
        <p:grpSpPr>
          <a:xfrm>
            <a:off x="3500429" y="1387453"/>
            <a:ext cx="5641983" cy="2007751"/>
            <a:chOff x="3500429" y="1387453"/>
            <a:chExt cx="5641983" cy="2007751"/>
          </a:xfrm>
        </p:grpSpPr>
        <p:sp>
          <p:nvSpPr>
            <p:cNvPr id="22" name="Triângulo retângulo 2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riângulo retângulo 22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3713157" y="2338380"/>
            <a:ext cx="5430839" cy="1061594"/>
            <a:chOff x="3713157" y="2338380"/>
            <a:chExt cx="5430839" cy="1061594"/>
          </a:xfrm>
        </p:grpSpPr>
        <p:sp>
          <p:nvSpPr>
            <p:cNvPr id="25" name="Triângulo retângulo 24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Triângulo retângulo 25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7" name="Grupo 26"/>
          <p:cNvGrpSpPr/>
          <p:nvPr userDrawn="1"/>
        </p:nvGrpSpPr>
        <p:grpSpPr>
          <a:xfrm>
            <a:off x="0" y="3390900"/>
            <a:ext cx="9144000" cy="3467100"/>
            <a:chOff x="0" y="3390900"/>
            <a:chExt cx="9144000" cy="3467100"/>
          </a:xfrm>
        </p:grpSpPr>
        <p:sp>
          <p:nvSpPr>
            <p:cNvPr id="28" name="Retângulo 27"/>
            <p:cNvSpPr/>
            <p:nvPr userDrawn="1"/>
          </p:nvSpPr>
          <p:spPr>
            <a:xfrm>
              <a:off x="0" y="3390900"/>
              <a:ext cx="9142413" cy="3467100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retângulo 28"/>
            <p:cNvSpPr/>
            <p:nvPr userDrawn="1"/>
          </p:nvSpPr>
          <p:spPr>
            <a:xfrm flipH="1">
              <a:off x="7620003" y="4751824"/>
              <a:ext cx="1523997" cy="210458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3933056"/>
            <a:ext cx="8785225" cy="1143008"/>
          </a:xfrm>
        </p:spPr>
        <p:txBody>
          <a:bodyPr anchor="b"/>
          <a:lstStyle>
            <a:lvl1pPr algn="l">
              <a:defRPr sz="3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5504691"/>
            <a:ext cx="8785225" cy="857256"/>
          </a:xfrm>
        </p:spPr>
        <p:txBody>
          <a:bodyPr>
            <a:normAutofit/>
          </a:bodyPr>
          <a:lstStyle>
            <a:lvl1pPr marL="0" indent="0">
              <a:buNone/>
              <a:defRPr sz="28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2F9E-0808-420B-8CE5-B17B9653D50E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179388" y="5020016"/>
            <a:ext cx="8785225" cy="500066"/>
          </a:xfrm>
        </p:spPr>
        <p:txBody>
          <a:bodyPr anchor="ctr">
            <a:normAutofit/>
          </a:bodyPr>
          <a:lstStyle>
            <a:lvl1pPr marL="0" indent="0">
              <a:buNone/>
              <a:defRPr sz="2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4223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banco_de_imagens\Fotolia_2012_2\downloads\Fotolia_37467024_Subscription_Monthly_XXL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12" b="17758"/>
          <a:stretch/>
        </p:blipFill>
        <p:spPr bwMode="auto">
          <a:xfrm>
            <a:off x="1589899" y="0"/>
            <a:ext cx="5625307" cy="315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rma livre 10"/>
          <p:cNvSpPr/>
          <p:nvPr userDrawn="1"/>
        </p:nvSpPr>
        <p:spPr>
          <a:xfrm>
            <a:off x="-3175" y="2929924"/>
            <a:ext cx="9156701" cy="1785950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339725 w 9156701"/>
              <a:gd name="connsiteY1" fmla="*/ 3156 h 1571612"/>
              <a:gd name="connsiteX2" fmla="*/ 9156701 w 9156701"/>
              <a:gd name="connsiteY2" fmla="*/ 0 h 1571612"/>
              <a:gd name="connsiteX3" fmla="*/ 9156701 w 9156701"/>
              <a:gd name="connsiteY3" fmla="*/ 1409700 h 1571612"/>
              <a:gd name="connsiteX4" fmla="*/ 355601 w 9156701"/>
              <a:gd name="connsiteY4" fmla="*/ 1409700 h 1571612"/>
              <a:gd name="connsiteX5" fmla="*/ 182563 w 9156701"/>
              <a:gd name="connsiteY5" fmla="*/ 1571612 h 1571612"/>
              <a:gd name="connsiteX6" fmla="*/ 3175 w 9156701"/>
              <a:gd name="connsiteY6" fmla="*/ 1571611 h 1571612"/>
              <a:gd name="connsiteX7" fmla="*/ 3175 w 9156701"/>
              <a:gd name="connsiteY7" fmla="*/ 0 h 1571612"/>
              <a:gd name="connsiteX0" fmla="*/ 3175 w 9156701"/>
              <a:gd name="connsiteY0" fmla="*/ 3194 h 1574806"/>
              <a:gd name="connsiteX1" fmla="*/ 180975 w 9156701"/>
              <a:gd name="connsiteY1" fmla="*/ 0 h 1574806"/>
              <a:gd name="connsiteX2" fmla="*/ 339725 w 9156701"/>
              <a:gd name="connsiteY2" fmla="*/ 6350 h 1574806"/>
              <a:gd name="connsiteX3" fmla="*/ 9156701 w 9156701"/>
              <a:gd name="connsiteY3" fmla="*/ 3194 h 1574806"/>
              <a:gd name="connsiteX4" fmla="*/ 9156701 w 9156701"/>
              <a:gd name="connsiteY4" fmla="*/ 1412894 h 1574806"/>
              <a:gd name="connsiteX5" fmla="*/ 355601 w 9156701"/>
              <a:gd name="connsiteY5" fmla="*/ 1412894 h 1574806"/>
              <a:gd name="connsiteX6" fmla="*/ 182563 w 9156701"/>
              <a:gd name="connsiteY6" fmla="*/ 1574806 h 1574806"/>
              <a:gd name="connsiteX7" fmla="*/ 3175 w 9156701"/>
              <a:gd name="connsiteY7" fmla="*/ 1574805 h 1574806"/>
              <a:gd name="connsiteX8" fmla="*/ 3175 w 9156701"/>
              <a:gd name="connsiteY8" fmla="*/ 3194 h 1574806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6701" h="1785950">
                <a:moveTo>
                  <a:pt x="3175" y="214338"/>
                </a:moveTo>
                <a:lnTo>
                  <a:pt x="182563" y="0"/>
                </a:lnTo>
                <a:cubicBezTo>
                  <a:pt x="184180" y="110610"/>
                  <a:pt x="212084" y="218047"/>
                  <a:pt x="339725" y="217494"/>
                </a:cubicBezTo>
                <a:lnTo>
                  <a:pt x="9156701" y="214338"/>
                </a:lnTo>
                <a:lnTo>
                  <a:pt x="9156701" y="1624038"/>
                </a:lnTo>
                <a:lnTo>
                  <a:pt x="355601" y="1624038"/>
                </a:lnTo>
                <a:cubicBezTo>
                  <a:pt x="160720" y="1622447"/>
                  <a:pt x="185472" y="1766137"/>
                  <a:pt x="182563" y="1785950"/>
                </a:cubicBezTo>
                <a:lnTo>
                  <a:pt x="3175" y="1785949"/>
                </a:lnTo>
                <a:cubicBezTo>
                  <a:pt x="6350" y="1316049"/>
                  <a:pt x="0" y="684238"/>
                  <a:pt x="3175" y="214338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4786322"/>
            <a:ext cx="8785225" cy="1500198"/>
          </a:xfrm>
        </p:spPr>
        <p:txBody>
          <a:bodyPr>
            <a:noAutofit/>
          </a:bodyPr>
          <a:lstStyle>
            <a:lvl1pPr marL="0" indent="0" algn="ctr">
              <a:buFont typeface="Arial" pitchFamily="34" charset="0"/>
              <a:buNone/>
              <a:defRPr sz="2800"/>
            </a:lvl1pPr>
            <a:lvl2pPr algn="ctr">
              <a:buFont typeface="Arial" pitchFamily="34" charset="0"/>
              <a:buNone/>
              <a:defRPr sz="2800"/>
            </a:lvl2pPr>
            <a:lvl3pPr algn="ctr">
              <a:buNone/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2428861" y="2161931"/>
            <a:ext cx="6713552" cy="2389079"/>
            <a:chOff x="3500429" y="1387453"/>
            <a:chExt cx="5641983" cy="2007751"/>
          </a:xfrm>
        </p:grpSpPr>
        <p:sp>
          <p:nvSpPr>
            <p:cNvPr id="14" name="Triângulo retângulo 13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Triângulo retângulo 15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" name="Grupo 16"/>
          <p:cNvGrpSpPr/>
          <p:nvPr userDrawn="1"/>
        </p:nvGrpSpPr>
        <p:grpSpPr>
          <a:xfrm>
            <a:off x="2681691" y="3295414"/>
            <a:ext cx="6462306" cy="1257544"/>
            <a:chOff x="3713157" y="2338380"/>
            <a:chExt cx="5430839" cy="1056824"/>
          </a:xfrm>
        </p:grpSpPr>
        <p:sp>
          <p:nvSpPr>
            <p:cNvPr id="18" name="Triângulo retângulo 17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3224211"/>
            <a:ext cx="8785225" cy="122396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rtezan\Desktop\000029061222_question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91" t="20360" b="11677"/>
          <a:stretch/>
        </p:blipFill>
        <p:spPr bwMode="auto">
          <a:xfrm>
            <a:off x="-1" y="0"/>
            <a:ext cx="9145586" cy="51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 userDrawn="1"/>
        </p:nvGrpSpPr>
        <p:grpSpPr>
          <a:xfrm>
            <a:off x="1644630" y="2500306"/>
            <a:ext cx="7499370" cy="2668719"/>
            <a:chOff x="3500429" y="1387453"/>
            <a:chExt cx="5641983" cy="2007751"/>
          </a:xfrm>
        </p:grpSpPr>
        <p:sp>
          <p:nvSpPr>
            <p:cNvPr id="10" name="Triângulo retângulo 9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riângulo retângulo 11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3" name="Grupo 12"/>
          <p:cNvGrpSpPr/>
          <p:nvPr userDrawn="1"/>
        </p:nvGrpSpPr>
        <p:grpSpPr>
          <a:xfrm>
            <a:off x="1926867" y="3766343"/>
            <a:ext cx="7218718" cy="1411080"/>
            <a:chOff x="3713157" y="2338380"/>
            <a:chExt cx="5430839" cy="1061594"/>
          </a:xfrm>
        </p:grpSpPr>
        <p:sp>
          <p:nvSpPr>
            <p:cNvPr id="14" name="Triângulo retângulo 13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Triângulo retângulo 14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6" name="Grupo 15"/>
          <p:cNvGrpSpPr/>
          <p:nvPr userDrawn="1"/>
        </p:nvGrpSpPr>
        <p:grpSpPr>
          <a:xfrm>
            <a:off x="0" y="5143512"/>
            <a:ext cx="9143998" cy="1714489"/>
            <a:chOff x="0" y="3598874"/>
            <a:chExt cx="9143998" cy="1714489"/>
          </a:xfrm>
        </p:grpSpPr>
        <p:sp>
          <p:nvSpPr>
            <p:cNvPr id="19" name="Retângulo 18"/>
            <p:cNvSpPr/>
            <p:nvPr userDrawn="1"/>
          </p:nvSpPr>
          <p:spPr>
            <a:xfrm>
              <a:off x="0" y="3598874"/>
              <a:ext cx="9142413" cy="1712901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Triângulo retângulo 19"/>
            <p:cNvSpPr/>
            <p:nvPr userDrawn="1"/>
          </p:nvSpPr>
          <p:spPr>
            <a:xfrm flipH="1">
              <a:off x="8715403" y="4751825"/>
              <a:ext cx="428595" cy="561538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5445126"/>
            <a:ext cx="8785225" cy="1223962"/>
          </a:xfrm>
        </p:spPr>
        <p:txBody>
          <a:bodyPr/>
          <a:lstStyle>
            <a:lvl1pPr algn="l">
              <a:defRPr sz="8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useo 900" pitchFamily="50" charset="0"/>
              </a:defRPr>
            </a:lvl1pPr>
          </a:lstStyle>
          <a:p>
            <a:r>
              <a:rPr lang="pt-BR" dirty="0" smtClean="0"/>
              <a:t>Clique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7" y="-27384"/>
            <a:ext cx="9144000" cy="4305896"/>
          </a:xfrm>
          <a:prstGeom prst="rect">
            <a:avLst/>
          </a:prstGeom>
        </p:spPr>
      </p:pic>
      <p:grpSp>
        <p:nvGrpSpPr>
          <p:cNvPr id="14" name="Grupo 13"/>
          <p:cNvGrpSpPr/>
          <p:nvPr userDrawn="1"/>
        </p:nvGrpSpPr>
        <p:grpSpPr>
          <a:xfrm>
            <a:off x="3500429" y="1387453"/>
            <a:ext cx="5641983" cy="2007751"/>
            <a:chOff x="3500429" y="1387453"/>
            <a:chExt cx="5641983" cy="2007751"/>
          </a:xfrm>
        </p:grpSpPr>
        <p:sp>
          <p:nvSpPr>
            <p:cNvPr id="15" name="Triângulo retângulo 14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Triângulo retângulo 16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" name="Grupo 17"/>
          <p:cNvGrpSpPr/>
          <p:nvPr userDrawn="1"/>
        </p:nvGrpSpPr>
        <p:grpSpPr>
          <a:xfrm>
            <a:off x="3713157" y="2338380"/>
            <a:ext cx="5430839" cy="1061594"/>
            <a:chOff x="3713157" y="2338380"/>
            <a:chExt cx="5430839" cy="1061594"/>
          </a:xfrm>
        </p:grpSpPr>
        <p:sp>
          <p:nvSpPr>
            <p:cNvPr id="19" name="Triângulo retângulo 18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riângulo retângulo 22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0" y="3390900"/>
            <a:ext cx="9144000" cy="3467100"/>
            <a:chOff x="0" y="3390900"/>
            <a:chExt cx="9144000" cy="3467100"/>
          </a:xfrm>
        </p:grpSpPr>
        <p:sp>
          <p:nvSpPr>
            <p:cNvPr id="25" name="Retângulo 24"/>
            <p:cNvSpPr/>
            <p:nvPr userDrawn="1"/>
          </p:nvSpPr>
          <p:spPr>
            <a:xfrm>
              <a:off x="0" y="3390900"/>
              <a:ext cx="9142413" cy="3467100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retângulo 25"/>
            <p:cNvSpPr/>
            <p:nvPr userDrawn="1"/>
          </p:nvSpPr>
          <p:spPr>
            <a:xfrm flipH="1">
              <a:off x="7620003" y="4751824"/>
              <a:ext cx="1523997" cy="210458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8" y="3786190"/>
            <a:ext cx="8785225" cy="1143008"/>
          </a:xfr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t-BR" sz="34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2F9E-0808-420B-8CE5-B17B9653D50E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3"/>
          </p:nvPr>
        </p:nvSpPr>
        <p:spPr>
          <a:xfrm>
            <a:off x="179388" y="5000636"/>
            <a:ext cx="8785225" cy="1632592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o com Título SEM Ba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>
            <a:off x="2643174" y="0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7224" y="1857364"/>
            <a:ext cx="8107388" cy="4714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224" y="530242"/>
            <a:ext cx="8107388" cy="1255684"/>
          </a:xfrm>
        </p:spPr>
        <p:txBody>
          <a:bodyPr anchor="b"/>
          <a:lstStyle>
            <a:lvl1pPr algn="l">
              <a:defRPr>
                <a:solidFill>
                  <a:srgbClr val="007D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4510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centr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/>
          <p:nvPr userDrawn="1"/>
        </p:nvSpPr>
        <p:spPr>
          <a:xfrm>
            <a:off x="-3175" y="2500306"/>
            <a:ext cx="9156701" cy="1785950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339725 w 9156701"/>
              <a:gd name="connsiteY1" fmla="*/ 3156 h 1571612"/>
              <a:gd name="connsiteX2" fmla="*/ 9156701 w 9156701"/>
              <a:gd name="connsiteY2" fmla="*/ 0 h 1571612"/>
              <a:gd name="connsiteX3" fmla="*/ 9156701 w 9156701"/>
              <a:gd name="connsiteY3" fmla="*/ 1409700 h 1571612"/>
              <a:gd name="connsiteX4" fmla="*/ 355601 w 9156701"/>
              <a:gd name="connsiteY4" fmla="*/ 1409700 h 1571612"/>
              <a:gd name="connsiteX5" fmla="*/ 182563 w 9156701"/>
              <a:gd name="connsiteY5" fmla="*/ 1571612 h 1571612"/>
              <a:gd name="connsiteX6" fmla="*/ 3175 w 9156701"/>
              <a:gd name="connsiteY6" fmla="*/ 1571611 h 1571612"/>
              <a:gd name="connsiteX7" fmla="*/ 3175 w 9156701"/>
              <a:gd name="connsiteY7" fmla="*/ 0 h 1571612"/>
              <a:gd name="connsiteX0" fmla="*/ 3175 w 9156701"/>
              <a:gd name="connsiteY0" fmla="*/ 3194 h 1574806"/>
              <a:gd name="connsiteX1" fmla="*/ 180975 w 9156701"/>
              <a:gd name="connsiteY1" fmla="*/ 0 h 1574806"/>
              <a:gd name="connsiteX2" fmla="*/ 339725 w 9156701"/>
              <a:gd name="connsiteY2" fmla="*/ 6350 h 1574806"/>
              <a:gd name="connsiteX3" fmla="*/ 9156701 w 9156701"/>
              <a:gd name="connsiteY3" fmla="*/ 3194 h 1574806"/>
              <a:gd name="connsiteX4" fmla="*/ 9156701 w 9156701"/>
              <a:gd name="connsiteY4" fmla="*/ 1412894 h 1574806"/>
              <a:gd name="connsiteX5" fmla="*/ 355601 w 9156701"/>
              <a:gd name="connsiteY5" fmla="*/ 1412894 h 1574806"/>
              <a:gd name="connsiteX6" fmla="*/ 182563 w 9156701"/>
              <a:gd name="connsiteY6" fmla="*/ 1574806 h 1574806"/>
              <a:gd name="connsiteX7" fmla="*/ 3175 w 9156701"/>
              <a:gd name="connsiteY7" fmla="*/ 1574805 h 1574806"/>
              <a:gd name="connsiteX8" fmla="*/ 3175 w 9156701"/>
              <a:gd name="connsiteY8" fmla="*/ 3194 h 1574806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6701" h="1785950">
                <a:moveTo>
                  <a:pt x="3175" y="214338"/>
                </a:moveTo>
                <a:lnTo>
                  <a:pt x="182563" y="0"/>
                </a:lnTo>
                <a:cubicBezTo>
                  <a:pt x="184180" y="110610"/>
                  <a:pt x="212084" y="218047"/>
                  <a:pt x="339725" y="217494"/>
                </a:cubicBezTo>
                <a:lnTo>
                  <a:pt x="9156701" y="214338"/>
                </a:lnTo>
                <a:lnTo>
                  <a:pt x="9156701" y="1624038"/>
                </a:lnTo>
                <a:lnTo>
                  <a:pt x="355601" y="1624038"/>
                </a:lnTo>
                <a:cubicBezTo>
                  <a:pt x="160720" y="1622447"/>
                  <a:pt x="185472" y="1766137"/>
                  <a:pt x="182563" y="1785950"/>
                </a:cubicBezTo>
                <a:lnTo>
                  <a:pt x="3175" y="1785949"/>
                </a:lnTo>
                <a:cubicBezTo>
                  <a:pt x="6350" y="1316049"/>
                  <a:pt x="0" y="684238"/>
                  <a:pt x="3175" y="214338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4258235"/>
            <a:ext cx="8785225" cy="2028284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2428861" y="1733538"/>
            <a:ext cx="6713552" cy="2389079"/>
            <a:chOff x="3500429" y="1387453"/>
            <a:chExt cx="5641983" cy="2007751"/>
          </a:xfrm>
        </p:grpSpPr>
        <p:sp>
          <p:nvSpPr>
            <p:cNvPr id="12" name="Triângulo retângulo 1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Triângulo retângulo 13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5" name="Grupo 14"/>
          <p:cNvGrpSpPr/>
          <p:nvPr userDrawn="1"/>
        </p:nvGrpSpPr>
        <p:grpSpPr>
          <a:xfrm>
            <a:off x="2681691" y="2867021"/>
            <a:ext cx="6462306" cy="1257544"/>
            <a:chOff x="3713157" y="2338380"/>
            <a:chExt cx="5430839" cy="1056824"/>
          </a:xfrm>
        </p:grpSpPr>
        <p:sp>
          <p:nvSpPr>
            <p:cNvPr id="16" name="Triângulo retângulo 15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2795583"/>
            <a:ext cx="8785225" cy="122396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 userDrawn="1"/>
        </p:nvSpPr>
        <p:spPr>
          <a:xfrm>
            <a:off x="-3175" y="1"/>
            <a:ext cx="9156701" cy="1571611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1" h="1571612">
                <a:moveTo>
                  <a:pt x="3175" y="0"/>
                </a:moveTo>
                <a:lnTo>
                  <a:pt x="9156701" y="0"/>
                </a:lnTo>
                <a:lnTo>
                  <a:pt x="9156701" y="1409700"/>
                </a:lnTo>
                <a:lnTo>
                  <a:pt x="355601" y="1409700"/>
                </a:lnTo>
                <a:cubicBezTo>
                  <a:pt x="160720" y="1408109"/>
                  <a:pt x="185472" y="1551799"/>
                  <a:pt x="182563" y="1571612"/>
                </a:cubicBezTo>
                <a:lnTo>
                  <a:pt x="3175" y="1571611"/>
                </a:lnTo>
                <a:cubicBezTo>
                  <a:pt x="6350" y="1101711"/>
                  <a:pt x="0" y="469900"/>
                  <a:pt x="3175" y="0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2" name="Grupo 11"/>
          <p:cNvGrpSpPr/>
          <p:nvPr userDrawn="1"/>
        </p:nvGrpSpPr>
        <p:grpSpPr>
          <a:xfrm flipV="1">
            <a:off x="2919293" y="0"/>
            <a:ext cx="6223119" cy="1785926"/>
            <a:chOff x="3500429" y="1387453"/>
            <a:chExt cx="5641983" cy="2007751"/>
          </a:xfrm>
        </p:grpSpPr>
        <p:sp>
          <p:nvSpPr>
            <p:cNvPr id="15" name="Triângulo retângulo 14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Triângulo retângulo 15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" name="Grupo 16"/>
          <p:cNvGrpSpPr/>
          <p:nvPr userDrawn="1"/>
        </p:nvGrpSpPr>
        <p:grpSpPr>
          <a:xfrm flipV="1">
            <a:off x="3153769" y="0"/>
            <a:ext cx="5990227" cy="940061"/>
            <a:chOff x="3713157" y="2338380"/>
            <a:chExt cx="5430839" cy="1056824"/>
          </a:xfrm>
        </p:grpSpPr>
        <p:sp>
          <p:nvSpPr>
            <p:cNvPr id="18" name="Triângulo retângulo 17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/>
          <p:nvPr userDrawn="1"/>
        </p:nvSpPr>
        <p:spPr>
          <a:xfrm>
            <a:off x="-3175" y="1"/>
            <a:ext cx="9156701" cy="1571612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1" h="1571612">
                <a:moveTo>
                  <a:pt x="3175" y="0"/>
                </a:moveTo>
                <a:lnTo>
                  <a:pt x="9156701" y="0"/>
                </a:lnTo>
                <a:lnTo>
                  <a:pt x="9156701" y="1409700"/>
                </a:lnTo>
                <a:lnTo>
                  <a:pt x="355601" y="1409700"/>
                </a:lnTo>
                <a:cubicBezTo>
                  <a:pt x="160720" y="1408109"/>
                  <a:pt x="185472" y="1551799"/>
                  <a:pt x="182563" y="1571612"/>
                </a:cubicBezTo>
                <a:lnTo>
                  <a:pt x="3175" y="1571611"/>
                </a:lnTo>
                <a:cubicBezTo>
                  <a:pt x="6350" y="1101711"/>
                  <a:pt x="0" y="469900"/>
                  <a:pt x="3175" y="0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1" name="Grupo 10"/>
          <p:cNvGrpSpPr/>
          <p:nvPr userDrawn="1"/>
        </p:nvGrpSpPr>
        <p:grpSpPr>
          <a:xfrm flipV="1">
            <a:off x="2919293" y="0"/>
            <a:ext cx="6223119" cy="1785926"/>
            <a:chOff x="3500429" y="1387453"/>
            <a:chExt cx="5641983" cy="2007751"/>
          </a:xfrm>
        </p:grpSpPr>
        <p:sp>
          <p:nvSpPr>
            <p:cNvPr id="12" name="Triângulo retângulo 1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Triângulo retângulo 13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5" name="Grupo 14"/>
          <p:cNvGrpSpPr/>
          <p:nvPr userDrawn="1"/>
        </p:nvGrpSpPr>
        <p:grpSpPr>
          <a:xfrm flipV="1">
            <a:off x="3153769" y="0"/>
            <a:ext cx="5990227" cy="940061"/>
            <a:chOff x="3713157" y="2338380"/>
            <a:chExt cx="5430839" cy="1056824"/>
          </a:xfrm>
        </p:grpSpPr>
        <p:sp>
          <p:nvSpPr>
            <p:cNvPr id="18" name="Triângulo retângulo 17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(uma linha)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1000108"/>
            <a:ext cx="8785225" cy="5572164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9144000" cy="825500"/>
          </a:xfrm>
          <a:prstGeom prst="rect">
            <a:avLst/>
          </a:pr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5968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(uma linha)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1000108"/>
            <a:ext cx="8785225" cy="5572164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9144000" cy="825500"/>
          </a:xfrm>
          <a:prstGeom prst="rect">
            <a:avLst/>
          </a:pr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5968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o com Título SEM Ba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>
            <a:off x="2643174" y="0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7224" y="1857364"/>
            <a:ext cx="8107388" cy="4714907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224" y="530242"/>
            <a:ext cx="8107388" cy="1255684"/>
          </a:xfrm>
        </p:spPr>
        <p:txBody>
          <a:bodyPr anchor="b"/>
          <a:lstStyle>
            <a:lvl1pPr algn="l">
              <a:defRPr>
                <a:solidFill>
                  <a:srgbClr val="007DC6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387" y="1600200"/>
            <a:ext cx="8785225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681902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22F9E-0808-420B-8CE5-B17B9653D50E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681902"/>
            <a:ext cx="2895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681902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51" r:id="rId2"/>
    <p:sldLayoutId id="2147483698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Foco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Foc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oc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Foc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oc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Foc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387" y="1600200"/>
            <a:ext cx="8785225" cy="497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76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43240" y="6688535"/>
            <a:ext cx="2895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72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6" r:id="rId2"/>
    <p:sldLayoutId id="2147483659" r:id="rId3"/>
    <p:sldLayoutId id="2147483655" r:id="rId4"/>
    <p:sldLayoutId id="2147483679" r:id="rId5"/>
    <p:sldLayoutId id="2147483666" r:id="rId6"/>
    <p:sldLayoutId id="2147483657" r:id="rId7"/>
    <p:sldLayoutId id="2147483658" r:id="rId8"/>
    <p:sldLayoutId id="2147483660" r:id="rId9"/>
    <p:sldLayoutId id="2147483695" r:id="rId10"/>
    <p:sldLayoutId id="2147483664" r:id="rId11"/>
    <p:sldLayoutId id="2147483663" r:id="rId12"/>
    <p:sldLayoutId id="2147483697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42925" indent="-454025" algn="l" defTabSz="914400" rtl="0" eaLnBrk="1" latinLnBrk="0" hangingPunct="1">
        <a:spcBef>
          <a:spcPct val="20000"/>
        </a:spcBef>
        <a:buFontTx/>
        <a:buBlip>
          <a:blip r:embed="rId15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95350" indent="-438150" algn="l" defTabSz="914400" rtl="0" eaLnBrk="1" latinLnBrk="0" hangingPunct="1">
        <a:spcBef>
          <a:spcPct val="20000"/>
        </a:spcBef>
        <a:buFontTx/>
        <a:buBlip>
          <a:blip r:embed="rId16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DC6"/>
        </a:buClr>
        <a:buSzPct val="90000"/>
        <a:buFont typeface="Wingdings" pitchFamily="2" charset="2"/>
        <a:buChar char="§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387" y="1600200"/>
            <a:ext cx="8785225" cy="497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76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839D-C5AF-4FCC-B3CB-C785EF2D0401}" type="datetimeFigureOut">
              <a:rPr lang="pt-BR" smtClean="0"/>
              <a:pPr/>
              <a:t>01/08/2017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43240" y="6688535"/>
            <a:ext cx="2895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72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42925" indent="-454025" algn="l" defTabSz="914400" rtl="0" eaLnBrk="1" latinLnBrk="0" hangingPunct="1">
        <a:spcBef>
          <a:spcPct val="20000"/>
        </a:spcBef>
        <a:buFontTx/>
        <a:buBlip>
          <a:blip r:embed="rId4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95350" indent="-438150" algn="l" defTabSz="914400" rtl="0" eaLnBrk="1" latinLnBrk="0" hangingPunct="1">
        <a:spcBef>
          <a:spcPct val="20000"/>
        </a:spcBef>
        <a:buFontTx/>
        <a:buBlip>
          <a:blip r:embed="rId5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DC6"/>
        </a:buClr>
        <a:buSzPct val="90000"/>
        <a:buFont typeface="Wingdings" pitchFamily="2" charset="2"/>
        <a:buChar char="§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3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5.wmf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w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9.w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wmf"/><Relationship Id="rId9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4158200"/>
            <a:ext cx="8640763" cy="1143008"/>
          </a:xfrm>
        </p:spPr>
        <p:txBody>
          <a:bodyPr/>
          <a:lstStyle/>
          <a:p>
            <a:r>
              <a:rPr lang="pt-BR" dirty="0" smtClean="0"/>
              <a:t>Prof. Msc. Wilson Tadeu Rosa Filho</a:t>
            </a:r>
            <a:br>
              <a:rPr lang="pt-BR" dirty="0" smtClean="0"/>
            </a:br>
            <a:r>
              <a:rPr lang="pt-BR" sz="2500" dirty="0" smtClean="0"/>
              <a:t>wilson@3es.eng.br | (15) 99729-9860</a:t>
            </a:r>
            <a:endParaRPr lang="pt-BR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11213" lvl="1"/>
            <a:r>
              <a:rPr lang="pt-BR" dirty="0" smtClean="0"/>
              <a:t>Aço – Importante saber:</a:t>
            </a:r>
          </a:p>
          <a:p>
            <a:pPr marL="373063" lvl="1" indent="0">
              <a:buNone/>
            </a:pPr>
            <a:endParaRPr lang="pt-BR" dirty="0"/>
          </a:p>
          <a:p>
            <a:pPr lvl="2"/>
            <a:r>
              <a:rPr lang="pt-BR" dirty="0" smtClean="0"/>
              <a:t>A resistência por ruptura a tração e a compressão são iguais variando de 300MPa a 1.200MPa</a:t>
            </a:r>
          </a:p>
          <a:p>
            <a:pPr lvl="2"/>
            <a:r>
              <a:rPr lang="pt-BR" dirty="0" smtClean="0">
                <a:solidFill>
                  <a:srgbClr val="5D91CF"/>
                </a:solidFill>
              </a:rPr>
              <a:t>O carbono aumenta a resistência do aço, porém o torna + frágil.</a:t>
            </a:r>
          </a:p>
          <a:p>
            <a:pPr lvl="2"/>
            <a:r>
              <a:rPr lang="pt-BR" dirty="0" smtClean="0"/>
              <a:t>Para aplicação estrutural é melhor um aço dúctil, ou seja, menor teor de carbono.</a:t>
            </a:r>
          </a:p>
          <a:p>
            <a:pPr lvl="2"/>
            <a:endParaRPr lang="pt-BR" dirty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AÇO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1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251520" y="1124744"/>
            <a:ext cx="8317805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Como o corte do furo por punção danifica uma parte do material da chapa, </a:t>
            </a:r>
            <a:r>
              <a:rPr lang="pt-BR" sz="3200" dirty="0" smtClean="0"/>
              <a:t>considera-se, para </a:t>
            </a:r>
            <a:r>
              <a:rPr lang="pt-BR" sz="3200" dirty="0"/>
              <a:t>efeito de cálculo da seção líquida da chapa furada, um diâmetro fictício igual ao </a:t>
            </a:r>
            <a:r>
              <a:rPr lang="pt-BR" sz="3200" dirty="0" smtClean="0"/>
              <a:t>diâmetro do </a:t>
            </a:r>
            <a:r>
              <a:rPr lang="pt-BR" sz="3200" dirty="0"/>
              <a:t>furo (d') acrescido de 2 </a:t>
            </a:r>
            <a:r>
              <a:rPr lang="pt-BR" sz="3200" dirty="0" smtClean="0"/>
              <a:t>mm</a:t>
            </a: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797152"/>
            <a:ext cx="5343575" cy="34823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 - EQUAÇÃO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42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251520" y="1124744"/>
            <a:ext cx="8317805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Espaçamentos Mínimos Construtivos para Furos do Tipo Padrão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492896"/>
            <a:ext cx="8029773" cy="2792566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 - ESPAÇAMENTO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83568" y="2687830"/>
            <a:ext cx="3240360" cy="129614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481661" y="3573016"/>
            <a:ext cx="1117005" cy="115212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42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0" y="1340768"/>
            <a:ext cx="8317805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Espaçamentos </a:t>
            </a:r>
            <a:r>
              <a:rPr lang="pt-BR" sz="3200" dirty="0" smtClean="0"/>
              <a:t>Máximos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 - ESPAÇAMENTO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615822"/>
            <a:ext cx="83343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0" y="1340768"/>
            <a:ext cx="8317805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 smtClean="0"/>
              <a:t>Espaçamento Padronizado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 - ESPAÇAMENTO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87" y="2132856"/>
            <a:ext cx="851584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84975" cy="1684835"/>
          </a:xfrm>
        </p:spPr>
        <p:txBody>
          <a:bodyPr/>
          <a:lstStyle/>
          <a:p>
            <a:r>
              <a:rPr lang="pt-BR" sz="3200" dirty="0" smtClean="0"/>
              <a:t>3.3 </a:t>
            </a:r>
            <a:r>
              <a:rPr lang="pt-BR" sz="3200" dirty="0"/>
              <a:t>DIMENSIONAMENTO DOS CONECTORES E DOS ELEMENTOS </a:t>
            </a:r>
            <a:r>
              <a:rPr lang="pt-BR" sz="3200" dirty="0" smtClean="0"/>
              <a:t>DA LIGAÇÃO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713112"/>
            <a:ext cx="8000299" cy="3446986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PROPRIEDADE MEC. CONECTORES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99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84975" cy="1684835"/>
          </a:xfrm>
        </p:spPr>
        <p:txBody>
          <a:bodyPr/>
          <a:lstStyle/>
          <a:p>
            <a:pPr lvl="1"/>
            <a:r>
              <a:rPr lang="pt-BR" sz="3200" dirty="0" smtClean="0"/>
              <a:t>Tipos </a:t>
            </a:r>
            <a:r>
              <a:rPr lang="pt-BR" sz="3200" dirty="0"/>
              <a:t>de Rupturas em Ligações com Conectares</a:t>
            </a: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04864"/>
            <a:ext cx="8279136" cy="3769882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RUPTURAS LIGAÇÕES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98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84975" cy="2188891"/>
          </a:xfrm>
        </p:spPr>
        <p:txBody>
          <a:bodyPr/>
          <a:lstStyle/>
          <a:p>
            <a:pPr lvl="1"/>
            <a:r>
              <a:rPr lang="pt-BR" sz="3200" dirty="0"/>
              <a:t>Dimensionamento a Corte dos </a:t>
            </a:r>
            <a:r>
              <a:rPr lang="pt-BR" sz="3200" dirty="0" smtClean="0"/>
              <a:t>Conectares</a:t>
            </a:r>
          </a:p>
          <a:p>
            <a:pPr lvl="1"/>
            <a:endParaRPr lang="pt-BR" sz="3200" dirty="0"/>
          </a:p>
          <a:p>
            <a:pPr lvl="2"/>
            <a:r>
              <a:rPr lang="pt-BR" dirty="0"/>
              <a:t>A resistência de projeto de conectares a corte </a:t>
            </a:r>
            <a:r>
              <a:rPr lang="pt-BR" dirty="0" smtClean="0"/>
              <a:t>é </a:t>
            </a:r>
            <a:r>
              <a:rPr lang="pt-BR" dirty="0"/>
              <a:t>dada </a:t>
            </a:r>
            <a:r>
              <a:rPr lang="pt-BR" dirty="0" smtClean="0"/>
              <a:t>por:</a:t>
            </a:r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36" y="3501008"/>
            <a:ext cx="1100125" cy="9643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941168"/>
            <a:ext cx="8098108" cy="1372741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DIMENSINAMENTO A CORTE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76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84975" cy="604715"/>
          </a:xfrm>
        </p:spPr>
        <p:txBody>
          <a:bodyPr/>
          <a:lstStyle/>
          <a:p>
            <a:pPr lvl="1"/>
            <a:r>
              <a:rPr lang="pt-BR" sz="3200" dirty="0"/>
              <a:t>Parafusos em Geral e Barras Rosqueadas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465" y="1809637"/>
            <a:ext cx="2677068" cy="6177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179512" y="3284984"/>
            <a:ext cx="8784975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Parafusos de Alta Resistência (A325, A490), com Rosca Fora do Plano de Corte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465" y="4509120"/>
            <a:ext cx="2826234" cy="6415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PARAFUSOS – EQUAÇÃO CORTE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3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84975" cy="1108771"/>
          </a:xfrm>
        </p:spPr>
        <p:txBody>
          <a:bodyPr/>
          <a:lstStyle/>
          <a:p>
            <a:pPr lvl="1"/>
            <a:r>
              <a:rPr lang="pt-BR" sz="3200" dirty="0" smtClean="0"/>
              <a:t>Dimensionamento a Rasgamento e Pressão de Apoio da Chapa: menor entre:</a:t>
            </a:r>
          </a:p>
          <a:p>
            <a:pPr lvl="1"/>
            <a:endParaRPr lang="pt-BR" sz="3200" dirty="0" smtClean="0"/>
          </a:p>
          <a:p>
            <a:pPr lvl="2"/>
            <a:r>
              <a:rPr lang="pt-BR" dirty="0" smtClean="0"/>
              <a:t>Pressão de apoio</a:t>
            </a:r>
          </a:p>
          <a:p>
            <a:pPr lvl="2"/>
            <a:endParaRPr lang="pt-BR" dirty="0" smtClean="0"/>
          </a:p>
          <a:p>
            <a:pPr marL="914400" lvl="2" indent="0">
              <a:buNone/>
            </a:pPr>
            <a:endParaRPr lang="pt-BR" dirty="0" smtClean="0"/>
          </a:p>
          <a:p>
            <a:pPr lvl="2"/>
            <a:r>
              <a:rPr lang="pt-BR" dirty="0" smtClean="0"/>
              <a:t>Rasgamento</a:t>
            </a:r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1" y="3356992"/>
            <a:ext cx="2304256" cy="6410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1" y="5085184"/>
            <a:ext cx="2304256" cy="597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DIMENSIONAMENTO CHAPA - EQUAÇÃO</a:t>
            </a:r>
            <a:endParaRPr lang="pt-BR" dirty="0"/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5076055" y="5085184"/>
            <a:ext cx="3888432" cy="62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pt-BR" sz="3200" dirty="0" smtClean="0"/>
              <a:t>quando a &lt; 2d</a:t>
            </a:r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5004743" y="3386555"/>
            <a:ext cx="3888432" cy="62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pt-BR" sz="3200" dirty="0" smtClean="0"/>
              <a:t>quando a &gt; 2d</a:t>
            </a:r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893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8429625" cy="2333625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DIMENSIONAMENTO CHAPA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79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 smtClean="0"/>
              <a:t>1.2 NOTÍCIA HISTÓRICA</a:t>
            </a:r>
          </a:p>
          <a:p>
            <a:pPr marL="454025" lvl="0"/>
            <a:endParaRPr lang="pt-BR" dirty="0" smtClean="0"/>
          </a:p>
          <a:p>
            <a:pPr marL="811213" lvl="1"/>
            <a:r>
              <a:rPr lang="pt-BR" dirty="0" smtClean="0"/>
              <a:t>Ferro Fundido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1058863" lvl="2"/>
            <a:r>
              <a:rPr lang="pt-BR" dirty="0" smtClean="0"/>
              <a:t>Usado nos anos de 1780 a 1820; </a:t>
            </a:r>
          </a:p>
          <a:p>
            <a:pPr marL="1058863" lvl="2"/>
            <a:r>
              <a:rPr lang="pt-BR" dirty="0" smtClean="0"/>
              <a:t>Em Pontes de arco;</a:t>
            </a:r>
          </a:p>
          <a:p>
            <a:pPr marL="1058863" lvl="2"/>
            <a:r>
              <a:rPr lang="pt-BR" dirty="0" smtClean="0"/>
              <a:t>Em Pontes Treliçadas.</a:t>
            </a:r>
          </a:p>
          <a:p>
            <a:pPr marL="1058863" lvl="2"/>
            <a:endParaRPr lang="pt-BR" dirty="0" smtClean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FERRO FUNDIDO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96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84975" cy="1252787"/>
          </a:xfrm>
        </p:spPr>
        <p:txBody>
          <a:bodyPr/>
          <a:lstStyle/>
          <a:p>
            <a:pPr lvl="1"/>
            <a:r>
              <a:rPr lang="pt-BR" sz="3200" dirty="0" smtClean="0"/>
              <a:t>Dimensionamento a tração dos conectores:</a:t>
            </a:r>
          </a:p>
          <a:p>
            <a:pPr lvl="1"/>
            <a:endParaRPr lang="pt-BR" sz="3200" dirty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37" y="2038860"/>
            <a:ext cx="619826" cy="82643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87" y="3077880"/>
            <a:ext cx="6574499" cy="1110092"/>
          </a:xfrm>
          <a:prstGeom prst="rect">
            <a:avLst/>
          </a:prstGeom>
        </p:spPr>
      </p:pic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755576" y="4400557"/>
            <a:ext cx="7204424" cy="62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pt-BR" sz="3200" dirty="0" smtClean="0"/>
              <a:t>Parafusos </a:t>
            </a:r>
            <a:r>
              <a:rPr lang="pt-BR" sz="3200" dirty="0"/>
              <a:t>e Barras Rosqueadas</a:t>
            </a:r>
            <a:r>
              <a:rPr lang="pt-BR" sz="3200" dirty="0" smtClean="0"/>
              <a:t> </a:t>
            </a:r>
          </a:p>
          <a:p>
            <a:pPr lvl="1"/>
            <a:endParaRPr lang="pt-BR" sz="3200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194" y="5376509"/>
            <a:ext cx="2083120" cy="4740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-108520" y="188913"/>
            <a:ext cx="9252520" cy="596881"/>
          </a:xfrm>
        </p:spPr>
        <p:txBody>
          <a:bodyPr/>
          <a:lstStyle/>
          <a:p>
            <a:pPr marL="454025" lvl="0"/>
            <a:r>
              <a:rPr lang="pt-BR" dirty="0" smtClean="0"/>
              <a:t>DIMENSIONAMENTO – TRAÇÃO CONECTOR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41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334819" y="1844824"/>
            <a:ext cx="8784975" cy="1252787"/>
          </a:xfrm>
        </p:spPr>
        <p:txBody>
          <a:bodyPr/>
          <a:lstStyle/>
          <a:p>
            <a:pPr lvl="1"/>
            <a:r>
              <a:rPr lang="pt-BR" sz="3200" dirty="0"/>
              <a:t>Dimensionamento a Tração e Corte Simultâneos </a:t>
            </a:r>
            <a:r>
              <a:rPr lang="pt-BR" sz="3200" dirty="0" smtClean="0"/>
              <a:t>- Fórmulas </a:t>
            </a:r>
            <a:r>
              <a:rPr lang="pt-BR" sz="3200" dirty="0"/>
              <a:t>de Interação</a:t>
            </a:r>
            <a:endParaRPr lang="pt-BR" sz="5400" dirty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573016"/>
            <a:ext cx="3857625" cy="971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10008" y="188640"/>
            <a:ext cx="8893175" cy="596881"/>
          </a:xfrm>
        </p:spPr>
        <p:txBody>
          <a:bodyPr/>
          <a:lstStyle/>
          <a:p>
            <a:pPr marL="454025" lvl="0"/>
            <a:r>
              <a:rPr lang="pt-BR" dirty="0" smtClean="0"/>
              <a:t>DIMENSIONAMENTO – TRAÇÃO E CORTE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8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79512" y="1124744"/>
            <a:ext cx="8784975" cy="1252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Resistência ao Deslizamento em Ligações por Atrito</a:t>
            </a: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944" y="2492896"/>
            <a:ext cx="2948109" cy="7522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600230"/>
            <a:ext cx="7691913" cy="1825749"/>
          </a:xfrm>
          <a:prstGeom prst="rect">
            <a:avLst/>
          </a:prstGeom>
        </p:spPr>
      </p:pic>
      <p:sp>
        <p:nvSpPr>
          <p:cNvPr id="6" name="Botão de ação: Documento 5">
            <a:hlinkClick r:id="" action="ppaction://noaction" highlightClick="1"/>
          </p:cNvPr>
          <p:cNvSpPr/>
          <p:nvPr/>
        </p:nvSpPr>
        <p:spPr>
          <a:xfrm>
            <a:off x="1259632" y="5661248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1834650" y="5822011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A5.2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DESLIZAMENTO – LIGAÇÃO - EQUAÇÃO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19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79512" y="1124744"/>
            <a:ext cx="8784975" cy="1252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Resistência das Chapas e Elementos de Ligação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36912"/>
            <a:ext cx="7723304" cy="2592288"/>
          </a:xfrm>
          <a:prstGeom prst="rect">
            <a:avLst/>
          </a:prstGeom>
        </p:spPr>
      </p:pic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RESISTENCIA CHAPA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35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24" y="969202"/>
            <a:ext cx="6552728" cy="34453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616712"/>
            <a:ext cx="7458075" cy="914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196" y="5723858"/>
            <a:ext cx="6038850" cy="819150"/>
          </a:xfrm>
          <a:prstGeom prst="rect">
            <a:avLst/>
          </a:prstGeom>
        </p:spPr>
      </p:pic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RESISTENCIA CHAPA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85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79512" y="1124744"/>
            <a:ext cx="8784975" cy="1252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Ligação Axial por Corte</a:t>
            </a:r>
            <a:endParaRPr lang="pt-BR" dirty="0" smtClean="0"/>
          </a:p>
        </p:txBody>
      </p:sp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-397248" y="111788"/>
            <a:ext cx="9361735" cy="596881"/>
          </a:xfrm>
        </p:spPr>
        <p:txBody>
          <a:bodyPr/>
          <a:lstStyle/>
          <a:p>
            <a:pPr marL="454025" lvl="0"/>
            <a:r>
              <a:rPr lang="pt-BR" dirty="0"/>
              <a:t>DISTRIBUIÇÃO DE ESFORÇOS ENTRE CONECTORES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1" y="1751137"/>
            <a:ext cx="6927135" cy="4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76325" y="920519"/>
            <a:ext cx="8784975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Ligação Excêntrica por Corte</a:t>
            </a:r>
            <a:endParaRPr lang="pt-BR" dirty="0" smtClean="0"/>
          </a:p>
        </p:txBody>
      </p:sp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-397248" y="111788"/>
            <a:ext cx="9361735" cy="596881"/>
          </a:xfrm>
        </p:spPr>
        <p:txBody>
          <a:bodyPr/>
          <a:lstStyle/>
          <a:p>
            <a:pPr marL="454025" lvl="0"/>
            <a:r>
              <a:rPr lang="pt-BR" dirty="0"/>
              <a:t>DISTRIBUIÇÃO DE ESFORÇOS ENTRE CONECTORES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496583"/>
            <a:ext cx="6336704" cy="25964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4" y="4365104"/>
            <a:ext cx="8064896" cy="8221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5459357"/>
            <a:ext cx="25812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76325" y="920519"/>
            <a:ext cx="8784975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Ligação a Tração</a:t>
            </a:r>
            <a:endParaRPr lang="pt-BR" dirty="0" smtClean="0"/>
          </a:p>
        </p:txBody>
      </p:sp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-397248" y="111788"/>
            <a:ext cx="9361735" cy="596881"/>
          </a:xfrm>
        </p:spPr>
        <p:txBody>
          <a:bodyPr/>
          <a:lstStyle/>
          <a:p>
            <a:pPr marL="454025" lvl="0"/>
            <a:r>
              <a:rPr lang="pt-BR" dirty="0"/>
              <a:t>DISTRIBUIÇÃO DE ESFORÇOS ENTRE CONECTORES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77" y="1708433"/>
            <a:ext cx="83760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-397248" y="111788"/>
            <a:ext cx="9361735" cy="596881"/>
          </a:xfrm>
        </p:spPr>
        <p:txBody>
          <a:bodyPr/>
          <a:lstStyle/>
          <a:p>
            <a:pPr marL="454025" lvl="0"/>
            <a:r>
              <a:rPr lang="pt-BR" dirty="0"/>
              <a:t>DISTRIBUIÇÃO DE ESFORÇOS ENTRE CONECTORES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2" y="1484784"/>
            <a:ext cx="85058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76325" y="920519"/>
            <a:ext cx="8784975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Ligação com </a:t>
            </a:r>
            <a:r>
              <a:rPr lang="pt-BR" sz="3200" dirty="0" smtClean="0"/>
              <a:t>Conectores – (Parafusos de alta resistência)</a:t>
            </a:r>
            <a:endParaRPr lang="pt-BR" dirty="0" smtClean="0"/>
          </a:p>
        </p:txBody>
      </p:sp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-397248" y="111788"/>
            <a:ext cx="9361735" cy="596881"/>
          </a:xfrm>
        </p:spPr>
        <p:txBody>
          <a:bodyPr/>
          <a:lstStyle/>
          <a:p>
            <a:pPr marL="454025" lvl="0"/>
            <a:r>
              <a:rPr lang="pt-BR" dirty="0"/>
              <a:t>DISTRIBUIÇÃO DE ESFORÇOS ENTRE CONECTORES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276872"/>
            <a:ext cx="833437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95535" y="979083"/>
            <a:ext cx="8569325" cy="628692"/>
          </a:xfrm>
        </p:spPr>
        <p:txBody>
          <a:bodyPr/>
          <a:lstStyle/>
          <a:p>
            <a:pPr marL="1058863" lvl="2"/>
            <a:r>
              <a:rPr lang="pt-BR" dirty="0" smtClean="0"/>
              <a:t>Ex. Ponte Coal Brookdale – vão 30m</a:t>
            </a:r>
          </a:p>
          <a:p>
            <a:pPr marL="1058863" lvl="2"/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96957"/>
            <a:ext cx="5792609" cy="4333536"/>
          </a:xfrm>
          <a:prstGeom prst="rect">
            <a:avLst/>
          </a:prstGeom>
        </p:spPr>
      </p:pic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1187809" y="6021288"/>
            <a:ext cx="6984776" cy="69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3063" lvl="1" indent="0">
              <a:buFontTx/>
              <a:buNone/>
            </a:pPr>
            <a:r>
              <a:rPr lang="pt-BR" sz="1500" dirty="0" smtClean="0"/>
              <a:t>Ponte </a:t>
            </a:r>
            <a:r>
              <a:rPr lang="pt-BR" sz="1500" dirty="0"/>
              <a:t>de </a:t>
            </a:r>
            <a:r>
              <a:rPr lang="pt-BR" sz="1500" dirty="0" err="1"/>
              <a:t>Coalbrookdale</a:t>
            </a:r>
            <a:r>
              <a:rPr lang="pt-BR" sz="1500" dirty="0"/>
              <a:t>, sobre o rio Severn na </a:t>
            </a:r>
            <a:r>
              <a:rPr lang="pt-BR" sz="1500" dirty="0" smtClean="0"/>
              <a:t>Inglaterra</a:t>
            </a:r>
            <a:r>
              <a:rPr lang="pt-BR" sz="1500" dirty="0"/>
              <a:t>, </a:t>
            </a:r>
            <a:r>
              <a:rPr lang="pt-BR" sz="1500" dirty="0" smtClean="0"/>
              <a:t>1779</a:t>
            </a:r>
            <a:r>
              <a:rPr lang="pt-BR" sz="1500" dirty="0"/>
              <a:t>. </a:t>
            </a:r>
            <a:endParaRPr lang="pt-BR" sz="1500" dirty="0" smtClean="0"/>
          </a:p>
          <a:p>
            <a:pPr marL="88900" indent="0">
              <a:buNone/>
            </a:pPr>
            <a:r>
              <a:rPr lang="pt-BR" sz="1500" dirty="0" smtClean="0"/>
              <a:t>Fonte</a:t>
            </a:r>
            <a:r>
              <a:rPr lang="pt-BR" sz="1500" dirty="0"/>
              <a:t>: </a:t>
            </a:r>
            <a:r>
              <a:rPr lang="pt-BR" sz="1500" dirty="0" err="1"/>
              <a:t>Petero</a:t>
            </a:r>
            <a:r>
              <a:rPr lang="pt-BR" sz="1500" dirty="0"/>
              <a:t>, T., The </a:t>
            </a:r>
            <a:r>
              <a:rPr lang="pt-BR" sz="1500" dirty="0" err="1" smtClean="0"/>
              <a:t>Development</a:t>
            </a:r>
            <a:r>
              <a:rPr lang="pt-BR" sz="1500" dirty="0"/>
              <a:t> </a:t>
            </a:r>
            <a:r>
              <a:rPr lang="en-US" sz="1500" dirty="0" smtClean="0"/>
              <a:t>of </a:t>
            </a:r>
            <a:r>
              <a:rPr lang="en-US" sz="1500" dirty="0"/>
              <a:t>Long-Span Bridge Building, ETH, </a:t>
            </a:r>
            <a:r>
              <a:rPr lang="en-US" sz="1500" dirty="0" smtClean="0"/>
              <a:t>1981 </a:t>
            </a:r>
            <a:r>
              <a:rPr lang="en-US" sz="1800" dirty="0"/>
              <a:t>.</a:t>
            </a:r>
            <a:endParaRPr lang="pt-BR" sz="1800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PONTE COAL BROOKDALE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85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-397248" y="111788"/>
            <a:ext cx="9361735" cy="596881"/>
          </a:xfrm>
        </p:spPr>
        <p:txBody>
          <a:bodyPr/>
          <a:lstStyle/>
          <a:p>
            <a:pPr marL="454025" lvl="0"/>
            <a:r>
              <a:rPr lang="pt-BR" dirty="0"/>
              <a:t>DISTRIBUIÇÃO DE ESFORÇOS ENTRE CONECTORES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0848"/>
            <a:ext cx="84296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1324795"/>
          </a:xfrm>
        </p:spPr>
        <p:txBody>
          <a:bodyPr/>
          <a:lstStyle/>
          <a:p>
            <a:pPr algn="just"/>
            <a:r>
              <a:rPr lang="pt-BR" sz="3200" dirty="0" smtClean="0"/>
              <a:t>3.5 – PROBLEMAS A RESOLVER</a:t>
            </a:r>
          </a:p>
          <a:p>
            <a:pPr lvl="1" algn="just"/>
            <a:r>
              <a:rPr lang="pt-BR" sz="3200" dirty="0" smtClean="0"/>
              <a:t>Problema 1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35" y="2204864"/>
            <a:ext cx="6898272" cy="3838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043439"/>
            <a:ext cx="68865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7667625" cy="451485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436096" y="2132856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131840" y="3369360"/>
            <a:ext cx="331236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275856" y="4317832"/>
            <a:ext cx="30243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221236" y="4978272"/>
            <a:ext cx="30243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419872" y="5638712"/>
            <a:ext cx="30243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2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7" y="1124744"/>
            <a:ext cx="8024382" cy="482453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699792" y="1700808"/>
            <a:ext cx="37444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659516" y="2544769"/>
            <a:ext cx="3744416" cy="38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460745" y="3429000"/>
            <a:ext cx="4295534" cy="1507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5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628800"/>
            <a:ext cx="83439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09" y="1268760"/>
            <a:ext cx="8406551" cy="481012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627784" y="2780928"/>
            <a:ext cx="4608512" cy="38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771800" y="3933056"/>
            <a:ext cx="4608512" cy="38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771800" y="4797152"/>
            <a:ext cx="4608512" cy="38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915816" y="5697755"/>
            <a:ext cx="4608512" cy="38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5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1" y="1700808"/>
            <a:ext cx="8247341" cy="481012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771800" y="2852936"/>
            <a:ext cx="4608512" cy="528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131840" y="3789040"/>
            <a:ext cx="42484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112663" y="4645783"/>
            <a:ext cx="42484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6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8" y="1939099"/>
            <a:ext cx="8142247" cy="230425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07704" y="2060848"/>
            <a:ext cx="6408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0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3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3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836421" cy="48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3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3</a:t>
            </a:r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1730706"/>
            <a:ext cx="8153400" cy="486000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419872" y="2996952"/>
            <a:ext cx="32403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211960" y="3980686"/>
            <a:ext cx="1224136" cy="642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088232" y="6021288"/>
            <a:ext cx="5040560" cy="35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9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11213" lvl="1"/>
            <a:endParaRPr lang="pt-BR" dirty="0" smtClean="0"/>
          </a:p>
          <a:p>
            <a:pPr marL="811213" lvl="1"/>
            <a:endParaRPr lang="pt-BR" dirty="0"/>
          </a:p>
          <a:p>
            <a:pPr marL="811213" lvl="1"/>
            <a:r>
              <a:rPr lang="pt-BR" dirty="0" smtClean="0"/>
              <a:t>Ferro Forjado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1058863" lvl="2"/>
            <a:r>
              <a:rPr lang="pt-BR" dirty="0" smtClean="0"/>
              <a:t>Usado no final do Século XVIII;</a:t>
            </a:r>
          </a:p>
          <a:p>
            <a:pPr marL="1058863" lvl="2"/>
            <a:r>
              <a:rPr lang="pt-BR" dirty="0" smtClean="0"/>
              <a:t>Em Pontes ferroviárias em treliça;</a:t>
            </a:r>
          </a:p>
          <a:p>
            <a:pPr marL="1058863" lvl="2"/>
            <a:r>
              <a:rPr lang="pt-BR" dirty="0" smtClean="0"/>
              <a:t>Em Correntes de barras de pontes suspensas.</a:t>
            </a:r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FERRO FORJADO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2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3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3</a:t>
            </a:r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16" y="1700808"/>
            <a:ext cx="8175859" cy="486338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059832" y="2644731"/>
            <a:ext cx="5040560" cy="35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059832" y="3555736"/>
            <a:ext cx="5184576" cy="35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953187" y="4487708"/>
            <a:ext cx="4291221" cy="35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462901" y="6093296"/>
            <a:ext cx="5061427" cy="35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9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3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3</a:t>
            </a:r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69" y="1628800"/>
            <a:ext cx="7898285" cy="510903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47664" y="2204864"/>
            <a:ext cx="597666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771800" y="5013176"/>
            <a:ext cx="367240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9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4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4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40" y="1968687"/>
            <a:ext cx="7594068" cy="4209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51" y="1939099"/>
            <a:ext cx="7553721" cy="4696522"/>
          </a:xfrm>
          <a:prstGeom prst="rect">
            <a:avLst/>
          </a:prstGeom>
        </p:spPr>
      </p:pic>
      <p:sp>
        <p:nvSpPr>
          <p:cNvPr id="10" name="Botão de ação: Documento 9">
            <a:hlinkClick r:id="" action="ppaction://noaction" highlightClick="1"/>
          </p:cNvPr>
          <p:cNvSpPr/>
          <p:nvPr/>
        </p:nvSpPr>
        <p:spPr>
          <a:xfrm>
            <a:off x="6353596" y="5825617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6928614" y="5986380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A5.2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8" name="Retângulo 7"/>
          <p:cNvSpPr/>
          <p:nvPr/>
        </p:nvSpPr>
        <p:spPr>
          <a:xfrm>
            <a:off x="4499992" y="3645024"/>
            <a:ext cx="683890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499992" y="4341325"/>
            <a:ext cx="683890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763530" y="5080853"/>
            <a:ext cx="415681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347864" y="6051780"/>
            <a:ext cx="2736304" cy="53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1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532707"/>
          </a:xfrm>
        </p:spPr>
        <p:txBody>
          <a:bodyPr/>
          <a:lstStyle/>
          <a:p>
            <a:pPr algn="just"/>
            <a:r>
              <a:rPr lang="pt-BR" sz="3200" dirty="0" smtClean="0"/>
              <a:t>3.6 PROBLEMAS PROPOSTOS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7820025" cy="1657350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PROPOSTO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0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Metálica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Ligações com Solda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49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251520" y="1124744"/>
            <a:ext cx="8317805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Definição. </a:t>
            </a:r>
          </a:p>
          <a:p>
            <a:endParaRPr lang="pt-BR" sz="3200" dirty="0" smtClean="0"/>
          </a:p>
          <a:p>
            <a:pPr marL="88900" indent="0">
              <a:buNone/>
            </a:pPr>
            <a:endParaRPr lang="pt-BR" sz="3200" dirty="0" smtClean="0"/>
          </a:p>
          <a:p>
            <a:pPr lvl="1"/>
            <a:r>
              <a:rPr lang="pt-BR" sz="3200" dirty="0" smtClean="0"/>
              <a:t>A solda é um tipo de união por coalescência do material, obtida por fusão das partes adjacentes.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SOLDA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6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683568" y="1196752"/>
            <a:ext cx="8317805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 smtClean="0"/>
              <a:t>A energia necessária para provocar a fusão pode ser de três origem:</a:t>
            </a:r>
          </a:p>
          <a:p>
            <a:endParaRPr lang="pt-BR" sz="3200" dirty="0"/>
          </a:p>
          <a:p>
            <a:pPr>
              <a:buFontTx/>
              <a:buChar char="-"/>
            </a:pPr>
            <a:r>
              <a:rPr lang="pt-BR" sz="3200" dirty="0" smtClean="0"/>
              <a:t>Elétrica (+ utilizada)</a:t>
            </a:r>
          </a:p>
          <a:p>
            <a:pPr>
              <a:buFontTx/>
              <a:buChar char="-"/>
            </a:pPr>
            <a:r>
              <a:rPr lang="pt-BR" sz="3200" dirty="0" smtClean="0"/>
              <a:t>Química</a:t>
            </a:r>
          </a:p>
          <a:p>
            <a:pPr>
              <a:buFontTx/>
              <a:buChar char="-"/>
            </a:pPr>
            <a:r>
              <a:rPr lang="pt-BR" sz="3200" dirty="0" smtClean="0"/>
              <a:t>Óptica</a:t>
            </a:r>
          </a:p>
          <a:p>
            <a:pPr>
              <a:buFontTx/>
              <a:buChar char="-"/>
            </a:pPr>
            <a:r>
              <a:rPr lang="pt-BR" sz="3200" dirty="0" smtClean="0"/>
              <a:t>Mecânica</a:t>
            </a:r>
          </a:p>
          <a:p>
            <a:pPr>
              <a:buFontTx/>
              <a:buChar char="-"/>
            </a:pPr>
            <a:endParaRPr lang="pt-BR" sz="3200" dirty="0"/>
          </a:p>
          <a:p>
            <a:pPr marL="88900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SOLDA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58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251520" y="1124744"/>
            <a:ext cx="8317805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 smtClean="0"/>
              <a:t>O material soldado deve ser isolado na atmosfera, os mais utilizados são:</a:t>
            </a:r>
          </a:p>
          <a:p>
            <a:endParaRPr lang="pt-BR" sz="3200" dirty="0"/>
          </a:p>
          <a:p>
            <a:pPr>
              <a:buFontTx/>
              <a:buChar char="-"/>
            </a:pPr>
            <a:r>
              <a:rPr lang="pt-BR" sz="3200" dirty="0" smtClean="0"/>
              <a:t>Eletrodo manual revestido (+utilizada)</a:t>
            </a:r>
          </a:p>
          <a:p>
            <a:pPr>
              <a:buFontTx/>
              <a:buChar char="-"/>
            </a:pPr>
            <a:r>
              <a:rPr lang="pt-BR" sz="3200" dirty="0" smtClean="0"/>
              <a:t>Arco submerso em material granular</a:t>
            </a:r>
          </a:p>
          <a:p>
            <a:pPr>
              <a:buFontTx/>
              <a:buChar char="-"/>
            </a:pPr>
            <a:r>
              <a:rPr lang="pt-BR" sz="3200" dirty="0" smtClean="0"/>
              <a:t>Arco elétrico com proteção gasosa (MIG/MAG)</a:t>
            </a:r>
          </a:p>
          <a:p>
            <a:pPr marL="88900" indent="0">
              <a:buNone/>
            </a:pPr>
            <a:endParaRPr lang="pt-BR" sz="3200" dirty="0" smtClean="0"/>
          </a:p>
          <a:p>
            <a:pPr>
              <a:buFontTx/>
              <a:buChar char="-"/>
            </a:pPr>
            <a:endParaRPr lang="pt-BR" sz="3200" dirty="0"/>
          </a:p>
          <a:p>
            <a:pPr marL="88900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SOLDA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41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449609" y="1484784"/>
            <a:ext cx="8317805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 smtClean="0"/>
              <a:t>A</a:t>
            </a:r>
            <a:r>
              <a:rPr lang="pt-BR" sz="3200" dirty="0"/>
              <a:t> </a:t>
            </a:r>
            <a:r>
              <a:rPr lang="pt-BR" sz="3200" dirty="0" smtClean="0"/>
              <a:t>solda </a:t>
            </a:r>
            <a:r>
              <a:rPr lang="pt-BR" sz="3200" dirty="0"/>
              <a:t>de eletrodo manual revestido é a mais utilizada na indústria. </a:t>
            </a:r>
            <a:endParaRPr lang="pt-BR" sz="3200" dirty="0" smtClean="0"/>
          </a:p>
          <a:p>
            <a:pPr marL="88900" indent="0">
              <a:buNone/>
            </a:pPr>
            <a:endParaRPr lang="pt-BR" sz="3200" dirty="0" smtClean="0"/>
          </a:p>
          <a:p>
            <a:pPr lvl="1"/>
            <a:r>
              <a:rPr lang="pt-BR" sz="3200" dirty="0" smtClean="0"/>
              <a:t>em </a:t>
            </a:r>
            <a:r>
              <a:rPr lang="pt-BR" sz="3200" dirty="0"/>
              <a:t>instalações </a:t>
            </a:r>
            <a:r>
              <a:rPr lang="pt-BR" sz="3200" dirty="0" smtClean="0"/>
              <a:t>industriais pesadas e</a:t>
            </a:r>
          </a:p>
          <a:p>
            <a:pPr lvl="1"/>
            <a:r>
              <a:rPr lang="pt-BR" sz="3200" dirty="0" smtClean="0"/>
              <a:t>em </a:t>
            </a:r>
            <a:r>
              <a:rPr lang="pt-BR" sz="3200" dirty="0"/>
              <a:t>s</a:t>
            </a:r>
            <a:r>
              <a:rPr lang="pt-BR" sz="3200" dirty="0" smtClean="0"/>
              <a:t>erviços de campo.</a:t>
            </a:r>
          </a:p>
          <a:p>
            <a:pPr>
              <a:buFontTx/>
              <a:buChar char="-"/>
            </a:pPr>
            <a:endParaRPr lang="pt-BR" sz="3200" dirty="0"/>
          </a:p>
          <a:p>
            <a:pPr marL="88900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SOLDA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87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3024335" cy="676723"/>
          </a:xfrm>
        </p:spPr>
        <p:txBody>
          <a:bodyPr/>
          <a:lstStyle/>
          <a:p>
            <a:pPr algn="just"/>
            <a:r>
              <a:rPr lang="pt-BR" sz="3200" dirty="0" smtClean="0"/>
              <a:t>4.1 TIPOS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SOLDA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64" y="1988840"/>
            <a:ext cx="6984776" cy="3816244"/>
          </a:xfrm>
          <a:prstGeom prst="rect">
            <a:avLst/>
          </a:prstGeom>
        </p:spPr>
      </p:pic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981078" y="6021288"/>
            <a:ext cx="7912097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 smtClean="0"/>
              <a:t>(a) Eletrodo manual revestido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8017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95535" y="979083"/>
            <a:ext cx="8569325" cy="628692"/>
          </a:xfrm>
        </p:spPr>
        <p:txBody>
          <a:bodyPr/>
          <a:lstStyle/>
          <a:p>
            <a:pPr marL="1058863" lvl="2"/>
            <a:r>
              <a:rPr lang="pt-BR" dirty="0" smtClean="0"/>
              <a:t>Ex. Menai – vão 175m</a:t>
            </a:r>
          </a:p>
          <a:p>
            <a:pPr marL="1058863" lvl="2"/>
            <a:endParaRPr lang="pt-BR" dirty="0" smtClean="0"/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1403648" y="5301208"/>
            <a:ext cx="6984776" cy="69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3063" lvl="1" indent="0">
              <a:buNone/>
            </a:pPr>
            <a:r>
              <a:rPr lang="pt-BR" sz="1500" dirty="0" smtClean="0"/>
              <a:t>Ponte suspensa Menai no </a:t>
            </a:r>
            <a:r>
              <a:rPr lang="pt-BR" sz="1500" dirty="0"/>
              <a:t>País de Gales, construída em </a:t>
            </a:r>
            <a:r>
              <a:rPr lang="pt-BR" sz="1500" dirty="0" smtClean="0"/>
              <a:t>1819-1826.</a:t>
            </a:r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28" y="1844824"/>
            <a:ext cx="8266338" cy="3384376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PONTE MENAI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5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SOLDA</a:t>
            </a:r>
            <a:endParaRPr lang="pt-BR" dirty="0"/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1014266" y="5421590"/>
            <a:ext cx="7912097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 smtClean="0"/>
              <a:t>(b) Solda de arco submerso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72" y="1484784"/>
            <a:ext cx="7869146" cy="38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SOLDA</a:t>
            </a:r>
            <a:endParaRPr lang="pt-BR" dirty="0"/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981079" y="5503435"/>
            <a:ext cx="474305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 smtClean="0"/>
              <a:t>(c) Solda MIG/MAG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96752"/>
            <a:ext cx="71151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964755"/>
          </a:xfrm>
        </p:spPr>
        <p:txBody>
          <a:bodyPr/>
          <a:lstStyle/>
          <a:p>
            <a:pPr lvl="1" algn="just"/>
            <a:r>
              <a:rPr lang="pt-BR" sz="3200" dirty="0" smtClean="0"/>
              <a:t>Tipos de Eletrodo</a:t>
            </a:r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ELETROLDO - </a:t>
            </a:r>
            <a:r>
              <a:rPr lang="pt-BR" dirty="0" err="1" smtClean="0"/>
              <a:t>fw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59" y="3645024"/>
            <a:ext cx="7031968" cy="13207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1844824"/>
            <a:ext cx="880098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Tipos de Eletrodo - Exemplo</a:t>
            </a:r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ELETROLDO - </a:t>
            </a:r>
            <a:r>
              <a:rPr lang="pt-BR" dirty="0" err="1" smtClean="0"/>
              <a:t>fw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01" y="2348880"/>
            <a:ext cx="8710199" cy="17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964755"/>
          </a:xfrm>
        </p:spPr>
        <p:txBody>
          <a:bodyPr/>
          <a:lstStyle/>
          <a:p>
            <a:pPr lvl="1" algn="just"/>
            <a:r>
              <a:rPr lang="pt-BR" sz="3200" dirty="0" err="1" smtClean="0"/>
              <a:t>Soldabilidade</a:t>
            </a:r>
            <a:r>
              <a:rPr lang="pt-BR" sz="3200" dirty="0" smtClean="0"/>
              <a:t> dos aços</a:t>
            </a:r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ELETROLDO - </a:t>
            </a:r>
            <a:r>
              <a:rPr lang="pt-BR" dirty="0" err="1" smtClean="0"/>
              <a:t>fw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6" y="1998627"/>
            <a:ext cx="8695942" cy="8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1468811"/>
          </a:xfrm>
        </p:spPr>
        <p:txBody>
          <a:bodyPr/>
          <a:lstStyle/>
          <a:p>
            <a:pPr lvl="1"/>
            <a:r>
              <a:rPr lang="pt-BR" sz="3200" dirty="0"/>
              <a:t>Classificação de Soldas de Eletrodo Quanto </a:t>
            </a:r>
            <a:r>
              <a:rPr lang="pt-BR" sz="1400" dirty="0" smtClean="0"/>
              <a:t> </a:t>
            </a:r>
            <a:r>
              <a:rPr lang="pt-BR" sz="3200" dirty="0" smtClean="0"/>
              <a:t>à posição </a:t>
            </a:r>
            <a:r>
              <a:rPr lang="pt-BR" sz="3200" dirty="0"/>
              <a:t>do </a:t>
            </a:r>
            <a:r>
              <a:rPr lang="pt-BR" sz="3200" dirty="0" smtClean="0"/>
              <a:t>Material de </a:t>
            </a:r>
            <a:r>
              <a:rPr lang="pt-BR" sz="3200" dirty="0"/>
              <a:t>Solda em Relação ao Material-base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636912"/>
            <a:ext cx="5791200" cy="38481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356484" y="3524944"/>
            <a:ext cx="504056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362680" y="2864386"/>
            <a:ext cx="462708" cy="253387"/>
          </a:xfrm>
          <a:custGeom>
            <a:avLst/>
            <a:gdLst>
              <a:gd name="connsiteX0" fmla="*/ 0 w 462708"/>
              <a:gd name="connsiteY0" fmla="*/ 44067 h 253387"/>
              <a:gd name="connsiteX1" fmla="*/ 0 w 462708"/>
              <a:gd name="connsiteY1" fmla="*/ 44067 h 253387"/>
              <a:gd name="connsiteX2" fmla="*/ 44067 w 462708"/>
              <a:gd name="connsiteY2" fmla="*/ 176269 h 253387"/>
              <a:gd name="connsiteX3" fmla="*/ 55084 w 462708"/>
              <a:gd name="connsiteY3" fmla="*/ 209320 h 253387"/>
              <a:gd name="connsiteX4" fmla="*/ 88134 w 462708"/>
              <a:gd name="connsiteY4" fmla="*/ 242371 h 253387"/>
              <a:gd name="connsiteX5" fmla="*/ 88134 w 462708"/>
              <a:gd name="connsiteY5" fmla="*/ 242371 h 253387"/>
              <a:gd name="connsiteX6" fmla="*/ 264404 w 462708"/>
              <a:gd name="connsiteY6" fmla="*/ 231354 h 253387"/>
              <a:gd name="connsiteX7" fmla="*/ 341522 w 462708"/>
              <a:gd name="connsiteY7" fmla="*/ 253387 h 253387"/>
              <a:gd name="connsiteX8" fmla="*/ 462708 w 462708"/>
              <a:gd name="connsiteY8" fmla="*/ 55084 h 253387"/>
              <a:gd name="connsiteX9" fmla="*/ 253387 w 462708"/>
              <a:gd name="connsiteY9" fmla="*/ 0 h 253387"/>
              <a:gd name="connsiteX10" fmla="*/ 198303 w 462708"/>
              <a:gd name="connsiteY10" fmla="*/ 0 h 253387"/>
              <a:gd name="connsiteX11" fmla="*/ 121185 w 462708"/>
              <a:gd name="connsiteY11" fmla="*/ 0 h 253387"/>
              <a:gd name="connsiteX12" fmla="*/ 0 w 462708"/>
              <a:gd name="connsiteY12" fmla="*/ 44067 h 25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2708" h="253387">
                <a:moveTo>
                  <a:pt x="0" y="44067"/>
                </a:moveTo>
                <a:lnTo>
                  <a:pt x="0" y="44067"/>
                </a:lnTo>
                <a:lnTo>
                  <a:pt x="44067" y="176269"/>
                </a:lnTo>
                <a:cubicBezTo>
                  <a:pt x="47739" y="187286"/>
                  <a:pt x="46873" y="201108"/>
                  <a:pt x="55084" y="209320"/>
                </a:cubicBezTo>
                <a:lnTo>
                  <a:pt x="88134" y="242371"/>
                </a:lnTo>
                <a:lnTo>
                  <a:pt x="88134" y="242371"/>
                </a:lnTo>
                <a:cubicBezTo>
                  <a:pt x="212835" y="228515"/>
                  <a:pt x="154032" y="231354"/>
                  <a:pt x="264404" y="231354"/>
                </a:cubicBezTo>
                <a:lnTo>
                  <a:pt x="341522" y="253387"/>
                </a:lnTo>
                <a:lnTo>
                  <a:pt x="462708" y="55084"/>
                </a:lnTo>
                <a:lnTo>
                  <a:pt x="253387" y="0"/>
                </a:lnTo>
                <a:lnTo>
                  <a:pt x="198303" y="0"/>
                </a:lnTo>
                <a:lnTo>
                  <a:pt x="121185" y="0"/>
                </a:lnTo>
                <a:lnTo>
                  <a:pt x="0" y="44067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6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2" y="1340768"/>
            <a:ext cx="5600700" cy="4953000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4142342" y="4252511"/>
            <a:ext cx="870333" cy="330506"/>
          </a:xfrm>
          <a:custGeom>
            <a:avLst/>
            <a:gdLst>
              <a:gd name="connsiteX0" fmla="*/ 110169 w 870333"/>
              <a:gd name="connsiteY0" fmla="*/ 0 h 330506"/>
              <a:gd name="connsiteX1" fmla="*/ 33051 w 870333"/>
              <a:gd name="connsiteY1" fmla="*/ 110169 h 330506"/>
              <a:gd name="connsiteX2" fmla="*/ 0 w 870333"/>
              <a:gd name="connsiteY2" fmla="*/ 231354 h 330506"/>
              <a:gd name="connsiteX3" fmla="*/ 0 w 870333"/>
              <a:gd name="connsiteY3" fmla="*/ 297455 h 330506"/>
              <a:gd name="connsiteX4" fmla="*/ 0 w 870333"/>
              <a:gd name="connsiteY4" fmla="*/ 330506 h 330506"/>
              <a:gd name="connsiteX5" fmla="*/ 870333 w 870333"/>
              <a:gd name="connsiteY5" fmla="*/ 330506 h 330506"/>
              <a:gd name="connsiteX6" fmla="*/ 859316 w 870333"/>
              <a:gd name="connsiteY6" fmla="*/ 220337 h 330506"/>
              <a:gd name="connsiteX7" fmla="*/ 782198 w 870333"/>
              <a:gd name="connsiteY7" fmla="*/ 121185 h 330506"/>
              <a:gd name="connsiteX8" fmla="*/ 716097 w 870333"/>
              <a:gd name="connsiteY8" fmla="*/ 55084 h 330506"/>
              <a:gd name="connsiteX9" fmla="*/ 661012 w 870333"/>
              <a:gd name="connsiteY9" fmla="*/ 11017 h 330506"/>
              <a:gd name="connsiteX10" fmla="*/ 605928 w 870333"/>
              <a:gd name="connsiteY10" fmla="*/ 88135 h 330506"/>
              <a:gd name="connsiteX11" fmla="*/ 528810 w 870333"/>
              <a:gd name="connsiteY11" fmla="*/ 187287 h 330506"/>
              <a:gd name="connsiteX12" fmla="*/ 484742 w 870333"/>
              <a:gd name="connsiteY12" fmla="*/ 231354 h 330506"/>
              <a:gd name="connsiteX13" fmla="*/ 462709 w 870333"/>
              <a:gd name="connsiteY13" fmla="*/ 264405 h 330506"/>
              <a:gd name="connsiteX14" fmla="*/ 110169 w 870333"/>
              <a:gd name="connsiteY14" fmla="*/ 0 h 33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0333" h="330506">
                <a:moveTo>
                  <a:pt x="110169" y="0"/>
                </a:moveTo>
                <a:lnTo>
                  <a:pt x="33051" y="110169"/>
                </a:lnTo>
                <a:lnTo>
                  <a:pt x="0" y="231354"/>
                </a:lnTo>
                <a:lnTo>
                  <a:pt x="0" y="297455"/>
                </a:lnTo>
                <a:lnTo>
                  <a:pt x="0" y="330506"/>
                </a:lnTo>
                <a:lnTo>
                  <a:pt x="870333" y="330506"/>
                </a:lnTo>
                <a:lnTo>
                  <a:pt x="859316" y="220337"/>
                </a:lnTo>
                <a:lnTo>
                  <a:pt x="782198" y="121185"/>
                </a:lnTo>
                <a:lnTo>
                  <a:pt x="716097" y="55084"/>
                </a:lnTo>
                <a:lnTo>
                  <a:pt x="661012" y="11017"/>
                </a:lnTo>
                <a:lnTo>
                  <a:pt x="605928" y="88135"/>
                </a:lnTo>
                <a:lnTo>
                  <a:pt x="528810" y="187287"/>
                </a:lnTo>
                <a:lnTo>
                  <a:pt x="484742" y="231354"/>
                </a:lnTo>
                <a:lnTo>
                  <a:pt x="462709" y="264405"/>
                </a:lnTo>
                <a:lnTo>
                  <a:pt x="110169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3" y="1700808"/>
            <a:ext cx="8353425" cy="3829050"/>
          </a:xfrm>
          <a:prstGeom prst="rect">
            <a:avLst/>
          </a:prstGeom>
        </p:spPr>
      </p:pic>
      <p:sp>
        <p:nvSpPr>
          <p:cNvPr id="3" name="Forma livre 2"/>
          <p:cNvSpPr/>
          <p:nvPr/>
        </p:nvSpPr>
        <p:spPr>
          <a:xfrm>
            <a:off x="1641513" y="2996588"/>
            <a:ext cx="638979" cy="716096"/>
          </a:xfrm>
          <a:custGeom>
            <a:avLst/>
            <a:gdLst>
              <a:gd name="connsiteX0" fmla="*/ 638979 w 638979"/>
              <a:gd name="connsiteY0" fmla="*/ 0 h 716096"/>
              <a:gd name="connsiteX1" fmla="*/ 627962 w 638979"/>
              <a:gd name="connsiteY1" fmla="*/ 99152 h 716096"/>
              <a:gd name="connsiteX2" fmla="*/ 99152 w 638979"/>
              <a:gd name="connsiteY2" fmla="*/ 88135 h 716096"/>
              <a:gd name="connsiteX3" fmla="*/ 121186 w 638979"/>
              <a:gd name="connsiteY3" fmla="*/ 594911 h 716096"/>
              <a:gd name="connsiteX4" fmla="*/ 638979 w 638979"/>
              <a:gd name="connsiteY4" fmla="*/ 627961 h 716096"/>
              <a:gd name="connsiteX5" fmla="*/ 616945 w 638979"/>
              <a:gd name="connsiteY5" fmla="*/ 716096 h 716096"/>
              <a:gd name="connsiteX6" fmla="*/ 0 w 638979"/>
              <a:gd name="connsiteY6" fmla="*/ 694063 h 716096"/>
              <a:gd name="connsiteX7" fmla="*/ 33051 w 638979"/>
              <a:gd name="connsiteY7" fmla="*/ 33051 h 716096"/>
              <a:gd name="connsiteX8" fmla="*/ 638979 w 638979"/>
              <a:gd name="connsiteY8" fmla="*/ 0 h 7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979" h="716096">
                <a:moveTo>
                  <a:pt x="638979" y="0"/>
                </a:moveTo>
                <a:lnTo>
                  <a:pt x="627962" y="99152"/>
                </a:lnTo>
                <a:lnTo>
                  <a:pt x="99152" y="88135"/>
                </a:lnTo>
                <a:lnTo>
                  <a:pt x="121186" y="594911"/>
                </a:lnTo>
                <a:lnTo>
                  <a:pt x="638979" y="627961"/>
                </a:lnTo>
                <a:lnTo>
                  <a:pt x="616945" y="716096"/>
                </a:lnTo>
                <a:lnTo>
                  <a:pt x="0" y="694063"/>
                </a:lnTo>
                <a:lnTo>
                  <a:pt x="33051" y="33051"/>
                </a:lnTo>
                <a:lnTo>
                  <a:pt x="638979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065224" y="3955055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7524328" y="3750447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 flipH="1">
            <a:off x="5724128" y="3944038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 flipH="1">
            <a:off x="5312236" y="2492896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 flipH="1">
            <a:off x="7812360" y="3750447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 flipV="1">
            <a:off x="7531169" y="2769331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 flipH="1" flipV="1">
            <a:off x="7819201" y="2769331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4421225" y="2492895"/>
            <a:ext cx="187287" cy="132203"/>
          </a:xfrm>
          <a:custGeom>
            <a:avLst/>
            <a:gdLst>
              <a:gd name="connsiteX0" fmla="*/ 187287 w 187287"/>
              <a:gd name="connsiteY0" fmla="*/ 0 h 132203"/>
              <a:gd name="connsiteX1" fmla="*/ 176270 w 187287"/>
              <a:gd name="connsiteY1" fmla="*/ 132203 h 132203"/>
              <a:gd name="connsiteX2" fmla="*/ 0 w 187287"/>
              <a:gd name="connsiteY2" fmla="*/ 132203 h 132203"/>
              <a:gd name="connsiteX3" fmla="*/ 187287 w 187287"/>
              <a:gd name="connsiteY3" fmla="*/ 0 h 13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7" h="132203">
                <a:moveTo>
                  <a:pt x="187287" y="0"/>
                </a:moveTo>
                <a:lnTo>
                  <a:pt x="176270" y="132203"/>
                </a:lnTo>
                <a:lnTo>
                  <a:pt x="0" y="132203"/>
                </a:lnTo>
                <a:lnTo>
                  <a:pt x="187287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7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43" y="1412776"/>
            <a:ext cx="8591550" cy="46101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796136" y="2852936"/>
            <a:ext cx="792088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223676" y="2924944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40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6840759" cy="676723"/>
          </a:xfrm>
        </p:spPr>
        <p:txBody>
          <a:bodyPr/>
          <a:lstStyle/>
          <a:p>
            <a:pPr lvl="1"/>
            <a:r>
              <a:rPr lang="pt-BR" sz="3200" dirty="0" smtClean="0"/>
              <a:t>Tipos de solda com entalhe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72816"/>
            <a:ext cx="5143738" cy="18499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24" y="4149080"/>
            <a:ext cx="5124094" cy="186540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23728" y="2276872"/>
            <a:ext cx="2088232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649448" y="2265738"/>
            <a:ext cx="2088232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051720" y="4581128"/>
            <a:ext cx="2304256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4671152" y="4572000"/>
            <a:ext cx="1762699" cy="429658"/>
          </a:xfrm>
          <a:custGeom>
            <a:avLst/>
            <a:gdLst>
              <a:gd name="connsiteX0" fmla="*/ 0 w 1762699"/>
              <a:gd name="connsiteY0" fmla="*/ 429658 h 429658"/>
              <a:gd name="connsiteX1" fmla="*/ 727113 w 1762699"/>
              <a:gd name="connsiteY1" fmla="*/ 11017 h 429658"/>
              <a:gd name="connsiteX2" fmla="*/ 1762699 w 1762699"/>
              <a:gd name="connsiteY2" fmla="*/ 0 h 429658"/>
              <a:gd name="connsiteX3" fmla="*/ 1707614 w 1762699"/>
              <a:gd name="connsiteY3" fmla="*/ 429658 h 429658"/>
              <a:gd name="connsiteX4" fmla="*/ 0 w 1762699"/>
              <a:gd name="connsiteY4" fmla="*/ 429658 h 42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699" h="429658">
                <a:moveTo>
                  <a:pt x="0" y="429658"/>
                </a:moveTo>
                <a:lnTo>
                  <a:pt x="727113" y="11017"/>
                </a:lnTo>
                <a:lnTo>
                  <a:pt x="1762699" y="0"/>
                </a:lnTo>
                <a:lnTo>
                  <a:pt x="1707614" y="429658"/>
                </a:lnTo>
                <a:lnTo>
                  <a:pt x="0" y="42965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4164376" y="2137272"/>
            <a:ext cx="506776" cy="672029"/>
          </a:xfrm>
          <a:custGeom>
            <a:avLst/>
            <a:gdLst>
              <a:gd name="connsiteX0" fmla="*/ 0 w 506776"/>
              <a:gd name="connsiteY0" fmla="*/ 121186 h 672029"/>
              <a:gd name="connsiteX1" fmla="*/ 99152 w 506776"/>
              <a:gd name="connsiteY1" fmla="*/ 44068 h 672029"/>
              <a:gd name="connsiteX2" fmla="*/ 264405 w 506776"/>
              <a:gd name="connsiteY2" fmla="*/ 0 h 672029"/>
              <a:gd name="connsiteX3" fmla="*/ 363557 w 506776"/>
              <a:gd name="connsiteY3" fmla="*/ 0 h 672029"/>
              <a:gd name="connsiteX4" fmla="*/ 418641 w 506776"/>
              <a:gd name="connsiteY4" fmla="*/ 44068 h 672029"/>
              <a:gd name="connsiteX5" fmla="*/ 506776 w 506776"/>
              <a:gd name="connsiteY5" fmla="*/ 99152 h 672029"/>
              <a:gd name="connsiteX6" fmla="*/ 484742 w 506776"/>
              <a:gd name="connsiteY6" fmla="*/ 110169 h 672029"/>
              <a:gd name="connsiteX7" fmla="*/ 462708 w 506776"/>
              <a:gd name="connsiteY7" fmla="*/ 143220 h 672029"/>
              <a:gd name="connsiteX8" fmla="*/ 473725 w 506776"/>
              <a:gd name="connsiteY8" fmla="*/ 561861 h 672029"/>
              <a:gd name="connsiteX9" fmla="*/ 484742 w 506776"/>
              <a:gd name="connsiteY9" fmla="*/ 583894 h 672029"/>
              <a:gd name="connsiteX10" fmla="*/ 352540 w 506776"/>
              <a:gd name="connsiteY10" fmla="*/ 661012 h 672029"/>
              <a:gd name="connsiteX11" fmla="*/ 253388 w 506776"/>
              <a:gd name="connsiteY11" fmla="*/ 672029 h 672029"/>
              <a:gd name="connsiteX12" fmla="*/ 165253 w 506776"/>
              <a:gd name="connsiteY12" fmla="*/ 649995 h 672029"/>
              <a:gd name="connsiteX13" fmla="*/ 44067 w 506776"/>
              <a:gd name="connsiteY13" fmla="*/ 627962 h 672029"/>
              <a:gd name="connsiteX14" fmla="*/ 0 w 506776"/>
              <a:gd name="connsiteY14" fmla="*/ 561861 h 672029"/>
              <a:gd name="connsiteX15" fmla="*/ 66101 w 506776"/>
              <a:gd name="connsiteY15" fmla="*/ 561861 h 672029"/>
              <a:gd name="connsiteX16" fmla="*/ 44067 w 506776"/>
              <a:gd name="connsiteY16" fmla="*/ 165253 h 672029"/>
              <a:gd name="connsiteX17" fmla="*/ 0 w 506776"/>
              <a:gd name="connsiteY17" fmla="*/ 121186 h 6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6776" h="672029">
                <a:moveTo>
                  <a:pt x="0" y="121186"/>
                </a:moveTo>
                <a:lnTo>
                  <a:pt x="99152" y="44068"/>
                </a:lnTo>
                <a:lnTo>
                  <a:pt x="264405" y="0"/>
                </a:lnTo>
                <a:lnTo>
                  <a:pt x="363557" y="0"/>
                </a:lnTo>
                <a:lnTo>
                  <a:pt x="418641" y="44068"/>
                </a:lnTo>
                <a:lnTo>
                  <a:pt x="506776" y="99152"/>
                </a:lnTo>
                <a:lnTo>
                  <a:pt x="484742" y="110169"/>
                </a:lnTo>
                <a:lnTo>
                  <a:pt x="462708" y="143220"/>
                </a:lnTo>
                <a:lnTo>
                  <a:pt x="473725" y="561861"/>
                </a:lnTo>
                <a:lnTo>
                  <a:pt x="484742" y="583894"/>
                </a:lnTo>
                <a:lnTo>
                  <a:pt x="352540" y="661012"/>
                </a:lnTo>
                <a:lnTo>
                  <a:pt x="253388" y="672029"/>
                </a:lnTo>
                <a:lnTo>
                  <a:pt x="165253" y="649995"/>
                </a:lnTo>
                <a:lnTo>
                  <a:pt x="44067" y="627962"/>
                </a:lnTo>
                <a:lnTo>
                  <a:pt x="0" y="561861"/>
                </a:lnTo>
                <a:lnTo>
                  <a:pt x="66101" y="561861"/>
                </a:lnTo>
                <a:lnTo>
                  <a:pt x="44067" y="165253"/>
                </a:lnTo>
                <a:lnTo>
                  <a:pt x="0" y="121186"/>
                </a:lnTo>
                <a:close/>
              </a:path>
            </a:pathLst>
          </a:custGeom>
          <a:solidFill>
            <a:srgbClr val="C0504D">
              <a:alpha val="6980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4230477" y="4406747"/>
            <a:ext cx="1266940" cy="705080"/>
          </a:xfrm>
          <a:custGeom>
            <a:avLst/>
            <a:gdLst>
              <a:gd name="connsiteX0" fmla="*/ 0 w 1266940"/>
              <a:gd name="connsiteY0" fmla="*/ 143219 h 705080"/>
              <a:gd name="connsiteX1" fmla="*/ 242371 w 1266940"/>
              <a:gd name="connsiteY1" fmla="*/ 77118 h 705080"/>
              <a:gd name="connsiteX2" fmla="*/ 451692 w 1266940"/>
              <a:gd name="connsiteY2" fmla="*/ 33051 h 705080"/>
              <a:gd name="connsiteX3" fmla="*/ 672029 w 1266940"/>
              <a:gd name="connsiteY3" fmla="*/ 0 h 705080"/>
              <a:gd name="connsiteX4" fmla="*/ 892366 w 1266940"/>
              <a:gd name="connsiteY4" fmla="*/ 11017 h 705080"/>
              <a:gd name="connsiteX5" fmla="*/ 1024569 w 1266940"/>
              <a:gd name="connsiteY5" fmla="*/ 55084 h 705080"/>
              <a:gd name="connsiteX6" fmla="*/ 1189822 w 1266940"/>
              <a:gd name="connsiteY6" fmla="*/ 110169 h 705080"/>
              <a:gd name="connsiteX7" fmla="*/ 1266940 w 1266940"/>
              <a:gd name="connsiteY7" fmla="*/ 132202 h 705080"/>
              <a:gd name="connsiteX8" fmla="*/ 418641 w 1266940"/>
              <a:gd name="connsiteY8" fmla="*/ 616945 h 705080"/>
              <a:gd name="connsiteX9" fmla="*/ 363557 w 1266940"/>
              <a:gd name="connsiteY9" fmla="*/ 705080 h 705080"/>
              <a:gd name="connsiteX10" fmla="*/ 264405 w 1266940"/>
              <a:gd name="connsiteY10" fmla="*/ 683046 h 705080"/>
              <a:gd name="connsiteX11" fmla="*/ 154236 w 1266940"/>
              <a:gd name="connsiteY11" fmla="*/ 649995 h 705080"/>
              <a:gd name="connsiteX12" fmla="*/ 55084 w 1266940"/>
              <a:gd name="connsiteY12" fmla="*/ 638978 h 705080"/>
              <a:gd name="connsiteX13" fmla="*/ 121186 w 1266940"/>
              <a:gd name="connsiteY13" fmla="*/ 616945 h 705080"/>
              <a:gd name="connsiteX14" fmla="*/ 143219 w 1266940"/>
              <a:gd name="connsiteY14" fmla="*/ 484742 h 705080"/>
              <a:gd name="connsiteX15" fmla="*/ 143219 w 1266940"/>
              <a:gd name="connsiteY15" fmla="*/ 319489 h 705080"/>
              <a:gd name="connsiteX16" fmla="*/ 143219 w 1266940"/>
              <a:gd name="connsiteY16" fmla="*/ 176270 h 705080"/>
              <a:gd name="connsiteX17" fmla="*/ 88135 w 1266940"/>
              <a:gd name="connsiteY17" fmla="*/ 154236 h 705080"/>
              <a:gd name="connsiteX18" fmla="*/ 0 w 1266940"/>
              <a:gd name="connsiteY18" fmla="*/ 143219 h 70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66940" h="705080">
                <a:moveTo>
                  <a:pt x="0" y="143219"/>
                </a:moveTo>
                <a:lnTo>
                  <a:pt x="242371" y="77118"/>
                </a:lnTo>
                <a:lnTo>
                  <a:pt x="451692" y="33051"/>
                </a:lnTo>
                <a:lnTo>
                  <a:pt x="672029" y="0"/>
                </a:lnTo>
                <a:lnTo>
                  <a:pt x="892366" y="11017"/>
                </a:lnTo>
                <a:lnTo>
                  <a:pt x="1024569" y="55084"/>
                </a:lnTo>
                <a:lnTo>
                  <a:pt x="1189822" y="110169"/>
                </a:lnTo>
                <a:lnTo>
                  <a:pt x="1266940" y="132202"/>
                </a:lnTo>
                <a:lnTo>
                  <a:pt x="418641" y="616945"/>
                </a:lnTo>
                <a:lnTo>
                  <a:pt x="363557" y="705080"/>
                </a:lnTo>
                <a:lnTo>
                  <a:pt x="264405" y="683046"/>
                </a:lnTo>
                <a:lnTo>
                  <a:pt x="154236" y="649995"/>
                </a:lnTo>
                <a:lnTo>
                  <a:pt x="55084" y="638978"/>
                </a:lnTo>
                <a:lnTo>
                  <a:pt x="121186" y="616945"/>
                </a:lnTo>
                <a:lnTo>
                  <a:pt x="143219" y="484742"/>
                </a:lnTo>
                <a:lnTo>
                  <a:pt x="143219" y="319489"/>
                </a:lnTo>
                <a:lnTo>
                  <a:pt x="143219" y="176270"/>
                </a:lnTo>
                <a:lnTo>
                  <a:pt x="88135" y="154236"/>
                </a:lnTo>
                <a:lnTo>
                  <a:pt x="0" y="143219"/>
                </a:lnTo>
                <a:close/>
              </a:path>
            </a:pathLst>
          </a:custGeom>
          <a:solidFill>
            <a:srgbClr val="C0504D">
              <a:alpha val="6980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7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11213" lvl="1"/>
            <a:endParaRPr lang="pt-BR" dirty="0" smtClean="0"/>
          </a:p>
          <a:p>
            <a:pPr marL="811213" lvl="1"/>
            <a:endParaRPr lang="pt-BR" dirty="0"/>
          </a:p>
          <a:p>
            <a:pPr marL="811213" lvl="1"/>
            <a:r>
              <a:rPr lang="pt-BR" dirty="0" smtClean="0"/>
              <a:t>Aço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1058863" lvl="2"/>
            <a:r>
              <a:rPr lang="pt-BR" dirty="0" smtClean="0"/>
              <a:t>Processo Industrial em larga escala a partir de 1856;</a:t>
            </a:r>
          </a:p>
          <a:p>
            <a:pPr marL="1058863" lvl="2"/>
            <a:r>
              <a:rPr lang="pt-BR" dirty="0" smtClean="0"/>
              <a:t>Forma + utilizada de metal ferroso.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AÇO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52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5" y="4572000"/>
            <a:ext cx="7058025" cy="1981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871" y="1628800"/>
            <a:ext cx="5105400" cy="2505075"/>
          </a:xfrm>
          <a:prstGeom prst="rect">
            <a:avLst/>
          </a:prstGeom>
        </p:spPr>
      </p:pic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6840759" cy="676723"/>
          </a:xfrm>
        </p:spPr>
        <p:txBody>
          <a:bodyPr/>
          <a:lstStyle/>
          <a:p>
            <a:pPr lvl="1"/>
            <a:r>
              <a:rPr lang="pt-BR" sz="3200" dirty="0" smtClean="0"/>
              <a:t>Tipos de solda com entalhe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608512" y="2305522"/>
            <a:ext cx="2088232" cy="7149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2445745" y="2346593"/>
            <a:ext cx="1883884" cy="638978"/>
          </a:xfrm>
          <a:custGeom>
            <a:avLst/>
            <a:gdLst>
              <a:gd name="connsiteX0" fmla="*/ 0 w 1883884"/>
              <a:gd name="connsiteY0" fmla="*/ 11017 h 638978"/>
              <a:gd name="connsiteX1" fmla="*/ 77118 w 1883884"/>
              <a:gd name="connsiteY1" fmla="*/ 638978 h 638978"/>
              <a:gd name="connsiteX2" fmla="*/ 1311007 w 1883884"/>
              <a:gd name="connsiteY2" fmla="*/ 638978 h 638978"/>
              <a:gd name="connsiteX3" fmla="*/ 1883884 w 1883884"/>
              <a:gd name="connsiteY3" fmla="*/ 374573 h 638978"/>
              <a:gd name="connsiteX4" fmla="*/ 1288973 w 1883884"/>
              <a:gd name="connsiteY4" fmla="*/ 0 h 638978"/>
              <a:gd name="connsiteX5" fmla="*/ 0 w 1883884"/>
              <a:gd name="connsiteY5" fmla="*/ 11017 h 63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3884" h="638978">
                <a:moveTo>
                  <a:pt x="0" y="11017"/>
                </a:moveTo>
                <a:lnTo>
                  <a:pt x="77118" y="638978"/>
                </a:lnTo>
                <a:lnTo>
                  <a:pt x="1311007" y="638978"/>
                </a:lnTo>
                <a:lnTo>
                  <a:pt x="1883884" y="374573"/>
                </a:lnTo>
                <a:lnTo>
                  <a:pt x="1288973" y="0"/>
                </a:lnTo>
                <a:lnTo>
                  <a:pt x="0" y="11017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1344058" y="4968607"/>
            <a:ext cx="3018622" cy="683046"/>
          </a:xfrm>
          <a:custGeom>
            <a:avLst/>
            <a:gdLst>
              <a:gd name="connsiteX0" fmla="*/ 22034 w 3018622"/>
              <a:gd name="connsiteY0" fmla="*/ 0 h 683046"/>
              <a:gd name="connsiteX1" fmla="*/ 0 w 3018622"/>
              <a:gd name="connsiteY1" fmla="*/ 683046 h 683046"/>
              <a:gd name="connsiteX2" fmla="*/ 3007605 w 3018622"/>
              <a:gd name="connsiteY2" fmla="*/ 649995 h 683046"/>
              <a:gd name="connsiteX3" fmla="*/ 3018622 w 3018622"/>
              <a:gd name="connsiteY3" fmla="*/ 550844 h 683046"/>
              <a:gd name="connsiteX4" fmla="*/ 2247441 w 3018622"/>
              <a:gd name="connsiteY4" fmla="*/ 33051 h 683046"/>
              <a:gd name="connsiteX5" fmla="*/ 22034 w 3018622"/>
              <a:gd name="connsiteY5" fmla="*/ 0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622" h="683046">
                <a:moveTo>
                  <a:pt x="22034" y="0"/>
                </a:moveTo>
                <a:lnTo>
                  <a:pt x="0" y="683046"/>
                </a:lnTo>
                <a:lnTo>
                  <a:pt x="3007605" y="649995"/>
                </a:lnTo>
                <a:lnTo>
                  <a:pt x="3018622" y="550844"/>
                </a:lnTo>
                <a:lnTo>
                  <a:pt x="2247441" y="33051"/>
                </a:lnTo>
                <a:lnTo>
                  <a:pt x="22034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4649118" y="4935557"/>
            <a:ext cx="3216925" cy="683045"/>
          </a:xfrm>
          <a:custGeom>
            <a:avLst/>
            <a:gdLst>
              <a:gd name="connsiteX0" fmla="*/ 11017 w 3216925"/>
              <a:gd name="connsiteY0" fmla="*/ 683045 h 683045"/>
              <a:gd name="connsiteX1" fmla="*/ 0 w 3216925"/>
              <a:gd name="connsiteY1" fmla="*/ 539826 h 683045"/>
              <a:gd name="connsiteX2" fmla="*/ 749147 w 3216925"/>
              <a:gd name="connsiteY2" fmla="*/ 11016 h 683045"/>
              <a:gd name="connsiteX3" fmla="*/ 3216925 w 3216925"/>
              <a:gd name="connsiteY3" fmla="*/ 0 h 683045"/>
              <a:gd name="connsiteX4" fmla="*/ 3205909 w 3216925"/>
              <a:gd name="connsiteY4" fmla="*/ 672029 h 683045"/>
              <a:gd name="connsiteX5" fmla="*/ 11017 w 3216925"/>
              <a:gd name="connsiteY5" fmla="*/ 683045 h 68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925" h="683045">
                <a:moveTo>
                  <a:pt x="11017" y="683045"/>
                </a:moveTo>
                <a:lnTo>
                  <a:pt x="0" y="539826"/>
                </a:lnTo>
                <a:lnTo>
                  <a:pt x="749147" y="11016"/>
                </a:lnTo>
                <a:lnTo>
                  <a:pt x="3216925" y="0"/>
                </a:lnTo>
                <a:lnTo>
                  <a:pt x="3205909" y="672029"/>
                </a:lnTo>
                <a:lnTo>
                  <a:pt x="11017" y="683045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3767769" y="2170323"/>
            <a:ext cx="804231" cy="947450"/>
          </a:xfrm>
          <a:custGeom>
            <a:avLst/>
            <a:gdLst>
              <a:gd name="connsiteX0" fmla="*/ 0 w 804231"/>
              <a:gd name="connsiteY0" fmla="*/ 165253 h 947450"/>
              <a:gd name="connsiteX1" fmla="*/ 583894 w 804231"/>
              <a:gd name="connsiteY1" fmla="*/ 561860 h 947450"/>
              <a:gd name="connsiteX2" fmla="*/ 44067 w 804231"/>
              <a:gd name="connsiteY2" fmla="*/ 837282 h 947450"/>
              <a:gd name="connsiteX3" fmla="*/ 154236 w 804231"/>
              <a:gd name="connsiteY3" fmla="*/ 914400 h 947450"/>
              <a:gd name="connsiteX4" fmla="*/ 429658 w 804231"/>
              <a:gd name="connsiteY4" fmla="*/ 947450 h 947450"/>
              <a:gd name="connsiteX5" fmla="*/ 782197 w 804231"/>
              <a:gd name="connsiteY5" fmla="*/ 848299 h 947450"/>
              <a:gd name="connsiteX6" fmla="*/ 782197 w 804231"/>
              <a:gd name="connsiteY6" fmla="*/ 848299 h 947450"/>
              <a:gd name="connsiteX7" fmla="*/ 804231 w 804231"/>
              <a:gd name="connsiteY7" fmla="*/ 165253 h 947450"/>
              <a:gd name="connsiteX8" fmla="*/ 683045 w 804231"/>
              <a:gd name="connsiteY8" fmla="*/ 77118 h 947450"/>
              <a:gd name="connsiteX9" fmla="*/ 429658 w 804231"/>
              <a:gd name="connsiteY9" fmla="*/ 0 h 947450"/>
              <a:gd name="connsiteX10" fmla="*/ 242371 w 804231"/>
              <a:gd name="connsiteY10" fmla="*/ 22034 h 947450"/>
              <a:gd name="connsiteX11" fmla="*/ 0 w 804231"/>
              <a:gd name="connsiteY11" fmla="*/ 165253 h 94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4231" h="947450">
                <a:moveTo>
                  <a:pt x="0" y="165253"/>
                </a:moveTo>
                <a:lnTo>
                  <a:pt x="583894" y="561860"/>
                </a:lnTo>
                <a:lnTo>
                  <a:pt x="44067" y="837282"/>
                </a:lnTo>
                <a:lnTo>
                  <a:pt x="154236" y="914400"/>
                </a:lnTo>
                <a:lnTo>
                  <a:pt x="429658" y="947450"/>
                </a:lnTo>
                <a:lnTo>
                  <a:pt x="782197" y="848299"/>
                </a:lnTo>
                <a:lnTo>
                  <a:pt x="782197" y="848299"/>
                </a:lnTo>
                <a:lnTo>
                  <a:pt x="804231" y="165253"/>
                </a:lnTo>
                <a:lnTo>
                  <a:pt x="683045" y="77118"/>
                </a:lnTo>
                <a:lnTo>
                  <a:pt x="429658" y="0"/>
                </a:lnTo>
                <a:lnTo>
                  <a:pt x="242371" y="22034"/>
                </a:lnTo>
                <a:lnTo>
                  <a:pt x="0" y="165253"/>
                </a:lnTo>
                <a:close/>
              </a:path>
            </a:pathLst>
          </a:custGeom>
          <a:solidFill>
            <a:srgbClr val="C0504D">
              <a:alpha val="6980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3536414" y="4825388"/>
            <a:ext cx="1949986" cy="903383"/>
          </a:xfrm>
          <a:custGeom>
            <a:avLst/>
            <a:gdLst>
              <a:gd name="connsiteX0" fmla="*/ 0 w 1949986"/>
              <a:gd name="connsiteY0" fmla="*/ 110169 h 903383"/>
              <a:gd name="connsiteX1" fmla="*/ 253388 w 1949986"/>
              <a:gd name="connsiteY1" fmla="*/ 22034 h 903383"/>
              <a:gd name="connsiteX2" fmla="*/ 462709 w 1949986"/>
              <a:gd name="connsiteY2" fmla="*/ 11017 h 903383"/>
              <a:gd name="connsiteX3" fmla="*/ 738131 w 1949986"/>
              <a:gd name="connsiteY3" fmla="*/ 0 h 903383"/>
              <a:gd name="connsiteX4" fmla="*/ 1123721 w 1949986"/>
              <a:gd name="connsiteY4" fmla="*/ 0 h 903383"/>
              <a:gd name="connsiteX5" fmla="*/ 1487278 w 1949986"/>
              <a:gd name="connsiteY5" fmla="*/ 0 h 903383"/>
              <a:gd name="connsiteX6" fmla="*/ 1696598 w 1949986"/>
              <a:gd name="connsiteY6" fmla="*/ 11017 h 903383"/>
              <a:gd name="connsiteX7" fmla="*/ 1861851 w 1949986"/>
              <a:gd name="connsiteY7" fmla="*/ 66101 h 903383"/>
              <a:gd name="connsiteX8" fmla="*/ 1949986 w 1949986"/>
              <a:gd name="connsiteY8" fmla="*/ 99152 h 903383"/>
              <a:gd name="connsiteX9" fmla="*/ 1134738 w 1949986"/>
              <a:gd name="connsiteY9" fmla="*/ 638978 h 903383"/>
              <a:gd name="connsiteX10" fmla="*/ 1123721 w 1949986"/>
              <a:gd name="connsiteY10" fmla="*/ 782198 h 903383"/>
              <a:gd name="connsiteX11" fmla="*/ 1255923 w 1949986"/>
              <a:gd name="connsiteY11" fmla="*/ 782198 h 903383"/>
              <a:gd name="connsiteX12" fmla="*/ 1178805 w 1949986"/>
              <a:gd name="connsiteY12" fmla="*/ 859316 h 903383"/>
              <a:gd name="connsiteX13" fmla="*/ 1013552 w 1949986"/>
              <a:gd name="connsiteY13" fmla="*/ 903383 h 903383"/>
              <a:gd name="connsiteX14" fmla="*/ 804232 w 1949986"/>
              <a:gd name="connsiteY14" fmla="*/ 903383 h 903383"/>
              <a:gd name="connsiteX15" fmla="*/ 716097 w 1949986"/>
              <a:gd name="connsiteY15" fmla="*/ 859316 h 903383"/>
              <a:gd name="connsiteX16" fmla="*/ 649996 w 1949986"/>
              <a:gd name="connsiteY16" fmla="*/ 804231 h 903383"/>
              <a:gd name="connsiteX17" fmla="*/ 826266 w 1949986"/>
              <a:gd name="connsiteY17" fmla="*/ 804231 h 903383"/>
              <a:gd name="connsiteX18" fmla="*/ 826266 w 1949986"/>
              <a:gd name="connsiteY18" fmla="*/ 727113 h 903383"/>
              <a:gd name="connsiteX19" fmla="*/ 0 w 1949986"/>
              <a:gd name="connsiteY19" fmla="*/ 110169 h 90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49986" h="903383">
                <a:moveTo>
                  <a:pt x="0" y="110169"/>
                </a:moveTo>
                <a:lnTo>
                  <a:pt x="253388" y="22034"/>
                </a:lnTo>
                <a:lnTo>
                  <a:pt x="462709" y="11017"/>
                </a:lnTo>
                <a:lnTo>
                  <a:pt x="738131" y="0"/>
                </a:lnTo>
                <a:lnTo>
                  <a:pt x="1123721" y="0"/>
                </a:lnTo>
                <a:lnTo>
                  <a:pt x="1487278" y="0"/>
                </a:lnTo>
                <a:lnTo>
                  <a:pt x="1696598" y="11017"/>
                </a:lnTo>
                <a:lnTo>
                  <a:pt x="1861851" y="66101"/>
                </a:lnTo>
                <a:lnTo>
                  <a:pt x="1949986" y="99152"/>
                </a:lnTo>
                <a:lnTo>
                  <a:pt x="1134738" y="638978"/>
                </a:lnTo>
                <a:lnTo>
                  <a:pt x="1123721" y="782198"/>
                </a:lnTo>
                <a:lnTo>
                  <a:pt x="1255923" y="782198"/>
                </a:lnTo>
                <a:lnTo>
                  <a:pt x="1178805" y="859316"/>
                </a:lnTo>
                <a:lnTo>
                  <a:pt x="1013552" y="903383"/>
                </a:lnTo>
                <a:lnTo>
                  <a:pt x="804232" y="903383"/>
                </a:lnTo>
                <a:lnTo>
                  <a:pt x="716097" y="859316"/>
                </a:lnTo>
                <a:lnTo>
                  <a:pt x="649996" y="804231"/>
                </a:lnTo>
                <a:lnTo>
                  <a:pt x="826266" y="804231"/>
                </a:lnTo>
                <a:lnTo>
                  <a:pt x="826266" y="727113"/>
                </a:lnTo>
                <a:lnTo>
                  <a:pt x="0" y="110169"/>
                </a:lnTo>
                <a:close/>
              </a:path>
            </a:pathLst>
          </a:custGeom>
          <a:solidFill>
            <a:srgbClr val="C0504D">
              <a:alpha val="6980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4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428875"/>
            <a:ext cx="6248400" cy="2000250"/>
          </a:xfrm>
          <a:prstGeom prst="rect">
            <a:avLst/>
          </a:prstGeom>
        </p:spPr>
      </p:pic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826864"/>
            <a:ext cx="6840759" cy="676723"/>
          </a:xfrm>
        </p:spPr>
        <p:txBody>
          <a:bodyPr/>
          <a:lstStyle/>
          <a:p>
            <a:pPr lvl="1"/>
            <a:r>
              <a:rPr lang="pt-BR" sz="3200" dirty="0" smtClean="0"/>
              <a:t>Tipos de solda com entalhe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DO MATERIAL DE SOLDA</a:t>
            </a:r>
            <a:endParaRPr lang="pt-BR" dirty="0"/>
          </a:p>
        </p:txBody>
      </p:sp>
      <p:sp>
        <p:nvSpPr>
          <p:cNvPr id="4" name="Forma livre 3"/>
          <p:cNvSpPr/>
          <p:nvPr/>
        </p:nvSpPr>
        <p:spPr>
          <a:xfrm>
            <a:off x="1740665" y="2754217"/>
            <a:ext cx="2324559" cy="716096"/>
          </a:xfrm>
          <a:custGeom>
            <a:avLst/>
            <a:gdLst>
              <a:gd name="connsiteX0" fmla="*/ 154236 w 2324559"/>
              <a:gd name="connsiteY0" fmla="*/ 0 h 716096"/>
              <a:gd name="connsiteX1" fmla="*/ 154236 w 2324559"/>
              <a:gd name="connsiteY1" fmla="*/ 0 h 716096"/>
              <a:gd name="connsiteX2" fmla="*/ 0 w 2324559"/>
              <a:gd name="connsiteY2" fmla="*/ 705079 h 716096"/>
              <a:gd name="connsiteX3" fmla="*/ 1729648 w 2324559"/>
              <a:gd name="connsiteY3" fmla="*/ 716096 h 716096"/>
              <a:gd name="connsiteX4" fmla="*/ 2324559 w 2324559"/>
              <a:gd name="connsiteY4" fmla="*/ 374573 h 716096"/>
              <a:gd name="connsiteX5" fmla="*/ 1641513 w 2324559"/>
              <a:gd name="connsiteY5" fmla="*/ 55084 h 716096"/>
              <a:gd name="connsiteX6" fmla="*/ 154236 w 2324559"/>
              <a:gd name="connsiteY6" fmla="*/ 0 h 7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4559" h="716096">
                <a:moveTo>
                  <a:pt x="154236" y="0"/>
                </a:moveTo>
                <a:lnTo>
                  <a:pt x="154236" y="0"/>
                </a:lnTo>
                <a:lnTo>
                  <a:pt x="0" y="705079"/>
                </a:lnTo>
                <a:lnTo>
                  <a:pt x="1729648" y="716096"/>
                </a:lnTo>
                <a:lnTo>
                  <a:pt x="2324559" y="374573"/>
                </a:lnTo>
                <a:lnTo>
                  <a:pt x="1641513" y="55084"/>
                </a:lnTo>
                <a:lnTo>
                  <a:pt x="154236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285561" y="2743200"/>
            <a:ext cx="2996588" cy="749147"/>
          </a:xfrm>
          <a:custGeom>
            <a:avLst/>
            <a:gdLst>
              <a:gd name="connsiteX0" fmla="*/ 484743 w 2996588"/>
              <a:gd name="connsiteY0" fmla="*/ 0 h 749147"/>
              <a:gd name="connsiteX1" fmla="*/ 0 w 2996588"/>
              <a:gd name="connsiteY1" fmla="*/ 396607 h 749147"/>
              <a:gd name="connsiteX2" fmla="*/ 550844 w 2996588"/>
              <a:gd name="connsiteY2" fmla="*/ 749147 h 749147"/>
              <a:gd name="connsiteX3" fmla="*/ 2897437 w 2996588"/>
              <a:gd name="connsiteY3" fmla="*/ 738130 h 749147"/>
              <a:gd name="connsiteX4" fmla="*/ 2996588 w 2996588"/>
              <a:gd name="connsiteY4" fmla="*/ 55084 h 749147"/>
              <a:gd name="connsiteX5" fmla="*/ 484743 w 2996588"/>
              <a:gd name="connsiteY5" fmla="*/ 0 h 7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6588" h="749147">
                <a:moveTo>
                  <a:pt x="484743" y="0"/>
                </a:moveTo>
                <a:lnTo>
                  <a:pt x="0" y="396607"/>
                </a:lnTo>
                <a:lnTo>
                  <a:pt x="550844" y="749147"/>
                </a:lnTo>
                <a:lnTo>
                  <a:pt x="2897437" y="738130"/>
                </a:lnTo>
                <a:lnTo>
                  <a:pt x="2996588" y="55084"/>
                </a:lnTo>
                <a:lnTo>
                  <a:pt x="484743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3305060" y="2588964"/>
            <a:ext cx="1454227" cy="1079653"/>
          </a:xfrm>
          <a:custGeom>
            <a:avLst/>
            <a:gdLst>
              <a:gd name="connsiteX0" fmla="*/ 0 w 1454227"/>
              <a:gd name="connsiteY0" fmla="*/ 121185 h 1079653"/>
              <a:gd name="connsiteX1" fmla="*/ 771181 w 1454227"/>
              <a:gd name="connsiteY1" fmla="*/ 528809 h 1079653"/>
              <a:gd name="connsiteX2" fmla="*/ 132203 w 1454227"/>
              <a:gd name="connsiteY2" fmla="*/ 903383 h 1079653"/>
              <a:gd name="connsiteX3" fmla="*/ 363557 w 1454227"/>
              <a:gd name="connsiteY3" fmla="*/ 1002535 h 1079653"/>
              <a:gd name="connsiteX4" fmla="*/ 594911 w 1454227"/>
              <a:gd name="connsiteY4" fmla="*/ 1068636 h 1079653"/>
              <a:gd name="connsiteX5" fmla="*/ 881350 w 1454227"/>
              <a:gd name="connsiteY5" fmla="*/ 1079653 h 1079653"/>
              <a:gd name="connsiteX6" fmla="*/ 1200839 w 1454227"/>
              <a:gd name="connsiteY6" fmla="*/ 1057619 h 1079653"/>
              <a:gd name="connsiteX7" fmla="*/ 1421176 w 1454227"/>
              <a:gd name="connsiteY7" fmla="*/ 936434 h 1079653"/>
              <a:gd name="connsiteX8" fmla="*/ 1454227 w 1454227"/>
              <a:gd name="connsiteY8" fmla="*/ 903383 h 1079653"/>
              <a:gd name="connsiteX9" fmla="*/ 991518 w 1454227"/>
              <a:gd name="connsiteY9" fmla="*/ 561860 h 1079653"/>
              <a:gd name="connsiteX10" fmla="*/ 1454227 w 1454227"/>
              <a:gd name="connsiteY10" fmla="*/ 176270 h 1079653"/>
              <a:gd name="connsiteX11" fmla="*/ 1288974 w 1454227"/>
              <a:gd name="connsiteY11" fmla="*/ 99152 h 1079653"/>
              <a:gd name="connsiteX12" fmla="*/ 1123721 w 1454227"/>
              <a:gd name="connsiteY12" fmla="*/ 33050 h 1079653"/>
              <a:gd name="connsiteX13" fmla="*/ 969485 w 1454227"/>
              <a:gd name="connsiteY13" fmla="*/ 11017 h 1079653"/>
              <a:gd name="connsiteX14" fmla="*/ 749147 w 1454227"/>
              <a:gd name="connsiteY14" fmla="*/ 0 h 1079653"/>
              <a:gd name="connsiteX15" fmla="*/ 473726 w 1454227"/>
              <a:gd name="connsiteY15" fmla="*/ 0 h 1079653"/>
              <a:gd name="connsiteX16" fmla="*/ 275422 w 1454227"/>
              <a:gd name="connsiteY16" fmla="*/ 22034 h 1079653"/>
              <a:gd name="connsiteX17" fmla="*/ 0 w 1454227"/>
              <a:gd name="connsiteY17" fmla="*/ 121185 h 107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54227" h="1079653">
                <a:moveTo>
                  <a:pt x="0" y="121185"/>
                </a:moveTo>
                <a:lnTo>
                  <a:pt x="771181" y="528809"/>
                </a:lnTo>
                <a:lnTo>
                  <a:pt x="132203" y="903383"/>
                </a:lnTo>
                <a:lnTo>
                  <a:pt x="363557" y="1002535"/>
                </a:lnTo>
                <a:lnTo>
                  <a:pt x="594911" y="1068636"/>
                </a:lnTo>
                <a:lnTo>
                  <a:pt x="881350" y="1079653"/>
                </a:lnTo>
                <a:lnTo>
                  <a:pt x="1200839" y="1057619"/>
                </a:lnTo>
                <a:lnTo>
                  <a:pt x="1421176" y="936434"/>
                </a:lnTo>
                <a:lnTo>
                  <a:pt x="1454227" y="903383"/>
                </a:lnTo>
                <a:lnTo>
                  <a:pt x="991518" y="561860"/>
                </a:lnTo>
                <a:lnTo>
                  <a:pt x="1454227" y="176270"/>
                </a:lnTo>
                <a:lnTo>
                  <a:pt x="1288974" y="99152"/>
                </a:lnTo>
                <a:lnTo>
                  <a:pt x="1123721" y="33050"/>
                </a:lnTo>
                <a:lnTo>
                  <a:pt x="969485" y="11017"/>
                </a:lnTo>
                <a:lnTo>
                  <a:pt x="749147" y="0"/>
                </a:lnTo>
                <a:lnTo>
                  <a:pt x="473726" y="0"/>
                </a:lnTo>
                <a:lnTo>
                  <a:pt x="275422" y="22034"/>
                </a:lnTo>
                <a:lnTo>
                  <a:pt x="0" y="121185"/>
                </a:lnTo>
                <a:close/>
              </a:path>
            </a:pathLst>
          </a:custGeom>
          <a:solidFill>
            <a:srgbClr val="C0504D">
              <a:alpha val="6980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0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1468811"/>
          </a:xfrm>
        </p:spPr>
        <p:txBody>
          <a:bodyPr/>
          <a:lstStyle/>
          <a:p>
            <a:pPr lvl="1"/>
            <a:r>
              <a:rPr lang="pt-BR" sz="3200" dirty="0"/>
              <a:t>Classificação Quanto à Posição Relativa das Peças Soldadas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RELATIVA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8" y="2276872"/>
            <a:ext cx="81629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1468811"/>
          </a:xfrm>
        </p:spPr>
        <p:txBody>
          <a:bodyPr/>
          <a:lstStyle/>
          <a:p>
            <a:pPr lvl="1"/>
            <a:r>
              <a:rPr lang="pt-BR" sz="3200" dirty="0" smtClean="0"/>
              <a:t>Posição de soldagem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POSIÇÃO DE SOLDAGEM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700808"/>
            <a:ext cx="5995764" cy="4528380"/>
          </a:xfrm>
          <a:prstGeom prst="rect">
            <a:avLst/>
          </a:prstGeom>
        </p:spPr>
      </p:pic>
      <p:sp>
        <p:nvSpPr>
          <p:cNvPr id="3" name="Forma livre 2"/>
          <p:cNvSpPr/>
          <p:nvPr/>
        </p:nvSpPr>
        <p:spPr>
          <a:xfrm>
            <a:off x="2390660" y="2963537"/>
            <a:ext cx="683046" cy="407624"/>
          </a:xfrm>
          <a:custGeom>
            <a:avLst/>
            <a:gdLst>
              <a:gd name="connsiteX0" fmla="*/ 0 w 683046"/>
              <a:gd name="connsiteY0" fmla="*/ 330506 h 407624"/>
              <a:gd name="connsiteX1" fmla="*/ 88135 w 683046"/>
              <a:gd name="connsiteY1" fmla="*/ 407624 h 407624"/>
              <a:gd name="connsiteX2" fmla="*/ 143220 w 683046"/>
              <a:gd name="connsiteY2" fmla="*/ 363557 h 407624"/>
              <a:gd name="connsiteX3" fmla="*/ 683046 w 683046"/>
              <a:gd name="connsiteY3" fmla="*/ 66102 h 407624"/>
              <a:gd name="connsiteX4" fmla="*/ 661012 w 683046"/>
              <a:gd name="connsiteY4" fmla="*/ 0 h 407624"/>
              <a:gd name="connsiteX5" fmla="*/ 0 w 683046"/>
              <a:gd name="connsiteY5" fmla="*/ 330506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046" h="407624">
                <a:moveTo>
                  <a:pt x="0" y="330506"/>
                </a:moveTo>
                <a:lnTo>
                  <a:pt x="88135" y="407624"/>
                </a:lnTo>
                <a:lnTo>
                  <a:pt x="143220" y="363557"/>
                </a:lnTo>
                <a:lnTo>
                  <a:pt x="683046" y="66102"/>
                </a:lnTo>
                <a:lnTo>
                  <a:pt x="661012" y="0"/>
                </a:lnTo>
                <a:lnTo>
                  <a:pt x="0" y="330506"/>
                </a:lnTo>
                <a:close/>
              </a:path>
            </a:pathLst>
          </a:custGeom>
          <a:solidFill>
            <a:srgbClr val="C0504D">
              <a:alpha val="8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5574535" y="2533880"/>
            <a:ext cx="881349" cy="473725"/>
          </a:xfrm>
          <a:custGeom>
            <a:avLst/>
            <a:gdLst>
              <a:gd name="connsiteX0" fmla="*/ 0 w 881349"/>
              <a:gd name="connsiteY0" fmla="*/ 385590 h 473725"/>
              <a:gd name="connsiteX1" fmla="*/ 143219 w 881349"/>
              <a:gd name="connsiteY1" fmla="*/ 473725 h 473725"/>
              <a:gd name="connsiteX2" fmla="*/ 881349 w 881349"/>
              <a:gd name="connsiteY2" fmla="*/ 88134 h 473725"/>
              <a:gd name="connsiteX3" fmla="*/ 826265 w 881349"/>
              <a:gd name="connsiteY3" fmla="*/ 0 h 473725"/>
              <a:gd name="connsiteX4" fmla="*/ 154236 w 881349"/>
              <a:gd name="connsiteY4" fmla="*/ 330506 h 473725"/>
              <a:gd name="connsiteX5" fmla="*/ 55084 w 881349"/>
              <a:gd name="connsiteY5" fmla="*/ 429657 h 473725"/>
              <a:gd name="connsiteX6" fmla="*/ 0 w 881349"/>
              <a:gd name="connsiteY6" fmla="*/ 385590 h 47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1349" h="473725">
                <a:moveTo>
                  <a:pt x="0" y="385590"/>
                </a:moveTo>
                <a:lnTo>
                  <a:pt x="143219" y="473725"/>
                </a:lnTo>
                <a:lnTo>
                  <a:pt x="881349" y="88134"/>
                </a:lnTo>
                <a:lnTo>
                  <a:pt x="826265" y="0"/>
                </a:lnTo>
                <a:lnTo>
                  <a:pt x="154236" y="330506"/>
                </a:lnTo>
                <a:lnTo>
                  <a:pt x="55084" y="429657"/>
                </a:lnTo>
                <a:lnTo>
                  <a:pt x="0" y="385590"/>
                </a:lnTo>
                <a:close/>
              </a:path>
            </a:pathLst>
          </a:custGeom>
          <a:solidFill>
            <a:srgbClr val="C0504D">
              <a:alpha val="8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2577947" y="5122843"/>
            <a:ext cx="143219" cy="561861"/>
          </a:xfrm>
          <a:custGeom>
            <a:avLst/>
            <a:gdLst>
              <a:gd name="connsiteX0" fmla="*/ 0 w 143219"/>
              <a:gd name="connsiteY0" fmla="*/ 0 h 561861"/>
              <a:gd name="connsiteX1" fmla="*/ 11017 w 143219"/>
              <a:gd name="connsiteY1" fmla="*/ 561861 h 561861"/>
              <a:gd name="connsiteX2" fmla="*/ 143219 w 143219"/>
              <a:gd name="connsiteY2" fmla="*/ 528810 h 561861"/>
              <a:gd name="connsiteX3" fmla="*/ 121186 w 143219"/>
              <a:gd name="connsiteY3" fmla="*/ 55085 h 561861"/>
              <a:gd name="connsiteX4" fmla="*/ 0 w 143219"/>
              <a:gd name="connsiteY4" fmla="*/ 0 h 5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219" h="561861">
                <a:moveTo>
                  <a:pt x="0" y="0"/>
                </a:moveTo>
                <a:lnTo>
                  <a:pt x="11017" y="561861"/>
                </a:lnTo>
                <a:lnTo>
                  <a:pt x="143219" y="528810"/>
                </a:lnTo>
                <a:lnTo>
                  <a:pt x="121186" y="55085"/>
                </a:lnTo>
                <a:lnTo>
                  <a:pt x="0" y="0"/>
                </a:lnTo>
                <a:close/>
              </a:path>
            </a:pathLst>
          </a:custGeom>
          <a:solidFill>
            <a:srgbClr val="C0504D">
              <a:alpha val="8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5684704" y="4792337"/>
            <a:ext cx="903383" cy="517793"/>
          </a:xfrm>
          <a:custGeom>
            <a:avLst/>
            <a:gdLst>
              <a:gd name="connsiteX0" fmla="*/ 0 w 903383"/>
              <a:gd name="connsiteY0" fmla="*/ 55085 h 517793"/>
              <a:gd name="connsiteX1" fmla="*/ 760163 w 903383"/>
              <a:gd name="connsiteY1" fmla="*/ 517793 h 517793"/>
              <a:gd name="connsiteX2" fmla="*/ 903383 w 903383"/>
              <a:gd name="connsiteY2" fmla="*/ 506776 h 517793"/>
              <a:gd name="connsiteX3" fmla="*/ 804231 w 903383"/>
              <a:gd name="connsiteY3" fmla="*/ 429658 h 517793"/>
              <a:gd name="connsiteX4" fmla="*/ 77118 w 903383"/>
              <a:gd name="connsiteY4" fmla="*/ 0 h 517793"/>
              <a:gd name="connsiteX5" fmla="*/ 0 w 903383"/>
              <a:gd name="connsiteY5" fmla="*/ 55085 h 51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383" h="517793">
                <a:moveTo>
                  <a:pt x="0" y="55085"/>
                </a:moveTo>
                <a:lnTo>
                  <a:pt x="760163" y="517793"/>
                </a:lnTo>
                <a:lnTo>
                  <a:pt x="903383" y="506776"/>
                </a:lnTo>
                <a:lnTo>
                  <a:pt x="804231" y="429658"/>
                </a:lnTo>
                <a:lnTo>
                  <a:pt x="77118" y="0"/>
                </a:lnTo>
                <a:lnTo>
                  <a:pt x="0" y="55085"/>
                </a:lnTo>
                <a:close/>
              </a:path>
            </a:pathLst>
          </a:custGeom>
          <a:solidFill>
            <a:srgbClr val="C0504D">
              <a:alpha val="8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85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Simbologia de Solda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SIMBOLOGIA DE SOLDA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909929"/>
            <a:ext cx="82677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Simbologia de Solda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SIMBOLOGIA DE SOLDA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72816"/>
            <a:ext cx="7658100" cy="45148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54" y="1846539"/>
            <a:ext cx="7572375" cy="43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Solda de Entalhe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SOLDA DE ENTALHE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1" y="1844824"/>
            <a:ext cx="8496944" cy="9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SOLDA DE ENTALHE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484784"/>
            <a:ext cx="84391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Dimensão mínima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PENETRAÇÃO PARCIAL – TABELA 4.1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132856"/>
            <a:ext cx="626512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Solda filete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SOLDA FILETE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8568952" cy="103290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4" y="3284984"/>
            <a:ext cx="8569325" cy="8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95535" y="979083"/>
            <a:ext cx="8569325" cy="628692"/>
          </a:xfrm>
        </p:spPr>
        <p:txBody>
          <a:bodyPr/>
          <a:lstStyle/>
          <a:p>
            <a:pPr marL="1058863" lvl="2"/>
            <a:r>
              <a:rPr lang="pt-BR" dirty="0" smtClean="0"/>
              <a:t>Ex. Ponte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Forth</a:t>
            </a:r>
            <a:r>
              <a:rPr lang="pt-BR" dirty="0" smtClean="0"/>
              <a:t> – vão 521m</a:t>
            </a:r>
          </a:p>
          <a:p>
            <a:pPr marL="1058863" lvl="2"/>
            <a:endParaRPr lang="pt-BR" dirty="0" smtClean="0"/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1187809" y="5949280"/>
            <a:ext cx="6984776" cy="69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3063" lvl="1" indent="0">
              <a:buNone/>
            </a:pPr>
            <a:r>
              <a:rPr lang="pt-BR" sz="1500" dirty="0"/>
              <a:t>Ponte Firth </a:t>
            </a:r>
            <a:r>
              <a:rPr lang="pt-BR" sz="1500" dirty="0" err="1"/>
              <a:t>of</a:t>
            </a:r>
            <a:r>
              <a:rPr lang="pt-BR" sz="1500" dirty="0"/>
              <a:t> </a:t>
            </a:r>
            <a:r>
              <a:rPr lang="pt-BR" sz="1500" dirty="0" err="1"/>
              <a:t>Forth</a:t>
            </a:r>
            <a:r>
              <a:rPr lang="pt-BR" sz="1500" dirty="0"/>
              <a:t>, na Escócia, construída em 1890, foi recorde mundial de vão livre: 521 m</a:t>
            </a:r>
            <a:r>
              <a:rPr lang="pt-BR" sz="1500" dirty="0" smtClean="0"/>
              <a:t>. </a:t>
            </a:r>
            <a:endParaRPr lang="pt-BR" dirty="0" smtClean="0"/>
          </a:p>
          <a:p>
            <a:pPr marL="1058863" lvl="2"/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837" y="1645057"/>
            <a:ext cx="6480720" cy="4288712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PONTE OF FORTH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2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3" y="1972651"/>
            <a:ext cx="8785901" cy="3960440"/>
          </a:xfrm>
          <a:prstGeom prst="rect">
            <a:avLst/>
          </a:prstGeom>
        </p:spPr>
      </p:pic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Garganta da solda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SOLDA FILETE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947884" y="3573016"/>
            <a:ext cx="900100" cy="936104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5118228" y="3284984"/>
            <a:ext cx="893932" cy="1273258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839872" y="2312682"/>
            <a:ext cx="1008112" cy="348593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solidFill>
              <a:srgbClr val="385D8A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804248" y="2156067"/>
            <a:ext cx="1368152" cy="661821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solidFill>
              <a:srgbClr val="385D8A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4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Dimensões mínimas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SOLDA FILETE – TABELA 4.2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284984"/>
            <a:ext cx="6028282" cy="318303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3" y="1741891"/>
            <a:ext cx="8838934" cy="125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8951" cy="676723"/>
          </a:xfrm>
        </p:spPr>
        <p:txBody>
          <a:bodyPr/>
          <a:lstStyle/>
          <a:p>
            <a:pPr lvl="1"/>
            <a:r>
              <a:rPr lang="pt-BR" dirty="0" smtClean="0"/>
              <a:t>Dimensões máximas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SOLDA FILETE – DIM. MÁXIMA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284984"/>
            <a:ext cx="6867525" cy="2857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1" y="1939099"/>
            <a:ext cx="8460432" cy="10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287525" y="2149083"/>
            <a:ext cx="4644516" cy="676723"/>
          </a:xfrm>
        </p:spPr>
        <p:txBody>
          <a:bodyPr/>
          <a:lstStyle/>
          <a:p>
            <a:pPr lvl="1"/>
            <a:r>
              <a:rPr lang="pt-BR" b="1" dirty="0" smtClean="0">
                <a:solidFill>
                  <a:srgbClr val="007DC6"/>
                </a:solidFill>
              </a:rPr>
              <a:t>Penetração total</a:t>
            </a: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SOLDA ENTALHE – DIMENSIONAMENTO</a:t>
            </a:r>
            <a:endParaRPr lang="pt-BR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175651"/>
              </p:ext>
            </p:extLst>
          </p:nvPr>
        </p:nvGraphicFramePr>
        <p:xfrm>
          <a:off x="3059832" y="4149080"/>
          <a:ext cx="2617787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" name="Equação" r:id="rId3" imgW="672840" imgH="279360" progId="Equation.3">
                  <p:embed/>
                </p:oleObj>
              </mc:Choice>
              <mc:Fallback>
                <p:oleObj name="Equação" r:id="rId3" imgW="6728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4149080"/>
                        <a:ext cx="2617787" cy="108585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-33518" y="1384686"/>
            <a:ext cx="7125798" cy="567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b="1" dirty="0" smtClean="0">
                <a:solidFill>
                  <a:srgbClr val="007DC6"/>
                </a:solidFill>
              </a:rPr>
              <a:t>Dimensionamento – Solda Entalhe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2928932"/>
            <a:ext cx="8568952" cy="7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287524" y="1124744"/>
            <a:ext cx="8568951" cy="676723"/>
          </a:xfrm>
        </p:spPr>
        <p:txBody>
          <a:bodyPr/>
          <a:lstStyle/>
          <a:p>
            <a:pPr lvl="1"/>
            <a:r>
              <a:rPr lang="pt-BR" b="1" dirty="0" smtClean="0">
                <a:solidFill>
                  <a:srgbClr val="007DC6"/>
                </a:solidFill>
              </a:rPr>
              <a:t>Penetração parcial </a:t>
            </a:r>
            <a:r>
              <a:rPr lang="pt-BR" dirty="0" smtClean="0"/>
              <a:t>sujeitas a tensões de compressão ou tração.</a:t>
            </a:r>
          </a:p>
          <a:p>
            <a:pPr marL="457200" lvl="1" indent="0">
              <a:buNone/>
            </a:pPr>
            <a:endParaRPr lang="pt-BR" dirty="0" smtClean="0"/>
          </a:p>
          <a:p>
            <a:pPr lvl="2"/>
            <a:r>
              <a:rPr lang="pt-BR" dirty="0" smtClean="0"/>
              <a:t>Metal base </a:t>
            </a:r>
          </a:p>
          <a:p>
            <a:pPr lvl="2"/>
            <a:endParaRPr lang="pt-BR" dirty="0"/>
          </a:p>
          <a:p>
            <a:pPr lvl="2"/>
            <a:endParaRPr lang="pt-BR" dirty="0" smtClean="0"/>
          </a:p>
          <a:p>
            <a:pPr lvl="2"/>
            <a:r>
              <a:rPr lang="pt-BR" dirty="0" smtClean="0"/>
              <a:t>Metal solda</a:t>
            </a: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SOLDA ENTALHE – DIMENSIONAMENTO</a:t>
            </a:r>
            <a:endParaRPr lang="pt-BR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46156"/>
              </p:ext>
            </p:extLst>
          </p:nvPr>
        </p:nvGraphicFramePr>
        <p:xfrm>
          <a:off x="4499992" y="2492896"/>
          <a:ext cx="2304256" cy="95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Equação" r:id="rId3" imgW="672840" imgH="279360" progId="Equation.3">
                  <p:embed/>
                </p:oleObj>
              </mc:Choice>
              <mc:Fallback>
                <p:oleObj name="Equação" r:id="rId3" imgW="6728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492896"/>
                        <a:ext cx="2304256" cy="955798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120824"/>
              </p:ext>
            </p:extLst>
          </p:nvPr>
        </p:nvGraphicFramePr>
        <p:xfrm>
          <a:off x="4339023" y="4077072"/>
          <a:ext cx="2637986" cy="89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Equação" r:id="rId5" imgW="825480" imgH="279360" progId="Equation.3">
                  <p:embed/>
                </p:oleObj>
              </mc:Choice>
              <mc:Fallback>
                <p:oleObj name="Equação" r:id="rId5" imgW="8254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9023" y="4077072"/>
                        <a:ext cx="2637986" cy="89237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28" y="5445224"/>
            <a:ext cx="8151847" cy="11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96881"/>
          </a:xfrm>
        </p:spPr>
        <p:txBody>
          <a:bodyPr/>
          <a:lstStyle/>
          <a:p>
            <a:r>
              <a:rPr lang="pt-BR" dirty="0" smtClean="0"/>
              <a:t>SOLDA FILETE – DIMENSIONAMENTO</a:t>
            </a:r>
            <a:endParaRPr lang="pt-BR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955907"/>
              </p:ext>
            </p:extLst>
          </p:nvPr>
        </p:nvGraphicFramePr>
        <p:xfrm>
          <a:off x="3288098" y="3933056"/>
          <a:ext cx="2637986" cy="89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1" name="Equação" r:id="rId3" imgW="825480" imgH="279360" progId="Equation.3">
                  <p:embed/>
                </p:oleObj>
              </mc:Choice>
              <mc:Fallback>
                <p:oleObj name="Equação" r:id="rId3" imgW="8254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8098" y="3933056"/>
                        <a:ext cx="2637986" cy="89237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75" y="2204864"/>
            <a:ext cx="7755081" cy="8394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5445224"/>
            <a:ext cx="7555125" cy="720080"/>
          </a:xfrm>
          <a:prstGeom prst="rect">
            <a:avLst/>
          </a:prstGeom>
        </p:spPr>
      </p:pic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-33518" y="1384686"/>
            <a:ext cx="7125798" cy="567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b="1" dirty="0" smtClean="0">
                <a:solidFill>
                  <a:srgbClr val="007DC6"/>
                </a:solidFill>
              </a:rPr>
              <a:t>Dimensionamento – Solda Filete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765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1324795"/>
          </a:xfrm>
        </p:spPr>
        <p:txBody>
          <a:bodyPr/>
          <a:lstStyle/>
          <a:p>
            <a:pPr algn="just"/>
            <a:r>
              <a:rPr lang="pt-BR" sz="3200" dirty="0" smtClean="0"/>
              <a:t>4.6 – PROBLEMAS A RESOLVER</a:t>
            </a:r>
          </a:p>
          <a:p>
            <a:pPr lvl="1" algn="just"/>
            <a:r>
              <a:rPr lang="pt-BR" sz="3200" dirty="0" smtClean="0"/>
              <a:t>Problema 1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04864"/>
            <a:ext cx="8286750" cy="41814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99" y="3356992"/>
            <a:ext cx="74390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1324795"/>
          </a:xfrm>
        </p:spPr>
        <p:txBody>
          <a:bodyPr/>
          <a:lstStyle/>
          <a:p>
            <a:pPr algn="just"/>
            <a:r>
              <a:rPr lang="pt-BR" sz="3200" dirty="0" smtClean="0"/>
              <a:t>4.6 – PROBLEMAS A RESOLVER</a:t>
            </a:r>
          </a:p>
          <a:p>
            <a:pPr lvl="1" algn="just"/>
            <a:r>
              <a:rPr lang="pt-BR" sz="3200" dirty="0" smtClean="0"/>
              <a:t>Problema 1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99" y="3356992"/>
            <a:ext cx="7439025" cy="28289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204864"/>
            <a:ext cx="8262295" cy="41529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508104" y="2924944"/>
            <a:ext cx="360040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746171" y="4344014"/>
            <a:ext cx="4715276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464174" y="5532373"/>
            <a:ext cx="2885430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7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132479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57" y="1988840"/>
            <a:ext cx="8028880" cy="38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132479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84" y="2309987"/>
            <a:ext cx="8028880" cy="38553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31429"/>
            <a:ext cx="8162925" cy="43338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608512" y="3070671"/>
            <a:ext cx="2123728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139952" y="3923593"/>
            <a:ext cx="2123728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283968" y="4987959"/>
            <a:ext cx="3096344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995936" y="5795303"/>
            <a:ext cx="3096344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27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1132748"/>
          </a:xfrm>
        </p:spPr>
        <p:txBody>
          <a:bodyPr/>
          <a:lstStyle/>
          <a:p>
            <a:pPr marL="811213" lvl="1"/>
            <a:r>
              <a:rPr lang="pt-BR" dirty="0" smtClean="0"/>
              <a:t>No Brasil a CSN é a primeira indústria siderúrgica – Volta Redonda/RJ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24" y="2121970"/>
            <a:ext cx="5730776" cy="432199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CSN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25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132479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51" y="1916832"/>
            <a:ext cx="7553722" cy="280831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067944" y="3023149"/>
            <a:ext cx="3384376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851920" y="3726597"/>
            <a:ext cx="3816424" cy="34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532707"/>
          </a:xfrm>
        </p:spPr>
        <p:txBody>
          <a:bodyPr/>
          <a:lstStyle/>
          <a:p>
            <a:pPr algn="just"/>
            <a:r>
              <a:rPr lang="pt-BR" sz="3200" dirty="0" smtClean="0"/>
              <a:t>4.7 PROBLEMAS PROPOSTOS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PROPOSTO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95083"/>
            <a:ext cx="8180744" cy="24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Metálica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Peças Comprimidas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05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67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/>
              <a:t>5.1 </a:t>
            </a:r>
            <a:r>
              <a:rPr lang="pt-BR" dirty="0" smtClean="0"/>
              <a:t>INTRODUÇÃO</a:t>
            </a:r>
          </a:p>
          <a:p>
            <a:pPr marL="0" lvl="0" indent="0">
              <a:buNone/>
            </a:pPr>
            <a:endParaRPr lang="pt-BR" dirty="0" smtClean="0"/>
          </a:p>
          <a:p>
            <a:pPr marL="88900" indent="0">
              <a:buNone/>
            </a:pPr>
            <a:r>
              <a:rPr lang="pt-BR" sz="2800" dirty="0"/>
              <a:t>Denomina-se coluna uma peça </a:t>
            </a:r>
            <a:r>
              <a:rPr lang="pt-BR" sz="2800" dirty="0" smtClean="0"/>
              <a:t>vertical </a:t>
            </a:r>
            <a:r>
              <a:rPr lang="pt-BR" sz="2800" dirty="0"/>
              <a:t>sujeita </a:t>
            </a:r>
            <a:r>
              <a:rPr lang="pt-BR" sz="2800" dirty="0" smtClean="0"/>
              <a:t>à compressão </a:t>
            </a:r>
            <a:r>
              <a:rPr lang="pt-BR" sz="2800" dirty="0"/>
              <a:t>centrada. </a:t>
            </a:r>
            <a:endParaRPr lang="pt-BR" sz="2800" dirty="0" smtClean="0"/>
          </a:p>
          <a:p>
            <a:pPr marL="88900" indent="0">
              <a:buNone/>
            </a:pPr>
            <a:endParaRPr lang="pt-BR" sz="2800" dirty="0"/>
          </a:p>
          <a:p>
            <a:pPr marL="88900" indent="0">
              <a:buNone/>
            </a:pPr>
            <a:r>
              <a:rPr lang="pt-BR" sz="2800" dirty="0" smtClean="0"/>
              <a:t>Peças </a:t>
            </a:r>
            <a:r>
              <a:rPr lang="pt-BR" sz="2800" dirty="0"/>
              <a:t>comprimidas </a:t>
            </a:r>
            <a:r>
              <a:rPr lang="pt-BR" sz="2800" dirty="0" err="1" smtClean="0"/>
              <a:t>axialmente</a:t>
            </a:r>
            <a:r>
              <a:rPr lang="pt-BR" sz="2800" dirty="0"/>
              <a:t> </a:t>
            </a:r>
            <a:r>
              <a:rPr lang="pt-BR" sz="2800" dirty="0" smtClean="0"/>
              <a:t>são </a:t>
            </a:r>
            <a:r>
              <a:rPr lang="pt-BR" sz="2800" dirty="0"/>
              <a:t>encontradas em componentes de treliças, sistemas de travejamento e em pilares </a:t>
            </a:r>
            <a:r>
              <a:rPr lang="pt-BR" sz="2800" dirty="0" smtClean="0"/>
              <a:t>de sistemas </a:t>
            </a:r>
            <a:r>
              <a:rPr lang="pt-BR" sz="2800" dirty="0" err="1"/>
              <a:t>contraventados</a:t>
            </a:r>
            <a:r>
              <a:rPr lang="pt-BR" sz="2800" dirty="0"/>
              <a:t> de edifícios com ligações </a:t>
            </a:r>
            <a:r>
              <a:rPr lang="pt-BR" sz="2800" dirty="0" smtClean="0"/>
              <a:t>rotuladas.</a:t>
            </a:r>
          </a:p>
          <a:p>
            <a:pPr marL="454025" lvl="0"/>
            <a:endParaRPr lang="pt-BR" dirty="0"/>
          </a:p>
          <a:p>
            <a:pPr marL="0" lvl="0" indent="0">
              <a:buNone/>
            </a:pP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INTRODUÇÃO PEÇA COMPRIMIDA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2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06450" lvl="1"/>
            <a:r>
              <a:rPr lang="pt-BR" dirty="0" smtClean="0"/>
              <a:t>Colunas de seção simples e múltipla</a:t>
            </a:r>
          </a:p>
          <a:p>
            <a:pPr marL="0" lvl="0" indent="0">
              <a:buNone/>
            </a:pPr>
            <a:endParaRPr lang="pt-BR" dirty="0" smtClean="0"/>
          </a:p>
          <a:p>
            <a:pPr marL="454025" lvl="0"/>
            <a:endParaRPr lang="pt-BR" dirty="0"/>
          </a:p>
          <a:p>
            <a:pPr marL="0" lvl="0" indent="0">
              <a:buNone/>
            </a:pP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TIPOS DE COLUNAS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0808"/>
            <a:ext cx="6696744" cy="474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/>
              <a:t>5.2 </a:t>
            </a:r>
            <a:r>
              <a:rPr lang="pt-BR" dirty="0" smtClean="0"/>
              <a:t>FLAMBAGEM </a:t>
            </a:r>
            <a:r>
              <a:rPr lang="pt-BR" dirty="0"/>
              <a:t>POR FLEXÃO</a:t>
            </a:r>
            <a:endParaRPr lang="pt-BR" dirty="0" smtClean="0"/>
          </a:p>
          <a:p>
            <a:pPr marL="88900" indent="0">
              <a:buNone/>
            </a:pPr>
            <a:endParaRPr lang="pt-BR" sz="2800" dirty="0"/>
          </a:p>
          <a:p>
            <a:pPr marL="0" lvl="0" indent="0">
              <a:buNone/>
            </a:pP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INTRODUÇÃO PEÇA COMPRIMIDA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700808"/>
            <a:ext cx="82677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06450" lvl="1"/>
            <a:r>
              <a:rPr lang="pt-BR" dirty="0" smtClean="0"/>
              <a:t>Índice de </a:t>
            </a:r>
            <a:r>
              <a:rPr lang="pt-BR" dirty="0" err="1" smtClean="0"/>
              <a:t>esbeltez</a:t>
            </a:r>
            <a:r>
              <a:rPr lang="pt-BR" dirty="0" smtClean="0"/>
              <a:t> reduzido </a:t>
            </a:r>
            <a:r>
              <a:rPr lang="pt-BR" dirty="0" err="1" smtClean="0">
                <a:latin typeface="Symbol" panose="05050102010706020507" pitchFamily="18" charset="2"/>
              </a:rPr>
              <a:t>l</a:t>
            </a:r>
            <a:r>
              <a:rPr lang="pt-BR" dirty="0" err="1" smtClean="0"/>
              <a:t>o</a:t>
            </a:r>
            <a:endParaRPr lang="pt-BR" dirty="0" smtClean="0"/>
          </a:p>
          <a:p>
            <a:pPr marL="88900" indent="0">
              <a:buNone/>
            </a:pPr>
            <a:endParaRPr lang="pt-BR" sz="2800" dirty="0"/>
          </a:p>
          <a:p>
            <a:pPr marL="0" lvl="0" indent="0">
              <a:buNone/>
            </a:pP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err="1" smtClean="0"/>
              <a:t>Indice</a:t>
            </a:r>
            <a:r>
              <a:rPr lang="pt-BR" dirty="0" smtClean="0"/>
              <a:t> </a:t>
            </a:r>
            <a:r>
              <a:rPr lang="pt-BR" dirty="0" err="1" smtClean="0"/>
              <a:t>Esbeltez</a:t>
            </a:r>
            <a:r>
              <a:rPr lang="pt-BR" dirty="0"/>
              <a:t> </a:t>
            </a:r>
            <a:r>
              <a:rPr lang="pt-BR" dirty="0" smtClean="0"/>
              <a:t>Reduzido (</a:t>
            </a:r>
            <a:r>
              <a:rPr lang="pt-BR" dirty="0" err="1" smtClean="0">
                <a:latin typeface="Symbol" panose="05050102010706020507" pitchFamily="18" charset="2"/>
              </a:rPr>
              <a:t>l</a:t>
            </a:r>
            <a:r>
              <a:rPr lang="pt-BR" dirty="0" err="1" smtClean="0"/>
              <a:t>o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08" y="2348880"/>
            <a:ext cx="7929408" cy="17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COMPRIMENTO DE FLAMBAGEM (KL)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792088"/>
          </a:xfrm>
        </p:spPr>
        <p:txBody>
          <a:bodyPr/>
          <a:lstStyle/>
          <a:p>
            <a:r>
              <a:rPr lang="pt-BR" dirty="0" smtClean="0"/>
              <a:t>5.3 COMPRIMENTO </a:t>
            </a:r>
            <a:r>
              <a:rPr lang="pt-BR" dirty="0"/>
              <a:t>DE FLAMBAGEM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67" y="1916832"/>
            <a:ext cx="7848687" cy="41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COMPRIMENTO DE FLAMBAGEM (KL)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792088"/>
          </a:xfrm>
        </p:spPr>
        <p:txBody>
          <a:bodyPr/>
          <a:lstStyle/>
          <a:p>
            <a:r>
              <a:rPr lang="pt-BR" dirty="0" smtClean="0"/>
              <a:t>5.3 COMPRIMENTO </a:t>
            </a:r>
            <a:r>
              <a:rPr lang="pt-BR" dirty="0"/>
              <a:t>DE FLAMBAGEM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72816"/>
            <a:ext cx="5939185" cy="484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COMPRIMENTO DE FLAMBAGEM (KL)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792088"/>
          </a:xfrm>
        </p:spPr>
        <p:txBody>
          <a:bodyPr/>
          <a:lstStyle/>
          <a:p>
            <a:r>
              <a:rPr lang="pt-BR" dirty="0" smtClean="0"/>
              <a:t>5.3 COMPRIMENTO </a:t>
            </a:r>
            <a:r>
              <a:rPr lang="pt-BR" dirty="0"/>
              <a:t>DE FLAMBAGEM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86" y="1700808"/>
            <a:ext cx="5278650" cy="49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628692"/>
          </a:xfrm>
        </p:spPr>
        <p:txBody>
          <a:bodyPr/>
          <a:lstStyle/>
          <a:p>
            <a:pPr marL="811213" lvl="1"/>
            <a:r>
              <a:rPr lang="pt-BR" dirty="0" smtClean="0"/>
              <a:t>Edifício Avenida Central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2520280" cy="4882425"/>
          </a:xfrm>
          <a:prstGeom prst="rect">
            <a:avLst/>
          </a:prstGeom>
        </p:spPr>
      </p:pic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3907904" y="2492896"/>
            <a:ext cx="4825231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863" lvl="2"/>
            <a:r>
              <a:rPr lang="pt-BR" dirty="0" smtClean="0"/>
              <a:t>1º Edifício alto em estrutura metálica do brasil.</a:t>
            </a:r>
          </a:p>
          <a:p>
            <a:pPr marL="1058863" lvl="2"/>
            <a:r>
              <a:rPr lang="pt-BR" dirty="0" smtClean="0"/>
              <a:t>Construção 1961</a:t>
            </a:r>
          </a:p>
          <a:p>
            <a:pPr marL="1058863" lvl="2"/>
            <a:r>
              <a:rPr lang="pt-BR" dirty="0" smtClean="0"/>
              <a:t>Altura 110m</a:t>
            </a:r>
          </a:p>
          <a:p>
            <a:pPr marL="373063" lvl="1" indent="0">
              <a:buFontTx/>
              <a:buNone/>
            </a:pPr>
            <a:r>
              <a:rPr lang="pt-BR" dirty="0" smtClean="0"/>
              <a:t> </a:t>
            </a:r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EDIFÍCIO AVENIDA CENTRAL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88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DIMENSIONAMENTO - COMPRESSÃO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008112"/>
          </a:xfrm>
        </p:spPr>
        <p:txBody>
          <a:bodyPr/>
          <a:lstStyle/>
          <a:p>
            <a:r>
              <a:rPr lang="pt-BR" dirty="0" smtClean="0"/>
              <a:t>5.4 </a:t>
            </a:r>
            <a:r>
              <a:rPr lang="pt-BR" dirty="0"/>
              <a:t>CRITÉRIO DE DIMENSIONAMENTO DE HASTES </a:t>
            </a:r>
            <a:r>
              <a:rPr lang="pt-BR" dirty="0" smtClean="0"/>
              <a:t>EM COMPRESSÃO SIMPLES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Tensão </a:t>
            </a:r>
            <a:r>
              <a:rPr lang="pt-BR" dirty="0"/>
              <a:t>Nominal Resistente </a:t>
            </a:r>
            <a:r>
              <a:rPr lang="pt-BR" dirty="0" err="1"/>
              <a:t>fc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429000"/>
            <a:ext cx="4469916" cy="29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DIMENSIONAMENTO - COMPRESSÃO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5184576"/>
          </a:xfrm>
        </p:spPr>
        <p:txBody>
          <a:bodyPr/>
          <a:lstStyle/>
          <a:p>
            <a:pPr marL="88900" indent="0">
              <a:buNone/>
            </a:pPr>
            <a:r>
              <a:rPr lang="pt-BR" dirty="0" smtClean="0"/>
              <a:t>  Valores </a:t>
            </a:r>
            <a:r>
              <a:rPr lang="pt-BR" dirty="0"/>
              <a:t>Limites do Coeficiente de </a:t>
            </a:r>
            <a:r>
              <a:rPr lang="pt-BR" dirty="0" err="1" smtClean="0"/>
              <a:t>Esbeltez</a:t>
            </a:r>
            <a:endParaRPr lang="pt-BR" dirty="0" smtClean="0"/>
          </a:p>
          <a:p>
            <a:pPr marL="88900" indent="0">
              <a:buNone/>
            </a:pPr>
            <a:endParaRPr lang="pt-BR" dirty="0" smtClean="0"/>
          </a:p>
          <a:p>
            <a:pPr marL="88900" indent="0">
              <a:buNone/>
            </a:pPr>
            <a:r>
              <a:rPr lang="pt-BR" sz="2500" dirty="0"/>
              <a:t>As normas fixam limites superiores do coeficiente de </a:t>
            </a:r>
            <a:r>
              <a:rPr lang="pt-BR" sz="2500" dirty="0" err="1"/>
              <a:t>esbeltez</a:t>
            </a:r>
            <a:r>
              <a:rPr lang="pt-BR" sz="2500" dirty="0"/>
              <a:t> (</a:t>
            </a:r>
            <a:r>
              <a:rPr lang="pt-BR" sz="2500" dirty="0" smtClean="0"/>
              <a:t>KL </a:t>
            </a:r>
            <a:r>
              <a:rPr lang="pt-BR" sz="2500" dirty="0"/>
              <a:t>/i) com a finalidade de </a:t>
            </a:r>
            <a:r>
              <a:rPr lang="pt-BR" sz="2500" dirty="0" smtClean="0"/>
              <a:t>evitar a </a:t>
            </a:r>
            <a:r>
              <a:rPr lang="pt-BR" sz="2500" dirty="0"/>
              <a:t>grande flexibilidade de peças excessivamente esbeltas.</a:t>
            </a:r>
          </a:p>
          <a:p>
            <a:endParaRPr lang="pt-BR" dirty="0" smtClean="0"/>
          </a:p>
          <a:p>
            <a:pPr marL="88900" indent="0">
              <a:buNone/>
            </a:pPr>
            <a:r>
              <a:rPr lang="pt-BR" sz="2500" dirty="0" smtClean="0"/>
              <a:t>Os </a:t>
            </a:r>
            <a:r>
              <a:rPr lang="pt-BR" sz="2500" dirty="0"/>
              <a:t>limites geralmente adotados são:</a:t>
            </a:r>
            <a:endParaRPr lang="pt-BR" sz="25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2" y="4797152"/>
            <a:ext cx="6332317" cy="10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GRÁFICO – COMPRESSÃO - </a:t>
            </a:r>
            <a:r>
              <a:rPr lang="pt-BR" dirty="0" smtClean="0">
                <a:latin typeface="Symbol" panose="05050102010706020507" pitchFamily="18" charset="2"/>
              </a:rPr>
              <a:t>c</a:t>
            </a:r>
            <a:endParaRPr lang="pt-BR" dirty="0">
              <a:latin typeface="Symbol" panose="05050102010706020507" pitchFamily="18" charset="2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008112"/>
          </a:xfrm>
        </p:spPr>
        <p:txBody>
          <a:bodyPr/>
          <a:lstStyle/>
          <a:p>
            <a:pPr lvl="1"/>
            <a:r>
              <a:rPr lang="pt-BR" dirty="0" smtClean="0"/>
              <a:t>Tensão </a:t>
            </a:r>
            <a:r>
              <a:rPr lang="pt-BR" dirty="0"/>
              <a:t>Nominal Resistente </a:t>
            </a:r>
            <a:r>
              <a:rPr lang="pt-BR" dirty="0" err="1"/>
              <a:t>fc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7616578" cy="49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512168"/>
          </a:xfrm>
        </p:spPr>
        <p:txBody>
          <a:bodyPr/>
          <a:lstStyle/>
          <a:p>
            <a:pPr marL="542925" lvl="1" indent="-454025">
              <a:buBlip>
                <a:blip r:embed="rId2"/>
              </a:buBlip>
            </a:pPr>
            <a:r>
              <a:rPr lang="pt-BR" dirty="0" smtClean="0"/>
              <a:t>5.5 FLABAGEM LOCAL - </a:t>
            </a:r>
            <a:r>
              <a:rPr lang="pt-BR" dirty="0"/>
              <a:t>Denomina-se </a:t>
            </a:r>
            <a:r>
              <a:rPr lang="pt-BR" dirty="0" err="1"/>
              <a:t>flambagem</a:t>
            </a:r>
            <a:r>
              <a:rPr lang="pt-BR" dirty="0"/>
              <a:t> local a </a:t>
            </a:r>
            <a:r>
              <a:rPr lang="pt-BR" dirty="0" err="1"/>
              <a:t>flambagem</a:t>
            </a:r>
            <a:r>
              <a:rPr lang="pt-BR" dirty="0"/>
              <a:t> das placas componentes de um perfil </a:t>
            </a:r>
            <a:r>
              <a:rPr lang="pt-BR" dirty="0" smtClean="0"/>
              <a:t>comprimido.</a:t>
            </a:r>
            <a:endParaRPr lang="pt-BR" dirty="0"/>
          </a:p>
          <a:p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636912"/>
            <a:ext cx="4151734" cy="39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5.1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412776"/>
            <a:ext cx="8632863" cy="44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5.1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36" y="1412776"/>
            <a:ext cx="8533439" cy="41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5.2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512168"/>
          </a:xfrm>
        </p:spPr>
        <p:txBody>
          <a:bodyPr/>
          <a:lstStyle/>
          <a:p>
            <a:pPr marL="542925" lvl="1" indent="-454025">
              <a:buBlip>
                <a:blip r:embed="rId2"/>
              </a:buBlip>
            </a:pPr>
            <a:r>
              <a:rPr lang="pt-BR" dirty="0"/>
              <a:t>Esforço Resistente de Hastes com Efeito de </a:t>
            </a:r>
            <a:r>
              <a:rPr lang="pt-BR" dirty="0" err="1"/>
              <a:t>Flambagem</a:t>
            </a:r>
            <a:r>
              <a:rPr lang="pt-BR" dirty="0"/>
              <a:t> Local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2780928"/>
            <a:ext cx="8439150" cy="18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5.2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792088"/>
          </a:xfrm>
        </p:spPr>
        <p:txBody>
          <a:bodyPr/>
          <a:lstStyle/>
          <a:p>
            <a:pPr marL="542925" lvl="1" indent="-454025">
              <a:buBlip>
                <a:blip r:embed="rId2"/>
              </a:buBlip>
            </a:pPr>
            <a:r>
              <a:rPr lang="pt-BR" dirty="0"/>
              <a:t>Seções com Placas </a:t>
            </a:r>
            <a:r>
              <a:rPr lang="pt-BR" dirty="0" smtClean="0"/>
              <a:t>Enrijecidas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831807"/>
            <a:ext cx="4335017" cy="9280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750238"/>
            <a:ext cx="1324274" cy="9440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83" y="3962845"/>
            <a:ext cx="7429500" cy="152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99" y="5867367"/>
            <a:ext cx="6435067" cy="4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5.2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512168"/>
          </a:xfrm>
        </p:spPr>
        <p:txBody>
          <a:bodyPr/>
          <a:lstStyle/>
          <a:p>
            <a:pPr marL="542925" lvl="1" indent="-454025">
              <a:buBlip>
                <a:blip r:embed="rId2"/>
              </a:buBlip>
            </a:pPr>
            <a:r>
              <a:rPr lang="pt-BR" dirty="0"/>
              <a:t>Seções com Placas Não Enrijecidas</a:t>
            </a: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8" y="2972098"/>
            <a:ext cx="8562531" cy="265768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276872"/>
            <a:ext cx="7946235" cy="4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5.2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512168"/>
          </a:xfrm>
        </p:spPr>
        <p:txBody>
          <a:bodyPr/>
          <a:lstStyle/>
          <a:p>
            <a:pPr marL="542925" lvl="1" indent="-454025">
              <a:buBlip>
                <a:blip r:embed="rId2"/>
              </a:buBlip>
            </a:pPr>
            <a:r>
              <a:rPr lang="pt-BR" dirty="0"/>
              <a:t>Esforço Resistente de Hastes com Efeito de </a:t>
            </a:r>
            <a:r>
              <a:rPr lang="pt-BR" dirty="0" err="1"/>
              <a:t>Flambagem</a:t>
            </a:r>
            <a:r>
              <a:rPr lang="pt-BR" dirty="0"/>
              <a:t> Local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50" y="2636912"/>
            <a:ext cx="8312322" cy="25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628692"/>
          </a:xfrm>
        </p:spPr>
        <p:txBody>
          <a:bodyPr/>
          <a:lstStyle/>
          <a:p>
            <a:pPr marL="811213" lvl="1"/>
            <a:r>
              <a:rPr lang="pt-BR" dirty="0" smtClean="0"/>
              <a:t>Ponte Rio-Niterói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1763688" y="6137920"/>
            <a:ext cx="5110235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863" lvl="2"/>
            <a:r>
              <a:rPr lang="pt-BR" dirty="0" smtClean="0"/>
              <a:t>Vão central de 300m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180" y="1680424"/>
            <a:ext cx="5976664" cy="4391741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PONTE RIO-NITERÓI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98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FLABAGEM LOCAL – TABELA 5.2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899" y="1124744"/>
            <a:ext cx="8785225" cy="1512168"/>
          </a:xfrm>
        </p:spPr>
        <p:txBody>
          <a:bodyPr/>
          <a:lstStyle/>
          <a:p>
            <a:pPr marL="542925" lvl="1" indent="-454025">
              <a:buBlip>
                <a:blip r:embed="rId2"/>
              </a:buBlip>
            </a:pPr>
            <a:r>
              <a:rPr lang="pt-BR" dirty="0"/>
              <a:t>Esforço Resistente de Hastes com Efeito de </a:t>
            </a:r>
            <a:r>
              <a:rPr lang="pt-BR" dirty="0" err="1"/>
              <a:t>Flambagem</a:t>
            </a:r>
            <a:r>
              <a:rPr lang="pt-BR" dirty="0"/>
              <a:t> Local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4" y="2623539"/>
            <a:ext cx="8573599" cy="28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619672" y="1844824"/>
            <a:ext cx="5917877" cy="504056"/>
          </a:xfrm>
        </p:spPr>
        <p:txBody>
          <a:bodyPr/>
          <a:lstStyle/>
          <a:p>
            <a:pPr marL="0" lvl="0" indent="0">
              <a:buNone/>
            </a:pPr>
            <a:r>
              <a:rPr lang="pt-BR" sz="3200" dirty="0" smtClean="0"/>
              <a:t>Esforço resistente de cálculo</a:t>
            </a:r>
            <a:endParaRPr lang="pt-BR" sz="3200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38034"/>
              </p:ext>
            </p:extLst>
          </p:nvPr>
        </p:nvGraphicFramePr>
        <p:xfrm>
          <a:off x="2335213" y="2708275"/>
          <a:ext cx="381635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" name="Equação" r:id="rId3" imgW="1193760" imgH="291960" progId="Equation.3">
                  <p:embed/>
                </p:oleObj>
              </mc:Choice>
              <mc:Fallback>
                <p:oleObj name="Equação" r:id="rId3" imgW="119376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2708275"/>
                        <a:ext cx="3816350" cy="931863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3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772708"/>
          </a:xfrm>
        </p:spPr>
        <p:txBody>
          <a:bodyPr/>
          <a:lstStyle/>
          <a:p>
            <a:pPr marL="454025" lvl="0"/>
            <a:r>
              <a:rPr lang="pt-BR" dirty="0"/>
              <a:t>5.8 </a:t>
            </a:r>
            <a:r>
              <a:rPr lang="pt-BR" dirty="0" smtClean="0"/>
              <a:t>PROBLEMAS </a:t>
            </a:r>
          </a:p>
          <a:p>
            <a:pPr marL="806450" lvl="1"/>
            <a:r>
              <a:rPr lang="pt-BR" sz="2000" dirty="0" smtClean="0"/>
              <a:t>	PROBLEMA 1</a:t>
            </a: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76872"/>
            <a:ext cx="7319999" cy="38884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1889100"/>
            <a:ext cx="7319999" cy="466397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73" y="1889100"/>
            <a:ext cx="7424861" cy="44110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916638"/>
            <a:ext cx="7367049" cy="45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9790" y="1000108"/>
            <a:ext cx="8237105" cy="484676"/>
          </a:xfrm>
        </p:spPr>
        <p:txBody>
          <a:bodyPr/>
          <a:lstStyle/>
          <a:p>
            <a:pPr marL="806450" lvl="1"/>
            <a:r>
              <a:rPr lang="pt-BR" sz="2000" dirty="0"/>
              <a:t>	PROBLEMA </a:t>
            </a:r>
            <a:r>
              <a:rPr lang="pt-BR" sz="2000" dirty="0" smtClean="0"/>
              <a:t>2</a:t>
            </a: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90" y="1700808"/>
            <a:ext cx="8297444" cy="9713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90" y="1696549"/>
            <a:ext cx="8237105" cy="468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9790" y="1000108"/>
            <a:ext cx="8237105" cy="484676"/>
          </a:xfrm>
        </p:spPr>
        <p:txBody>
          <a:bodyPr/>
          <a:lstStyle/>
          <a:p>
            <a:pPr marL="806450" lvl="1"/>
            <a:r>
              <a:rPr lang="pt-BR" sz="2000" dirty="0"/>
              <a:t>	PROBLEMA </a:t>
            </a:r>
            <a:r>
              <a:rPr lang="pt-BR" sz="2000" dirty="0" smtClean="0"/>
              <a:t>4</a:t>
            </a: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4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040"/>
            <a:ext cx="6788051" cy="52316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7" y="1495151"/>
            <a:ext cx="7416824" cy="522054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41" y="1484040"/>
            <a:ext cx="8181975" cy="51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9790" y="1000108"/>
            <a:ext cx="8237105" cy="484676"/>
          </a:xfrm>
        </p:spPr>
        <p:txBody>
          <a:bodyPr/>
          <a:lstStyle/>
          <a:p>
            <a:pPr marL="806450" lvl="1"/>
            <a:r>
              <a:rPr lang="pt-BR" sz="2000" dirty="0"/>
              <a:t>	PROBLEMA </a:t>
            </a:r>
            <a:r>
              <a:rPr lang="pt-BR" sz="2000" dirty="0" smtClean="0"/>
              <a:t>5</a:t>
            </a: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5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1" y="1705793"/>
            <a:ext cx="7556450" cy="8086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7" y="1699098"/>
            <a:ext cx="7694964" cy="47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Metálica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Introdução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mtClean="0"/>
              <a:t>Capítulo 01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20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290992" y="5758675"/>
            <a:ext cx="86021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0263" lvl="2" indent="0">
              <a:buNone/>
            </a:pPr>
            <a:r>
              <a:rPr lang="pt-BR" dirty="0" err="1" smtClean="0"/>
              <a:t>Viaduc</a:t>
            </a:r>
            <a:r>
              <a:rPr lang="pt-BR" dirty="0" smtClean="0"/>
              <a:t> de </a:t>
            </a:r>
            <a:r>
              <a:rPr lang="pt-BR" dirty="0" err="1" smtClean="0"/>
              <a:t>Garabit</a:t>
            </a:r>
            <a:r>
              <a:rPr lang="pt-BR" dirty="0" smtClean="0"/>
              <a:t> – Sul da França –  vão 165m</a:t>
            </a: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err="1" smtClean="0"/>
              <a:t>Viaduc</a:t>
            </a:r>
            <a:r>
              <a:rPr lang="pt-BR" dirty="0" smtClean="0"/>
              <a:t> de </a:t>
            </a:r>
            <a:r>
              <a:rPr lang="pt-BR" dirty="0" err="1" smtClean="0"/>
              <a:t>Garabit</a:t>
            </a:r>
            <a:endParaRPr lang="pt-BR" dirty="0"/>
          </a:p>
        </p:txBody>
      </p:sp>
      <p:pic>
        <p:nvPicPr>
          <p:cNvPr id="8194" name="Picture 2" descr="Resultado de imagem para viaduct garabit sul da fra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120680" cy="41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628692"/>
          </a:xfrm>
        </p:spPr>
        <p:txBody>
          <a:bodyPr/>
          <a:lstStyle/>
          <a:p>
            <a:pPr marL="811213" lvl="1"/>
            <a:r>
              <a:rPr lang="pt-BR" dirty="0" smtClean="0"/>
              <a:t>Píer Norte – Aeroporto de </a:t>
            </a:r>
            <a:r>
              <a:rPr lang="pt-BR" dirty="0"/>
              <a:t>B</a:t>
            </a:r>
            <a:r>
              <a:rPr lang="pt-BR" dirty="0" smtClean="0"/>
              <a:t>rasília</a:t>
            </a:r>
          </a:p>
          <a:p>
            <a:pPr marL="373063" lvl="1" indent="0">
              <a:buNone/>
            </a:pPr>
            <a:r>
              <a:rPr lang="pt-BR" dirty="0" smtClean="0"/>
              <a:t> 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9" y="1700808"/>
            <a:ext cx="7448066" cy="432048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AEROPORTO DE BRASÍLIA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19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 smtClean="0"/>
              <a:t>1.3 PROCESSO DE FABRICAÇÃO</a:t>
            </a:r>
          </a:p>
          <a:p>
            <a:pPr marL="454025" lvl="0"/>
            <a:endParaRPr lang="pt-BR" dirty="0" smtClean="0"/>
          </a:p>
          <a:p>
            <a:pPr marL="1058863" lvl="2"/>
            <a:r>
              <a:rPr lang="pt-BR" dirty="0" smtClean="0"/>
              <a:t>Alto forno</a:t>
            </a:r>
          </a:p>
          <a:p>
            <a:pPr marL="1058863" lvl="2"/>
            <a:r>
              <a:rPr lang="pt-BR" dirty="0" smtClean="0"/>
              <a:t>Conversor de oxigênio</a:t>
            </a:r>
          </a:p>
          <a:p>
            <a:pPr marL="1058863" lvl="2"/>
            <a:r>
              <a:rPr lang="pt-BR" dirty="0" smtClean="0"/>
              <a:t>Tratamento do aço em Panela</a:t>
            </a:r>
          </a:p>
          <a:p>
            <a:pPr marL="1058863" lvl="2"/>
            <a:r>
              <a:rPr lang="pt-BR" smtClean="0"/>
              <a:t>Ligotamento</a:t>
            </a:r>
            <a:endParaRPr lang="pt-BR" dirty="0" smtClean="0"/>
          </a:p>
          <a:p>
            <a:pPr marL="1058863" lvl="2"/>
            <a:r>
              <a:rPr lang="pt-BR" dirty="0" smtClean="0"/>
              <a:t>Laminação</a:t>
            </a:r>
          </a:p>
          <a:p>
            <a:pPr marL="1058863" lvl="2"/>
            <a:r>
              <a:rPr lang="pt-BR" dirty="0" smtClean="0"/>
              <a:t>Tratamento Térmico</a:t>
            </a:r>
          </a:p>
          <a:p>
            <a:pPr marL="1058863" lvl="2"/>
            <a:endParaRPr lang="pt-BR" dirty="0" smtClean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PROCESSO DE FABRICAÇÃO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13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Laminação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1268760"/>
            <a:ext cx="74104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454025" lvl="0"/>
            <a:endParaRPr lang="pt-BR" dirty="0"/>
          </a:p>
          <a:p>
            <a:pPr marL="454025" lvl="0"/>
            <a:r>
              <a:rPr lang="pt-BR" dirty="0" smtClean="0"/>
              <a:t>1.4 TIPOS DE AÇOS ESTRUTURAIS</a:t>
            </a:r>
          </a:p>
          <a:p>
            <a:pPr marL="0" lvl="0" indent="0">
              <a:buNone/>
            </a:pPr>
            <a:endParaRPr lang="pt-BR" dirty="0" smtClean="0"/>
          </a:p>
          <a:p>
            <a:pPr marL="0" lvl="0" indent="0">
              <a:buNone/>
            </a:pPr>
            <a:endParaRPr lang="pt-BR" dirty="0" smtClean="0"/>
          </a:p>
          <a:p>
            <a:pPr marL="1058863" lvl="2"/>
            <a:r>
              <a:rPr lang="pt-BR" dirty="0" smtClean="0"/>
              <a:t>Aço carbono </a:t>
            </a:r>
            <a:endParaRPr lang="pt-BR" dirty="0"/>
          </a:p>
          <a:p>
            <a:pPr marL="1058863" lvl="2"/>
            <a:r>
              <a:rPr lang="pt-BR" dirty="0"/>
              <a:t>A</a:t>
            </a:r>
            <a:r>
              <a:rPr lang="pt-BR" dirty="0" smtClean="0"/>
              <a:t>ços de baixa liga</a:t>
            </a:r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r>
              <a:rPr lang="pt-BR" dirty="0" smtClean="0"/>
              <a:t>   Aço carbono é o mais utilizado</a:t>
            </a:r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TIPOS DE AÇOS ESTRUTURAIS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46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1058863" lvl="2"/>
            <a:r>
              <a:rPr lang="pt-BR" dirty="0" smtClean="0"/>
              <a:t>Aço carbono</a:t>
            </a:r>
          </a:p>
          <a:p>
            <a:pPr marL="1516063" lvl="3"/>
            <a:r>
              <a:rPr lang="pt-BR" dirty="0" smtClean="0"/>
              <a:t> Em </a:t>
            </a:r>
            <a:r>
              <a:rPr lang="pt-BR" dirty="0"/>
              <a:t>função do teor de carbono, distinguem-se três categorias</a:t>
            </a:r>
            <a:r>
              <a:rPr lang="pt-BR" dirty="0" smtClean="0"/>
              <a:t>:</a:t>
            </a:r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501008"/>
            <a:ext cx="5334000" cy="147637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AÇO CARBONO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69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1058863" lvl="2"/>
            <a:r>
              <a:rPr lang="pt-BR" dirty="0" smtClean="0"/>
              <a:t>Propriedade mecânica dos aços carbono</a:t>
            </a:r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2348880"/>
            <a:ext cx="8210550" cy="235267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93910" y="3140968"/>
            <a:ext cx="8029203" cy="216024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PROPRIEDADE MECÂNICA DOS AÇOS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21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1058863" lvl="2"/>
            <a:r>
              <a:rPr lang="pt-BR" dirty="0" smtClean="0"/>
              <a:t>Padronização ABNT</a:t>
            </a:r>
          </a:p>
          <a:p>
            <a:pPr marL="1287463" lvl="3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94" y="2996952"/>
            <a:ext cx="8435581" cy="115212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39552" y="3834598"/>
            <a:ext cx="4625088" cy="261582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PADRONIZAÇÃO ABNT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58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454025" lvl="0"/>
            <a:r>
              <a:rPr lang="pt-BR" dirty="0" smtClean="0"/>
              <a:t>1.5 ENSAIO DE TRAÇÃO</a:t>
            </a:r>
            <a:endParaRPr lang="pt-BR" dirty="0"/>
          </a:p>
          <a:p>
            <a:pPr marL="1287463" lvl="3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20" y="2367747"/>
            <a:ext cx="5495925" cy="14668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123130"/>
            <a:ext cx="2085975" cy="7905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202238"/>
            <a:ext cx="8105775" cy="1143000"/>
          </a:xfrm>
          <a:prstGeom prst="rect">
            <a:avLst/>
          </a:prstGeom>
        </p:spPr>
      </p:pic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ENSAIO DE 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43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1058863" lvl="2"/>
            <a:r>
              <a:rPr lang="pt-BR" dirty="0" smtClean="0"/>
              <a:t>Exemplo 1  </a:t>
            </a:r>
          </a:p>
          <a:p>
            <a:pPr marL="1058863" lvl="2"/>
            <a:endParaRPr lang="pt-BR" dirty="0" smtClean="0"/>
          </a:p>
          <a:p>
            <a:pPr marL="1287463" lvl="3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4" y="2204864"/>
            <a:ext cx="7839075" cy="5905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4" y="2207691"/>
            <a:ext cx="7800976" cy="4095750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EXEMPLO 1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283968" y="2795414"/>
            <a:ext cx="2232248" cy="777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851920" y="3744754"/>
            <a:ext cx="2664296" cy="777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139952" y="4770950"/>
            <a:ext cx="2376264" cy="777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203848" y="5968884"/>
            <a:ext cx="4104456" cy="33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4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14223" y="692696"/>
            <a:ext cx="7763237" cy="844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872736" y="827546"/>
            <a:ext cx="7646209" cy="576064"/>
          </a:xfrm>
        </p:spPr>
        <p:txBody>
          <a:bodyPr/>
          <a:lstStyle/>
          <a:p>
            <a:pPr marL="0" indent="0" algn="just">
              <a:buClr>
                <a:schemeClr val="folHlink"/>
              </a:buClr>
              <a:buNone/>
            </a:pPr>
            <a:r>
              <a:rPr lang="pt-BR" sz="2000" b="1" dirty="0">
                <a:solidFill>
                  <a:srgbClr val="2AC4E0"/>
                </a:solidFill>
                <a:cs typeface="Times New Roman" pitchFamily="18" charset="0"/>
              </a:rPr>
              <a:t>SITE:</a:t>
            </a:r>
            <a:r>
              <a:rPr lang="pt-BR" sz="3500" b="1" dirty="0" smtClean="0">
                <a:solidFill>
                  <a:srgbClr val="007DC6"/>
                </a:solidFill>
                <a:latin typeface="Museo 700"/>
                <a:cs typeface="Times New Roman" panose="02020603050405020304" pitchFamily="18" charset="0"/>
              </a:rPr>
              <a:t>WWW.3ES.ENG.BR/</a:t>
            </a:r>
            <a:r>
              <a:rPr lang="pt-BR" sz="3500" b="1" dirty="0" smtClean="0">
                <a:solidFill>
                  <a:srgbClr val="7030A0"/>
                </a:solidFill>
                <a:latin typeface="Museo 700"/>
                <a:cs typeface="Times New Roman" panose="02020603050405020304" pitchFamily="18" charset="0"/>
              </a:rPr>
              <a:t>METALICA</a:t>
            </a:r>
          </a:p>
          <a:p>
            <a:pPr marL="88900" indent="0" algn="just" eaLnBrk="1" hangingPunct="1">
              <a:buClr>
                <a:schemeClr val="folHlink"/>
              </a:buClr>
              <a:buNone/>
            </a:pPr>
            <a:endParaRPr lang="pt-BR" dirty="0" smtClean="0">
              <a:solidFill>
                <a:srgbClr val="00FE18"/>
              </a:solidFill>
              <a:latin typeface="Museo 70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672507"/>
            <a:ext cx="5722020" cy="50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9" y="2780928"/>
            <a:ext cx="8277225" cy="2047875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1204756"/>
          </a:xfrm>
        </p:spPr>
        <p:txBody>
          <a:bodyPr/>
          <a:lstStyle/>
          <a:p>
            <a:pPr marL="454025" lvl="0"/>
            <a:endParaRPr lang="pt-BR" dirty="0" smtClean="0"/>
          </a:p>
          <a:p>
            <a:pPr marL="454025" lvl="0"/>
            <a:r>
              <a:rPr lang="pt-BR" dirty="0" smtClean="0"/>
              <a:t>1.6 PROPRIEDADE DOS AÇOS</a:t>
            </a:r>
            <a:endParaRPr lang="pt-BR" dirty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PROPRIEDADE DOS AÇOS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95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 smtClean="0"/>
              <a:t>1.7 PRODUTOS SIDERURGICOS ESTRUTURAIS</a:t>
            </a: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01892"/>
            <a:ext cx="7308304" cy="467145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PERFIS LAMINADOS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07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06450" lvl="1"/>
            <a:r>
              <a:rPr lang="pt-BR" dirty="0" smtClean="0"/>
              <a:t>Perfis de Chapa dobrada</a:t>
            </a: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36912"/>
            <a:ext cx="7697490" cy="200733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PERFIS DE CHAPA DOBRADA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45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06450" lvl="1"/>
            <a:r>
              <a:rPr lang="pt-BR" dirty="0" smtClean="0"/>
              <a:t> Perfis compostos de chapas</a:t>
            </a: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99" y="2420135"/>
            <a:ext cx="7743825" cy="282892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PERFIS COMPOSTOS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6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 smtClean="0"/>
              <a:t>1.8 TENSÃO RESIDUAL</a:t>
            </a: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2" y="2420888"/>
            <a:ext cx="8420100" cy="790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834598"/>
            <a:ext cx="7029450" cy="1581150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TENSÃO RESIDUAL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24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lvl="0"/>
            <a:r>
              <a:rPr lang="pt-BR" dirty="0" smtClean="0"/>
              <a:t>1.9 </a:t>
            </a:r>
            <a:r>
              <a:rPr lang="pt-BR" dirty="0"/>
              <a:t>SISTEMAS ESTRUTURAIS EM AÇO</a:t>
            </a:r>
          </a:p>
          <a:p>
            <a:pPr marL="0" lvl="0" indent="0">
              <a:buNone/>
            </a:pPr>
            <a:endParaRPr lang="pt-BR" dirty="0" smtClean="0"/>
          </a:p>
          <a:p>
            <a:pPr marL="806450" lvl="1"/>
            <a:r>
              <a:rPr lang="pt-BR" dirty="0" smtClean="0"/>
              <a:t>Sistemas Planos de elementos lineares </a:t>
            </a:r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852936"/>
            <a:ext cx="5863072" cy="340837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SISTEMAS PLANOS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34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806450" lvl="1"/>
            <a:r>
              <a:rPr lang="pt-BR" dirty="0" smtClean="0"/>
              <a:t>Estruturas </a:t>
            </a:r>
            <a:r>
              <a:rPr lang="pt-BR" dirty="0" err="1" smtClean="0"/>
              <a:t>aporticadas</a:t>
            </a:r>
            <a:endParaRPr lang="pt-BR" dirty="0" smtClean="0"/>
          </a:p>
          <a:p>
            <a:pPr marL="806450" lvl="1"/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00808"/>
            <a:ext cx="6499412" cy="45775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SISTEMAS APORTICADOS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60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74675" y="2355535"/>
            <a:ext cx="8569325" cy="2284876"/>
          </a:xfrm>
        </p:spPr>
        <p:txBody>
          <a:bodyPr/>
          <a:lstStyle/>
          <a:p>
            <a:pPr marL="454025" lvl="0"/>
            <a:r>
              <a:rPr lang="pt-BR" dirty="0" smtClean="0"/>
              <a:t>1.10 MÉTODO DE CÁLCULO</a:t>
            </a:r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3068960"/>
            <a:ext cx="8353425" cy="122872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MÉTODO DE CÁLCULO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68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74675" y="2355535"/>
            <a:ext cx="8569325" cy="2284876"/>
          </a:xfrm>
        </p:spPr>
        <p:txBody>
          <a:bodyPr/>
          <a:lstStyle/>
          <a:p>
            <a:pPr marL="806450" lvl="1"/>
            <a:r>
              <a:rPr lang="pt-BR" dirty="0" smtClean="0"/>
              <a:t>Etapas do projeto estrutural</a:t>
            </a:r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3068960"/>
            <a:ext cx="8248650" cy="18288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99592" y="3100738"/>
            <a:ext cx="2736304" cy="261582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899592" y="3640283"/>
            <a:ext cx="3456384" cy="261582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63689" y="4342397"/>
            <a:ext cx="1332047" cy="261582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ETAPAS DO PROJETO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26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1628800"/>
            <a:ext cx="8569325" cy="4032448"/>
          </a:xfrm>
        </p:spPr>
        <p:txBody>
          <a:bodyPr/>
          <a:lstStyle/>
          <a:p>
            <a:pPr marL="806450" lvl="1"/>
            <a:r>
              <a:rPr lang="pt-BR" dirty="0" smtClean="0"/>
              <a:t>Normas</a:t>
            </a:r>
          </a:p>
          <a:p>
            <a:pPr marL="368300" lvl="1" indent="0">
              <a:buNone/>
            </a:pPr>
            <a:endParaRPr lang="pt-BR" dirty="0" smtClean="0"/>
          </a:p>
          <a:p>
            <a:pPr lvl="2"/>
            <a:r>
              <a:rPr lang="pt-BR" sz="3200" dirty="0"/>
              <a:t>até meados da década de </a:t>
            </a:r>
            <a:r>
              <a:rPr lang="pt-BR" sz="3200" dirty="0" smtClean="0"/>
              <a:t>1980</a:t>
            </a:r>
            <a:r>
              <a:rPr lang="pt-BR" sz="3200" dirty="0"/>
              <a:t>, o Método das </a:t>
            </a:r>
            <a:r>
              <a:rPr lang="pt-BR" sz="3200" dirty="0" smtClean="0"/>
              <a:t>Tensões Admissíveis;</a:t>
            </a:r>
          </a:p>
          <a:p>
            <a:pPr lvl="2"/>
            <a:r>
              <a:rPr lang="pt-BR" sz="3200" dirty="0"/>
              <a:t>NBR </a:t>
            </a:r>
            <a:r>
              <a:rPr lang="pt-BR" sz="3200" dirty="0" smtClean="0"/>
              <a:t>8800:2008 - </a:t>
            </a:r>
            <a:r>
              <a:rPr lang="pt-BR" sz="3200" dirty="0"/>
              <a:t>Método dos Estados </a:t>
            </a:r>
            <a:r>
              <a:rPr lang="pt-BR" sz="3200" dirty="0" smtClean="0"/>
              <a:t>Limites</a:t>
            </a:r>
          </a:p>
          <a:p>
            <a:pPr lvl="2"/>
            <a:r>
              <a:rPr lang="pt-BR" sz="3200" dirty="0" smtClean="0"/>
              <a:t>EUROCODE3 ; AISC 360-05.</a:t>
            </a:r>
          </a:p>
          <a:p>
            <a:pPr lvl="2"/>
            <a:endParaRPr lang="pt-BR" sz="3200" dirty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NORMAS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1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72816"/>
            <a:ext cx="8680787" cy="35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4032448"/>
          </a:xfrm>
        </p:spPr>
        <p:txBody>
          <a:bodyPr/>
          <a:lstStyle/>
          <a:p>
            <a:pPr algn="just"/>
            <a:r>
              <a:rPr lang="pt-BR" sz="3200" dirty="0" smtClean="0"/>
              <a:t>Estado Limite Último</a:t>
            </a:r>
          </a:p>
          <a:p>
            <a:pPr lvl="1" algn="just"/>
            <a:r>
              <a:rPr lang="pt-BR" sz="3200" dirty="0"/>
              <a:t>A  garantia  da  segurança  no  método  dos  estados  limites  é  traduzida  pela  equação  de conformidade, para cada seção da estrutura: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95134"/>
            <a:ext cx="4752528" cy="104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485639" y="5056533"/>
            <a:ext cx="8604770" cy="1611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200" dirty="0" err="1"/>
              <a:t>Onde</a:t>
            </a:r>
            <a:r>
              <a:rPr lang="en-US" sz="2200" dirty="0" smtClean="0"/>
              <a:t>:        </a:t>
            </a:r>
            <a:r>
              <a:rPr lang="pt-BR" sz="2200" dirty="0" err="1"/>
              <a:t>S</a:t>
            </a:r>
            <a:r>
              <a:rPr lang="pt-BR" sz="2200" baseline="-25000" dirty="0" err="1"/>
              <a:t>d</a:t>
            </a:r>
            <a:r>
              <a:rPr lang="pt-BR" sz="2200" dirty="0"/>
              <a:t> - Solicitação de Projeto ou de cálculo ; </a:t>
            </a:r>
          </a:p>
          <a:p>
            <a:pPr>
              <a:spcBef>
                <a:spcPct val="0"/>
              </a:spcBef>
              <a:buNone/>
            </a:pPr>
            <a:r>
              <a:rPr lang="en-US" sz="2200" dirty="0"/>
              <a:t>           </a:t>
            </a:r>
            <a:r>
              <a:rPr lang="en-US" sz="2200" dirty="0" smtClean="0"/>
              <a:t>       R</a:t>
            </a:r>
            <a:r>
              <a:rPr lang="en-US" sz="2200" baseline="-25000" dirty="0" smtClean="0"/>
              <a:t>d</a:t>
            </a:r>
            <a:r>
              <a:rPr lang="en-US" sz="2200" dirty="0" smtClean="0"/>
              <a:t> </a:t>
            </a:r>
            <a:r>
              <a:rPr lang="en-US" sz="2200" dirty="0"/>
              <a:t>- </a:t>
            </a:r>
            <a:r>
              <a:rPr lang="en-US" sz="2200" dirty="0" err="1"/>
              <a:t>Resistência</a:t>
            </a:r>
            <a:r>
              <a:rPr lang="en-US" sz="2200" dirty="0"/>
              <a:t> de </a:t>
            </a:r>
            <a:r>
              <a:rPr lang="en-US" sz="2200" dirty="0" err="1"/>
              <a:t>Projeto</a:t>
            </a:r>
            <a:r>
              <a:rPr lang="en-US" sz="2200" dirty="0"/>
              <a:t>;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 "/>
            </a:pPr>
            <a:r>
              <a:rPr lang="pt-BR" sz="2200" dirty="0">
                <a:latin typeface="Symbol" panose="05050102010706020507" pitchFamily="18" charset="2"/>
              </a:rPr>
              <a:t>           </a:t>
            </a:r>
            <a:r>
              <a:rPr lang="pt-BR" sz="2200" dirty="0" smtClean="0">
                <a:latin typeface="Symbol" panose="05050102010706020507" pitchFamily="18" charset="2"/>
              </a:rPr>
              <a:t>  </a:t>
            </a:r>
            <a:r>
              <a:rPr lang="pt-BR" sz="2200" dirty="0" err="1" smtClean="0">
                <a:latin typeface="Symbol" panose="05050102010706020507" pitchFamily="18" charset="2"/>
              </a:rPr>
              <a:t>g</a:t>
            </a:r>
            <a:r>
              <a:rPr lang="pt-BR" sz="2200" dirty="0" err="1" smtClean="0"/>
              <a:t>f</a:t>
            </a:r>
            <a:r>
              <a:rPr lang="pt-BR" sz="2200" dirty="0" smtClean="0"/>
              <a:t> </a:t>
            </a:r>
            <a:r>
              <a:rPr lang="pt-BR" sz="2200" dirty="0"/>
              <a:t>– Coeficiente  de majoração de cargas  (ou ações), 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 "/>
            </a:pPr>
            <a:r>
              <a:rPr lang="pt-BR" sz="2200" dirty="0">
                <a:latin typeface="Symbol" panose="05050102010706020507" pitchFamily="18" charset="2"/>
              </a:rPr>
              <a:t>          </a:t>
            </a:r>
            <a:r>
              <a:rPr lang="pt-BR" sz="2200" dirty="0" smtClean="0">
                <a:latin typeface="Symbol" panose="05050102010706020507" pitchFamily="18" charset="2"/>
              </a:rPr>
              <a:t>   </a:t>
            </a:r>
            <a:r>
              <a:rPr lang="pt-BR" sz="2200" dirty="0">
                <a:latin typeface="Symbol" panose="05050102010706020507" pitchFamily="18" charset="2"/>
              </a:rPr>
              <a:t>g</a:t>
            </a:r>
            <a:r>
              <a:rPr lang="pt-BR" sz="2200" baseline="-25000" dirty="0"/>
              <a:t> m</a:t>
            </a:r>
            <a:r>
              <a:rPr lang="pt-BR" sz="2200" dirty="0"/>
              <a:t> – Coeficiente de redução de resistência interna</a:t>
            </a:r>
            <a:endParaRPr lang="en-US" sz="2200" dirty="0"/>
          </a:p>
          <a:p>
            <a:pPr algn="just"/>
            <a:endParaRPr lang="pt-BR" sz="3200" dirty="0" smtClean="0"/>
          </a:p>
          <a:p>
            <a:pPr marL="368300" lvl="1" indent="0">
              <a:buFontTx/>
              <a:buNone/>
            </a:pPr>
            <a:endParaRPr lang="pt-BR" dirty="0" smtClean="0"/>
          </a:p>
          <a:p>
            <a:pPr marL="368300" lvl="1" indent="0">
              <a:buFontTx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ESTADO LIMITE ÚLTIMO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92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6518870" cy="574240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99992" y="2060848"/>
            <a:ext cx="936103" cy="4590280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COEFICIENTE </a:t>
            </a:r>
            <a:r>
              <a:rPr lang="pt-BR" dirty="0" err="1" smtClean="0">
                <a:latin typeface="Symbol" panose="05050102010706020507" pitchFamily="18" charset="2"/>
              </a:rPr>
              <a:t>g</a:t>
            </a:r>
            <a:r>
              <a:rPr lang="pt-BR" dirty="0" err="1" smtClean="0"/>
              <a:t>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7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27640"/>
            <a:ext cx="6696744" cy="59303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300192" y="1988840"/>
            <a:ext cx="576064" cy="4248472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FATORES DE COMBINAÇÃO </a:t>
            </a:r>
            <a:r>
              <a:rPr lang="el-GR" dirty="0" smtClean="0"/>
              <a:t>ψ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68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5" y="1556792"/>
            <a:ext cx="8460265" cy="412467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076056" y="3212976"/>
            <a:ext cx="1008112" cy="2430016"/>
          </a:xfrm>
          <a:prstGeom prst="rect">
            <a:avLst/>
          </a:prstGeom>
          <a:solidFill>
            <a:srgbClr val="E2F11B">
              <a:alpha val="25882"/>
            </a:srgbClr>
          </a:solidFill>
          <a:ln>
            <a:solidFill>
              <a:srgbClr val="385D8A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COEFICIENTE </a:t>
            </a:r>
            <a:r>
              <a:rPr lang="pt-BR" dirty="0" err="1" smtClean="0">
                <a:latin typeface="Symbol" panose="05050102010706020507" pitchFamily="18" charset="2"/>
              </a:rPr>
              <a:t>g</a:t>
            </a:r>
            <a:r>
              <a:rPr lang="pt-BR" dirty="0" err="1" smtClean="0"/>
              <a:t>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859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4032448"/>
          </a:xfrm>
        </p:spPr>
        <p:txBody>
          <a:bodyPr/>
          <a:lstStyle/>
          <a:p>
            <a:pPr algn="just"/>
            <a:r>
              <a:rPr lang="pt-BR" sz="3200" dirty="0" smtClean="0"/>
              <a:t>1.11 – PROBLEMAS A RESOLVER</a:t>
            </a:r>
          </a:p>
          <a:p>
            <a:pPr lvl="1" algn="just"/>
            <a:r>
              <a:rPr lang="pt-BR" sz="3200" dirty="0" smtClean="0"/>
              <a:t>Problema 1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65" y="2852936"/>
            <a:ext cx="8496944" cy="21041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36912"/>
            <a:ext cx="8560470" cy="2853490"/>
          </a:xfrm>
          <a:prstGeom prst="rect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023255" y="4005063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059832" y="3999315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995936" y="3999314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932040" y="3999314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5490662" y="3999314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018050" y="4363331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059832" y="4378939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003983" y="4357582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4929134" y="4378939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5507699" y="4357582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6443802" y="4044767"/>
            <a:ext cx="504461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6432850" y="4378938"/>
            <a:ext cx="504461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5346241" y="4811666"/>
            <a:ext cx="504461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Botão de ação: Voltar ou Anterior 2">
            <a:hlinkClick r:id="rId4" action="ppaction://hlinksldjump" highlightClick="1"/>
          </p:cNvPr>
          <p:cNvSpPr/>
          <p:nvPr/>
        </p:nvSpPr>
        <p:spPr>
          <a:xfrm>
            <a:off x="8781224" y="5541053"/>
            <a:ext cx="216024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0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76723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2" y="1784248"/>
            <a:ext cx="8501910" cy="2304256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9" y="1698644"/>
            <a:ext cx="8361264" cy="4389896"/>
          </a:xfrm>
          <a:prstGeom prst="rect">
            <a:avLst/>
          </a:prstGeom>
        </p:spPr>
      </p:pic>
      <p:sp>
        <p:nvSpPr>
          <p:cNvPr id="24" name="Botão de ação: Voltar ou Anterior 23">
            <a:hlinkClick r:id="rId4" action="ppaction://hlinksldjump" highlightClick="1"/>
          </p:cNvPr>
          <p:cNvSpPr/>
          <p:nvPr/>
        </p:nvSpPr>
        <p:spPr>
          <a:xfrm>
            <a:off x="8640825" y="6208741"/>
            <a:ext cx="216024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771800" y="3094445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592596" y="3104710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564564" y="3094446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069943" y="3104710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5990907" y="3081595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327667" y="3423983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4202451" y="3450141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148064" y="3450923"/>
            <a:ext cx="617658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2771800" y="3805837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3599892" y="3782400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4436845" y="3773787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4999232" y="3755451"/>
            <a:ext cx="360040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5977031" y="3734536"/>
            <a:ext cx="418293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4193680" y="5299728"/>
            <a:ext cx="418293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982338" y="5613063"/>
            <a:ext cx="521636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9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58144"/>
            <a:ext cx="7344816" cy="4737368"/>
          </a:xfrm>
          <a:prstGeom prst="rect">
            <a:avLst/>
          </a:prstGeom>
        </p:spPr>
      </p:pic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532707"/>
          </a:xfrm>
        </p:spPr>
        <p:txBody>
          <a:bodyPr/>
          <a:lstStyle/>
          <a:p>
            <a:pPr algn="just"/>
            <a:r>
              <a:rPr lang="pt-BR" sz="3200" dirty="0" smtClean="0"/>
              <a:t>1.12 PROBLEMAS PROPOSTOS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PROBLEMAS PROPOSTOS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755576" y="1648137"/>
            <a:ext cx="7344816" cy="4757382"/>
            <a:chOff x="755576" y="1648137"/>
            <a:chExt cx="7344816" cy="4757382"/>
          </a:xfrm>
        </p:grpSpPr>
        <p:sp>
          <p:nvSpPr>
            <p:cNvPr id="5" name="Retângulo 4"/>
            <p:cNvSpPr/>
            <p:nvPr/>
          </p:nvSpPr>
          <p:spPr>
            <a:xfrm>
              <a:off x="755576" y="1648137"/>
              <a:ext cx="7344816" cy="484719"/>
            </a:xfrm>
            <a:prstGeom prst="rect">
              <a:avLst/>
            </a:prstGeom>
            <a:solidFill>
              <a:srgbClr val="E2F11B">
                <a:alpha val="25882"/>
              </a:srgbClr>
            </a:solidFill>
            <a:ln>
              <a:solidFill>
                <a:srgbClr val="385D8A">
                  <a:alpha val="3882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755576" y="2636913"/>
              <a:ext cx="7344816" cy="504055"/>
            </a:xfrm>
            <a:prstGeom prst="rect">
              <a:avLst/>
            </a:prstGeom>
            <a:solidFill>
              <a:srgbClr val="E2F11B">
                <a:alpha val="25882"/>
              </a:srgbClr>
            </a:solidFill>
            <a:ln>
              <a:solidFill>
                <a:srgbClr val="385D8A">
                  <a:alpha val="3882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55576" y="6093296"/>
              <a:ext cx="7344816" cy="312223"/>
            </a:xfrm>
            <a:prstGeom prst="rect">
              <a:avLst/>
            </a:prstGeom>
            <a:solidFill>
              <a:srgbClr val="E2F11B">
                <a:alpha val="25882"/>
              </a:srgbClr>
            </a:solidFill>
            <a:ln>
              <a:solidFill>
                <a:srgbClr val="385D8A">
                  <a:alpha val="3882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24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Estrutura Metálica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Peças Tracionadas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02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03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07504" y="1988840"/>
            <a:ext cx="8569325" cy="4032448"/>
          </a:xfrm>
        </p:spPr>
        <p:txBody>
          <a:bodyPr/>
          <a:lstStyle/>
          <a:p>
            <a:pPr algn="just"/>
            <a:r>
              <a:rPr lang="pt-BR" sz="3200" dirty="0"/>
              <a:t>2.1 </a:t>
            </a:r>
            <a:r>
              <a:rPr lang="pt-BR" sz="3200" dirty="0" smtClean="0"/>
              <a:t>TIPOS CONSTRUTIVOS</a:t>
            </a:r>
          </a:p>
          <a:p>
            <a:pPr marL="88900" indent="0" algn="just">
              <a:buNone/>
            </a:pPr>
            <a:endParaRPr lang="pt-BR" sz="3200" dirty="0" smtClean="0"/>
          </a:p>
          <a:p>
            <a:pPr lvl="1"/>
            <a:r>
              <a:rPr lang="pt-BR" sz="3200" dirty="0"/>
              <a:t>Denominam-se peças tracionadas as peças sujeitas a solicitações de tração axial, ou </a:t>
            </a:r>
            <a:r>
              <a:rPr lang="pt-BR" sz="3200" dirty="0" smtClean="0"/>
              <a:t>tração simples</a:t>
            </a:r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PEÇA TRACIONADA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30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52736"/>
            <a:ext cx="8352979" cy="4680520"/>
          </a:xfrm>
        </p:spPr>
        <p:txBody>
          <a:bodyPr/>
          <a:lstStyle/>
          <a:p>
            <a:pPr marL="88900" indent="0" algn="just">
              <a:buNone/>
            </a:pPr>
            <a:endParaRPr lang="pt-BR" sz="3200" dirty="0" smtClean="0"/>
          </a:p>
          <a:p>
            <a:pPr lvl="1"/>
            <a:r>
              <a:rPr lang="pt-BR" sz="3200" dirty="0"/>
              <a:t>As peças tracionadas são empregadas nas estruturas, sob diversas </a:t>
            </a:r>
            <a:r>
              <a:rPr lang="pt-BR" sz="3200" dirty="0" smtClean="0"/>
              <a:t>formas:</a:t>
            </a:r>
          </a:p>
          <a:p>
            <a:pPr lvl="1"/>
            <a:r>
              <a:rPr lang="pt-BR" sz="3200" dirty="0" smtClean="0">
                <a:solidFill>
                  <a:srgbClr val="5D91CF"/>
                </a:solidFill>
              </a:rPr>
              <a:t>tirantes </a:t>
            </a:r>
            <a:r>
              <a:rPr lang="pt-BR" sz="3200" dirty="0">
                <a:solidFill>
                  <a:srgbClr val="5D91CF"/>
                </a:solidFill>
              </a:rPr>
              <a:t>ou pendurais;</a:t>
            </a:r>
          </a:p>
          <a:p>
            <a:pPr lvl="1"/>
            <a:r>
              <a:rPr lang="pt-BR" sz="3200" dirty="0" err="1"/>
              <a:t>contraventamentos</a:t>
            </a:r>
            <a:r>
              <a:rPr lang="pt-BR" sz="3200" dirty="0"/>
              <a:t> de torres (estais):</a:t>
            </a:r>
          </a:p>
          <a:p>
            <a:pPr lvl="1"/>
            <a:r>
              <a:rPr lang="pt-BR" sz="3200" dirty="0" smtClean="0">
                <a:solidFill>
                  <a:srgbClr val="5D91CF"/>
                </a:solidFill>
              </a:rPr>
              <a:t>travejamentos </a:t>
            </a:r>
            <a:r>
              <a:rPr lang="pt-BR" sz="3200" dirty="0">
                <a:solidFill>
                  <a:srgbClr val="5D91CF"/>
                </a:solidFill>
              </a:rPr>
              <a:t>de vigas ou colunas, geralmente com dois tirantes em forma de X;</a:t>
            </a:r>
          </a:p>
          <a:p>
            <a:pPr marL="368300" lvl="1" indent="0">
              <a:buNone/>
            </a:pPr>
            <a:endParaRPr lang="pt-BR" dirty="0"/>
          </a:p>
          <a:p>
            <a:pPr marL="830263" lvl="2" indent="0"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0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8640"/>
            <a:ext cx="767493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4" y="1196752"/>
            <a:ext cx="7704856" cy="512132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67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912768" cy="5186812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408621" y="2132856"/>
            <a:ext cx="6466902" cy="2633031"/>
          </a:xfrm>
          <a:custGeom>
            <a:avLst/>
            <a:gdLst>
              <a:gd name="connsiteX0" fmla="*/ 0 w 6466902"/>
              <a:gd name="connsiteY0" fmla="*/ 2412694 h 2633031"/>
              <a:gd name="connsiteX1" fmla="*/ 6114362 w 6466902"/>
              <a:gd name="connsiteY1" fmla="*/ 0 h 2633031"/>
              <a:gd name="connsiteX2" fmla="*/ 6455885 w 6466902"/>
              <a:gd name="connsiteY2" fmla="*/ 44067 h 2633031"/>
              <a:gd name="connsiteX3" fmla="*/ 6466902 w 6466902"/>
              <a:gd name="connsiteY3" fmla="*/ 363557 h 2633031"/>
              <a:gd name="connsiteX4" fmla="*/ 6015210 w 6466902"/>
              <a:gd name="connsiteY4" fmla="*/ 385590 h 2633031"/>
              <a:gd name="connsiteX5" fmla="*/ 5629620 w 6466902"/>
              <a:gd name="connsiteY5" fmla="*/ 495759 h 2633031"/>
              <a:gd name="connsiteX6" fmla="*/ 44068 w 6466902"/>
              <a:gd name="connsiteY6" fmla="*/ 2633031 h 2633031"/>
              <a:gd name="connsiteX7" fmla="*/ 55085 w 6466902"/>
              <a:gd name="connsiteY7" fmla="*/ 2346593 h 2633031"/>
              <a:gd name="connsiteX8" fmla="*/ 66102 w 6466902"/>
              <a:gd name="connsiteY8" fmla="*/ 2368626 h 2633031"/>
              <a:gd name="connsiteX9" fmla="*/ 77119 w 6466902"/>
              <a:gd name="connsiteY9" fmla="*/ 2379643 h 263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66902" h="2633031">
                <a:moveTo>
                  <a:pt x="0" y="2412694"/>
                </a:moveTo>
                <a:lnTo>
                  <a:pt x="6114362" y="0"/>
                </a:lnTo>
                <a:lnTo>
                  <a:pt x="6455885" y="44067"/>
                </a:lnTo>
                <a:lnTo>
                  <a:pt x="6466902" y="363557"/>
                </a:lnTo>
                <a:lnTo>
                  <a:pt x="6015210" y="385590"/>
                </a:lnTo>
                <a:lnTo>
                  <a:pt x="5629620" y="495759"/>
                </a:lnTo>
                <a:lnTo>
                  <a:pt x="44068" y="2633031"/>
                </a:lnTo>
                <a:lnTo>
                  <a:pt x="55085" y="2346593"/>
                </a:lnTo>
                <a:lnTo>
                  <a:pt x="66102" y="2368626"/>
                </a:lnTo>
                <a:lnTo>
                  <a:pt x="77119" y="2379643"/>
                </a:lnTo>
              </a:path>
            </a:pathLst>
          </a:cu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79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908720"/>
            <a:ext cx="7344816" cy="5508612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2411760" y="2866446"/>
            <a:ext cx="3183875" cy="815248"/>
          </a:xfrm>
          <a:custGeom>
            <a:avLst/>
            <a:gdLst>
              <a:gd name="connsiteX0" fmla="*/ 0 w 3183875"/>
              <a:gd name="connsiteY0" fmla="*/ 649995 h 815248"/>
              <a:gd name="connsiteX1" fmla="*/ 0 w 3183875"/>
              <a:gd name="connsiteY1" fmla="*/ 649995 h 815248"/>
              <a:gd name="connsiteX2" fmla="*/ 88135 w 3183875"/>
              <a:gd name="connsiteY2" fmla="*/ 583894 h 815248"/>
              <a:gd name="connsiteX3" fmla="*/ 1167788 w 3183875"/>
              <a:gd name="connsiteY3" fmla="*/ 0 h 815248"/>
              <a:gd name="connsiteX4" fmla="*/ 3183875 w 3183875"/>
              <a:gd name="connsiteY4" fmla="*/ 804231 h 815248"/>
              <a:gd name="connsiteX5" fmla="*/ 3084723 w 3183875"/>
              <a:gd name="connsiteY5" fmla="*/ 815248 h 815248"/>
              <a:gd name="connsiteX6" fmla="*/ 1200839 w 3183875"/>
              <a:gd name="connsiteY6" fmla="*/ 33050 h 815248"/>
              <a:gd name="connsiteX7" fmla="*/ 0 w 3183875"/>
              <a:gd name="connsiteY7" fmla="*/ 649995 h 81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3875" h="815248">
                <a:moveTo>
                  <a:pt x="0" y="649995"/>
                </a:moveTo>
                <a:lnTo>
                  <a:pt x="0" y="649995"/>
                </a:lnTo>
                <a:lnTo>
                  <a:pt x="88135" y="583894"/>
                </a:lnTo>
                <a:lnTo>
                  <a:pt x="1167788" y="0"/>
                </a:lnTo>
                <a:lnTo>
                  <a:pt x="3183875" y="804231"/>
                </a:lnTo>
                <a:lnTo>
                  <a:pt x="3084723" y="815248"/>
                </a:lnTo>
                <a:lnTo>
                  <a:pt x="1200839" y="33050"/>
                </a:lnTo>
                <a:lnTo>
                  <a:pt x="0" y="64999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2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8132514" cy="4536504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985285" y="1650670"/>
            <a:ext cx="3196814" cy="2660073"/>
            <a:chOff x="4985285" y="1650670"/>
            <a:chExt cx="3196814" cy="2660073"/>
          </a:xfrm>
        </p:grpSpPr>
        <p:sp>
          <p:nvSpPr>
            <p:cNvPr id="5" name="Forma livre 4"/>
            <p:cNvSpPr/>
            <p:nvPr/>
          </p:nvSpPr>
          <p:spPr>
            <a:xfrm>
              <a:off x="4985285" y="2420888"/>
              <a:ext cx="712519" cy="1496290"/>
            </a:xfrm>
            <a:custGeom>
              <a:avLst/>
              <a:gdLst>
                <a:gd name="connsiteX0" fmla="*/ 0 w 712519"/>
                <a:gd name="connsiteY0" fmla="*/ 1448789 h 1496290"/>
                <a:gd name="connsiteX1" fmla="*/ 0 w 712519"/>
                <a:gd name="connsiteY1" fmla="*/ 1448789 h 1496290"/>
                <a:gd name="connsiteX2" fmla="*/ 166255 w 712519"/>
                <a:gd name="connsiteY2" fmla="*/ 1496290 h 1496290"/>
                <a:gd name="connsiteX3" fmla="*/ 712519 w 712519"/>
                <a:gd name="connsiteY3" fmla="*/ 0 h 1496290"/>
                <a:gd name="connsiteX4" fmla="*/ 617517 w 712519"/>
                <a:gd name="connsiteY4" fmla="*/ 47501 h 1496290"/>
                <a:gd name="connsiteX5" fmla="*/ 35626 w 712519"/>
                <a:gd name="connsiteY5" fmla="*/ 1413163 h 1496290"/>
                <a:gd name="connsiteX6" fmla="*/ 0 w 712519"/>
                <a:gd name="connsiteY6" fmla="*/ 1448789 h 1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519" h="1496290">
                  <a:moveTo>
                    <a:pt x="0" y="1448789"/>
                  </a:moveTo>
                  <a:lnTo>
                    <a:pt x="0" y="1448789"/>
                  </a:lnTo>
                  <a:lnTo>
                    <a:pt x="166255" y="1496290"/>
                  </a:lnTo>
                  <a:lnTo>
                    <a:pt x="712519" y="0"/>
                  </a:lnTo>
                  <a:lnTo>
                    <a:pt x="617517" y="47501"/>
                  </a:lnTo>
                  <a:lnTo>
                    <a:pt x="35626" y="1413163"/>
                  </a:lnTo>
                  <a:lnTo>
                    <a:pt x="0" y="1448789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 5"/>
            <p:cNvSpPr/>
            <p:nvPr/>
          </p:nvSpPr>
          <p:spPr>
            <a:xfrm>
              <a:off x="6020790" y="1769423"/>
              <a:ext cx="688768" cy="2291938"/>
            </a:xfrm>
            <a:custGeom>
              <a:avLst/>
              <a:gdLst>
                <a:gd name="connsiteX0" fmla="*/ 593766 w 688768"/>
                <a:gd name="connsiteY0" fmla="*/ 0 h 2291938"/>
                <a:gd name="connsiteX1" fmla="*/ 0 w 688768"/>
                <a:gd name="connsiteY1" fmla="*/ 2268187 h 2291938"/>
                <a:gd name="connsiteX2" fmla="*/ 130628 w 688768"/>
                <a:gd name="connsiteY2" fmla="*/ 2291938 h 2291938"/>
                <a:gd name="connsiteX3" fmla="*/ 118753 w 688768"/>
                <a:gd name="connsiteY3" fmla="*/ 2090058 h 2291938"/>
                <a:gd name="connsiteX4" fmla="*/ 688768 w 688768"/>
                <a:gd name="connsiteY4" fmla="*/ 0 h 2291938"/>
                <a:gd name="connsiteX5" fmla="*/ 593766 w 688768"/>
                <a:gd name="connsiteY5" fmla="*/ 0 h 229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8768" h="2291938">
                  <a:moveTo>
                    <a:pt x="593766" y="0"/>
                  </a:moveTo>
                  <a:lnTo>
                    <a:pt x="0" y="2268187"/>
                  </a:lnTo>
                  <a:lnTo>
                    <a:pt x="130628" y="2291938"/>
                  </a:lnTo>
                  <a:cubicBezTo>
                    <a:pt x="115256" y="2153586"/>
                    <a:pt x="118753" y="2220905"/>
                    <a:pt x="118753" y="2090058"/>
                  </a:cubicBezTo>
                  <a:lnTo>
                    <a:pt x="688768" y="0"/>
                  </a:lnTo>
                  <a:lnTo>
                    <a:pt x="593766" y="0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Forma livre 6"/>
            <p:cNvSpPr/>
            <p:nvPr/>
          </p:nvSpPr>
          <p:spPr>
            <a:xfrm>
              <a:off x="6602681" y="1650670"/>
              <a:ext cx="712519" cy="2481943"/>
            </a:xfrm>
            <a:custGeom>
              <a:avLst/>
              <a:gdLst>
                <a:gd name="connsiteX0" fmla="*/ 712519 w 712519"/>
                <a:gd name="connsiteY0" fmla="*/ 0 h 2481943"/>
                <a:gd name="connsiteX1" fmla="*/ 712519 w 712519"/>
                <a:gd name="connsiteY1" fmla="*/ 0 h 2481943"/>
                <a:gd name="connsiteX2" fmla="*/ 0 w 712519"/>
                <a:gd name="connsiteY2" fmla="*/ 2410691 h 2481943"/>
                <a:gd name="connsiteX3" fmla="*/ 59376 w 712519"/>
                <a:gd name="connsiteY3" fmla="*/ 2481943 h 2481943"/>
                <a:gd name="connsiteX4" fmla="*/ 712519 w 712519"/>
                <a:gd name="connsiteY4" fmla="*/ 0 h 248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519" h="2481943">
                  <a:moveTo>
                    <a:pt x="712519" y="0"/>
                  </a:moveTo>
                  <a:lnTo>
                    <a:pt x="712519" y="0"/>
                  </a:lnTo>
                  <a:lnTo>
                    <a:pt x="0" y="2410691"/>
                  </a:lnTo>
                  <a:lnTo>
                    <a:pt x="59376" y="2481943"/>
                  </a:lnTo>
                  <a:lnTo>
                    <a:pt x="712519" y="0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7101444" y="1852551"/>
              <a:ext cx="736270" cy="2422566"/>
            </a:xfrm>
            <a:custGeom>
              <a:avLst/>
              <a:gdLst>
                <a:gd name="connsiteX0" fmla="*/ 653143 w 736270"/>
                <a:gd name="connsiteY0" fmla="*/ 0 h 2422566"/>
                <a:gd name="connsiteX1" fmla="*/ 0 w 736270"/>
                <a:gd name="connsiteY1" fmla="*/ 2375065 h 2422566"/>
                <a:gd name="connsiteX2" fmla="*/ 95003 w 736270"/>
                <a:gd name="connsiteY2" fmla="*/ 2422566 h 2422566"/>
                <a:gd name="connsiteX3" fmla="*/ 736270 w 736270"/>
                <a:gd name="connsiteY3" fmla="*/ 59376 h 2422566"/>
                <a:gd name="connsiteX4" fmla="*/ 653143 w 736270"/>
                <a:gd name="connsiteY4" fmla="*/ 0 h 242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270" h="2422566">
                  <a:moveTo>
                    <a:pt x="653143" y="0"/>
                  </a:moveTo>
                  <a:lnTo>
                    <a:pt x="0" y="2375065"/>
                  </a:lnTo>
                  <a:lnTo>
                    <a:pt x="95003" y="2422566"/>
                  </a:lnTo>
                  <a:lnTo>
                    <a:pt x="736270" y="59376"/>
                  </a:lnTo>
                  <a:lnTo>
                    <a:pt x="653143" y="0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livre 8"/>
            <p:cNvSpPr/>
            <p:nvPr/>
          </p:nvSpPr>
          <p:spPr>
            <a:xfrm>
              <a:off x="7422078" y="2256312"/>
              <a:ext cx="760021" cy="2054431"/>
            </a:xfrm>
            <a:custGeom>
              <a:avLst/>
              <a:gdLst>
                <a:gd name="connsiteX0" fmla="*/ 688769 w 760021"/>
                <a:gd name="connsiteY0" fmla="*/ 0 h 2054431"/>
                <a:gd name="connsiteX1" fmla="*/ 688769 w 760021"/>
                <a:gd name="connsiteY1" fmla="*/ 0 h 2054431"/>
                <a:gd name="connsiteX2" fmla="*/ 688769 w 760021"/>
                <a:gd name="connsiteY2" fmla="*/ 106878 h 2054431"/>
                <a:gd name="connsiteX3" fmla="*/ 11875 w 760021"/>
                <a:gd name="connsiteY3" fmla="*/ 1935678 h 2054431"/>
                <a:gd name="connsiteX4" fmla="*/ 11875 w 760021"/>
                <a:gd name="connsiteY4" fmla="*/ 1935678 h 2054431"/>
                <a:gd name="connsiteX5" fmla="*/ 712519 w 760021"/>
                <a:gd name="connsiteY5" fmla="*/ 47501 h 2054431"/>
                <a:gd name="connsiteX6" fmla="*/ 760021 w 760021"/>
                <a:gd name="connsiteY6" fmla="*/ 118753 h 2054431"/>
                <a:gd name="connsiteX7" fmla="*/ 748145 w 760021"/>
                <a:gd name="connsiteY7" fmla="*/ 166254 h 2054431"/>
                <a:gd name="connsiteX8" fmla="*/ 95003 w 760021"/>
                <a:gd name="connsiteY8" fmla="*/ 2054431 h 2054431"/>
                <a:gd name="connsiteX9" fmla="*/ 0 w 760021"/>
                <a:gd name="connsiteY9" fmla="*/ 1947553 h 2054431"/>
                <a:gd name="connsiteX10" fmla="*/ 688769 w 760021"/>
                <a:gd name="connsiteY10" fmla="*/ 0 h 205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0021" h="2054431">
                  <a:moveTo>
                    <a:pt x="688769" y="0"/>
                  </a:moveTo>
                  <a:lnTo>
                    <a:pt x="688769" y="0"/>
                  </a:lnTo>
                  <a:lnTo>
                    <a:pt x="688769" y="106878"/>
                  </a:lnTo>
                  <a:lnTo>
                    <a:pt x="11875" y="1935678"/>
                  </a:lnTo>
                  <a:lnTo>
                    <a:pt x="11875" y="1935678"/>
                  </a:lnTo>
                  <a:lnTo>
                    <a:pt x="712519" y="47501"/>
                  </a:lnTo>
                  <a:lnTo>
                    <a:pt x="760021" y="118753"/>
                  </a:lnTo>
                  <a:lnTo>
                    <a:pt x="748145" y="166254"/>
                  </a:lnTo>
                  <a:lnTo>
                    <a:pt x="95003" y="2054431"/>
                  </a:lnTo>
                  <a:lnTo>
                    <a:pt x="0" y="1947553"/>
                  </a:lnTo>
                  <a:lnTo>
                    <a:pt x="688769" y="0"/>
                  </a:lnTo>
                  <a:close/>
                </a:path>
              </a:pathLst>
            </a:custGeom>
            <a:solidFill>
              <a:srgbClr val="4F81BD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784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124744"/>
            <a:ext cx="7776864" cy="5288268"/>
          </a:xfrm>
          <a:prstGeom prst="rect">
            <a:avLst/>
          </a:prstGeom>
        </p:spPr>
      </p:pic>
      <p:sp>
        <p:nvSpPr>
          <p:cNvPr id="11" name="Forma livre 10"/>
          <p:cNvSpPr/>
          <p:nvPr/>
        </p:nvSpPr>
        <p:spPr>
          <a:xfrm>
            <a:off x="2612571" y="4952010"/>
            <a:ext cx="1900052" cy="1246909"/>
          </a:xfrm>
          <a:custGeom>
            <a:avLst/>
            <a:gdLst>
              <a:gd name="connsiteX0" fmla="*/ 35626 w 1900052"/>
              <a:gd name="connsiteY0" fmla="*/ 1128156 h 1246909"/>
              <a:gd name="connsiteX1" fmla="*/ 83128 w 1900052"/>
              <a:gd name="connsiteY1" fmla="*/ 1104406 h 1246909"/>
              <a:gd name="connsiteX2" fmla="*/ 878774 w 1900052"/>
              <a:gd name="connsiteY2" fmla="*/ 0 h 1246909"/>
              <a:gd name="connsiteX3" fmla="*/ 1900052 w 1900052"/>
              <a:gd name="connsiteY3" fmla="*/ 1033154 h 1246909"/>
              <a:gd name="connsiteX4" fmla="*/ 1888177 w 1900052"/>
              <a:gd name="connsiteY4" fmla="*/ 1163782 h 1246909"/>
              <a:gd name="connsiteX5" fmla="*/ 1793174 w 1900052"/>
              <a:gd name="connsiteY5" fmla="*/ 1104406 h 1246909"/>
              <a:gd name="connsiteX6" fmla="*/ 1745673 w 1900052"/>
              <a:gd name="connsiteY6" fmla="*/ 1068780 h 1246909"/>
              <a:gd name="connsiteX7" fmla="*/ 961902 w 1900052"/>
              <a:gd name="connsiteY7" fmla="*/ 142504 h 1246909"/>
              <a:gd name="connsiteX8" fmla="*/ 95003 w 1900052"/>
              <a:gd name="connsiteY8" fmla="*/ 1187533 h 1246909"/>
              <a:gd name="connsiteX9" fmla="*/ 0 w 1900052"/>
              <a:gd name="connsiteY9" fmla="*/ 1246909 h 1246909"/>
              <a:gd name="connsiteX10" fmla="*/ 35626 w 1900052"/>
              <a:gd name="connsiteY10" fmla="*/ 1128156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0052" h="1246909">
                <a:moveTo>
                  <a:pt x="35626" y="1128156"/>
                </a:moveTo>
                <a:lnTo>
                  <a:pt x="83128" y="1104406"/>
                </a:lnTo>
                <a:lnTo>
                  <a:pt x="878774" y="0"/>
                </a:lnTo>
                <a:lnTo>
                  <a:pt x="1900052" y="1033154"/>
                </a:lnTo>
                <a:lnTo>
                  <a:pt x="1888177" y="1163782"/>
                </a:lnTo>
                <a:cubicBezTo>
                  <a:pt x="1856509" y="1143990"/>
                  <a:pt x="1824246" y="1125121"/>
                  <a:pt x="1793174" y="1104406"/>
                </a:cubicBezTo>
                <a:cubicBezTo>
                  <a:pt x="1776706" y="1093427"/>
                  <a:pt x="1745673" y="1068780"/>
                  <a:pt x="1745673" y="1068780"/>
                </a:cubicBezTo>
                <a:lnTo>
                  <a:pt x="961902" y="142504"/>
                </a:lnTo>
                <a:lnTo>
                  <a:pt x="95003" y="1187533"/>
                </a:lnTo>
                <a:lnTo>
                  <a:pt x="0" y="1246909"/>
                </a:lnTo>
                <a:lnTo>
                  <a:pt x="35626" y="1128156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2707574" y="3277590"/>
            <a:ext cx="1769423" cy="1555667"/>
          </a:xfrm>
          <a:custGeom>
            <a:avLst/>
            <a:gdLst>
              <a:gd name="connsiteX0" fmla="*/ 0 w 1769423"/>
              <a:gd name="connsiteY0" fmla="*/ 356259 h 1555667"/>
              <a:gd name="connsiteX1" fmla="*/ 0 w 1769423"/>
              <a:gd name="connsiteY1" fmla="*/ 356259 h 1555667"/>
              <a:gd name="connsiteX2" fmla="*/ 95003 w 1769423"/>
              <a:gd name="connsiteY2" fmla="*/ 475013 h 1555667"/>
              <a:gd name="connsiteX3" fmla="*/ 807522 w 1769423"/>
              <a:gd name="connsiteY3" fmla="*/ 1555667 h 1555667"/>
              <a:gd name="connsiteX4" fmla="*/ 926275 w 1769423"/>
              <a:gd name="connsiteY4" fmla="*/ 1496291 h 1555667"/>
              <a:gd name="connsiteX5" fmla="*/ 1769423 w 1769423"/>
              <a:gd name="connsiteY5" fmla="*/ 95002 h 1555667"/>
              <a:gd name="connsiteX6" fmla="*/ 1757548 w 1769423"/>
              <a:gd name="connsiteY6" fmla="*/ 0 h 1555667"/>
              <a:gd name="connsiteX7" fmla="*/ 1626920 w 1769423"/>
              <a:gd name="connsiteY7" fmla="*/ 83127 h 1555667"/>
              <a:gd name="connsiteX8" fmla="*/ 1579418 w 1769423"/>
              <a:gd name="connsiteY8" fmla="*/ 142504 h 1555667"/>
              <a:gd name="connsiteX9" fmla="*/ 831273 w 1769423"/>
              <a:gd name="connsiteY9" fmla="*/ 1472540 h 1555667"/>
              <a:gd name="connsiteX10" fmla="*/ 23751 w 1769423"/>
              <a:gd name="connsiteY10" fmla="*/ 308758 h 1555667"/>
              <a:gd name="connsiteX11" fmla="*/ 0 w 1769423"/>
              <a:gd name="connsiteY11" fmla="*/ 356259 h 155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9423" h="1555667">
                <a:moveTo>
                  <a:pt x="0" y="356259"/>
                </a:moveTo>
                <a:lnTo>
                  <a:pt x="0" y="356259"/>
                </a:lnTo>
                <a:lnTo>
                  <a:pt x="95003" y="475013"/>
                </a:lnTo>
                <a:lnTo>
                  <a:pt x="807522" y="1555667"/>
                </a:lnTo>
                <a:cubicBezTo>
                  <a:pt x="917860" y="1494369"/>
                  <a:pt x="873645" y="1496291"/>
                  <a:pt x="926275" y="1496291"/>
                </a:cubicBezTo>
                <a:lnTo>
                  <a:pt x="1769423" y="95002"/>
                </a:lnTo>
                <a:lnTo>
                  <a:pt x="1757548" y="0"/>
                </a:lnTo>
                <a:cubicBezTo>
                  <a:pt x="1714005" y="27709"/>
                  <a:pt x="1667222" y="50886"/>
                  <a:pt x="1626920" y="83127"/>
                </a:cubicBezTo>
                <a:cubicBezTo>
                  <a:pt x="1607128" y="98961"/>
                  <a:pt x="1579418" y="142504"/>
                  <a:pt x="1579418" y="142504"/>
                </a:cubicBezTo>
                <a:lnTo>
                  <a:pt x="831273" y="1472540"/>
                </a:lnTo>
                <a:lnTo>
                  <a:pt x="23751" y="308758"/>
                </a:lnTo>
                <a:lnTo>
                  <a:pt x="0" y="35625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7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ELEMENTOS TRACIONADOS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6768752" cy="5076564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65662" y="4963886"/>
            <a:ext cx="6377050" cy="1484415"/>
          </a:xfrm>
          <a:custGeom>
            <a:avLst/>
            <a:gdLst>
              <a:gd name="connsiteX0" fmla="*/ 59377 w 6377050"/>
              <a:gd name="connsiteY0" fmla="*/ 1306285 h 1484415"/>
              <a:gd name="connsiteX1" fmla="*/ 59377 w 6377050"/>
              <a:gd name="connsiteY1" fmla="*/ 1306285 h 1484415"/>
              <a:gd name="connsiteX2" fmla="*/ 201881 w 6377050"/>
              <a:gd name="connsiteY2" fmla="*/ 1294410 h 1484415"/>
              <a:gd name="connsiteX3" fmla="*/ 6377050 w 6377050"/>
              <a:gd name="connsiteY3" fmla="*/ 0 h 1484415"/>
              <a:gd name="connsiteX4" fmla="*/ 6365174 w 6377050"/>
              <a:gd name="connsiteY4" fmla="*/ 439387 h 1484415"/>
              <a:gd name="connsiteX5" fmla="*/ 0 w 6377050"/>
              <a:gd name="connsiteY5" fmla="*/ 1484415 h 1484415"/>
              <a:gd name="connsiteX6" fmla="*/ 59377 w 6377050"/>
              <a:gd name="connsiteY6" fmla="*/ 1306285 h 148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7050" h="1484415">
                <a:moveTo>
                  <a:pt x="59377" y="1306285"/>
                </a:moveTo>
                <a:lnTo>
                  <a:pt x="59377" y="1306285"/>
                </a:lnTo>
                <a:lnTo>
                  <a:pt x="201881" y="1294410"/>
                </a:lnTo>
                <a:lnTo>
                  <a:pt x="6377050" y="0"/>
                </a:lnTo>
                <a:lnTo>
                  <a:pt x="6365174" y="439387"/>
                </a:lnTo>
                <a:lnTo>
                  <a:pt x="0" y="1484415"/>
                </a:lnTo>
                <a:lnTo>
                  <a:pt x="59377" y="1306285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73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1196752"/>
            <a:ext cx="8569325" cy="5040560"/>
          </a:xfrm>
        </p:spPr>
        <p:txBody>
          <a:bodyPr/>
          <a:lstStyle/>
          <a:p>
            <a:pPr lvl="1"/>
            <a:r>
              <a:rPr lang="pt-BR" sz="3200" dirty="0"/>
              <a:t>As ligações das extremidades das peças tracionadas com outras partes da estrutura </a:t>
            </a:r>
            <a:r>
              <a:rPr lang="pt-BR" sz="3200" dirty="0" smtClean="0"/>
              <a:t>podem ser </a:t>
            </a:r>
            <a:r>
              <a:rPr lang="pt-BR" sz="3200" dirty="0"/>
              <a:t>feitas por diversos meios, a saber</a:t>
            </a:r>
            <a:r>
              <a:rPr lang="pt-BR" sz="3200" dirty="0" smtClean="0"/>
              <a:t>:</a:t>
            </a:r>
          </a:p>
          <a:p>
            <a:pPr lvl="1"/>
            <a:endParaRPr lang="pt-BR" sz="3200" dirty="0" smtClean="0"/>
          </a:p>
          <a:p>
            <a:pPr lvl="1"/>
            <a:r>
              <a:rPr lang="pt-BR" sz="3200" dirty="0" smtClean="0"/>
              <a:t>soldagem</a:t>
            </a:r>
            <a:r>
              <a:rPr lang="pt-BR" sz="3200" dirty="0"/>
              <a:t>;</a:t>
            </a:r>
          </a:p>
          <a:p>
            <a:pPr lvl="1"/>
            <a:r>
              <a:rPr lang="pt-BR" sz="3200" dirty="0"/>
              <a:t>conectares aplicados em furos;</a:t>
            </a:r>
          </a:p>
          <a:p>
            <a:pPr lvl="1"/>
            <a:r>
              <a:rPr lang="pt-BR" sz="3200" dirty="0" smtClean="0"/>
              <a:t>rosca e porca</a:t>
            </a:r>
            <a:endParaRPr lang="pt-BR" dirty="0" smtClean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529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SOLDAGEM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80728"/>
            <a:ext cx="5616624" cy="52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CONECTOR APLICADO EM FURO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60" y="1052736"/>
            <a:ext cx="4536504" cy="53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4" y="1196752"/>
            <a:ext cx="8573235" cy="500959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CHAPA GUSSET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87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607832" cy="30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CHAPA GUSSET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840760" cy="5316561"/>
          </a:xfrm>
          <a:prstGeom prst="rect">
            <a:avLst/>
          </a:prstGeom>
        </p:spPr>
      </p:pic>
      <p:sp>
        <p:nvSpPr>
          <p:cNvPr id="8" name="Forma livre 7"/>
          <p:cNvSpPr/>
          <p:nvPr/>
        </p:nvSpPr>
        <p:spPr>
          <a:xfrm>
            <a:off x="2553195" y="3610099"/>
            <a:ext cx="1603169" cy="1983179"/>
          </a:xfrm>
          <a:custGeom>
            <a:avLst/>
            <a:gdLst>
              <a:gd name="connsiteX0" fmla="*/ 0 w 1603169"/>
              <a:gd name="connsiteY0" fmla="*/ 617517 h 1983179"/>
              <a:gd name="connsiteX1" fmla="*/ 308758 w 1603169"/>
              <a:gd name="connsiteY1" fmla="*/ 1840675 h 1983179"/>
              <a:gd name="connsiteX2" fmla="*/ 1603169 w 1603169"/>
              <a:gd name="connsiteY2" fmla="*/ 1983179 h 1983179"/>
              <a:gd name="connsiteX3" fmla="*/ 1591293 w 1603169"/>
              <a:gd name="connsiteY3" fmla="*/ 688769 h 1983179"/>
              <a:gd name="connsiteX4" fmla="*/ 1496291 w 1603169"/>
              <a:gd name="connsiteY4" fmla="*/ 653143 h 1983179"/>
              <a:gd name="connsiteX5" fmla="*/ 1460665 w 1603169"/>
              <a:gd name="connsiteY5" fmla="*/ 641267 h 1983179"/>
              <a:gd name="connsiteX6" fmla="*/ 427511 w 1603169"/>
              <a:gd name="connsiteY6" fmla="*/ 0 h 1983179"/>
              <a:gd name="connsiteX7" fmla="*/ 344384 w 1603169"/>
              <a:gd name="connsiteY7" fmla="*/ 71252 h 1983179"/>
              <a:gd name="connsiteX8" fmla="*/ 1140031 w 1603169"/>
              <a:gd name="connsiteY8" fmla="*/ 1080654 h 1983179"/>
              <a:gd name="connsiteX9" fmla="*/ 724395 w 1603169"/>
              <a:gd name="connsiteY9" fmla="*/ 1472540 h 1983179"/>
              <a:gd name="connsiteX10" fmla="*/ 0 w 1603169"/>
              <a:gd name="connsiteY10" fmla="*/ 617517 h 198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3169" h="1983179">
                <a:moveTo>
                  <a:pt x="0" y="617517"/>
                </a:moveTo>
                <a:lnTo>
                  <a:pt x="308758" y="1840675"/>
                </a:lnTo>
                <a:lnTo>
                  <a:pt x="1603169" y="1983179"/>
                </a:lnTo>
                <a:lnTo>
                  <a:pt x="1591293" y="688769"/>
                </a:lnTo>
                <a:lnTo>
                  <a:pt x="1496291" y="653143"/>
                </a:lnTo>
                <a:cubicBezTo>
                  <a:pt x="1484527" y="648865"/>
                  <a:pt x="1460665" y="641267"/>
                  <a:pt x="1460665" y="641267"/>
                </a:cubicBezTo>
                <a:lnTo>
                  <a:pt x="427511" y="0"/>
                </a:lnTo>
                <a:lnTo>
                  <a:pt x="344384" y="71252"/>
                </a:lnTo>
                <a:lnTo>
                  <a:pt x="1140031" y="1080654"/>
                </a:lnTo>
                <a:lnTo>
                  <a:pt x="724395" y="1472540"/>
                </a:lnTo>
                <a:lnTo>
                  <a:pt x="0" y="61751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5189517" y="4001984"/>
            <a:ext cx="1959428" cy="1781299"/>
          </a:xfrm>
          <a:custGeom>
            <a:avLst/>
            <a:gdLst>
              <a:gd name="connsiteX0" fmla="*/ 23751 w 1959428"/>
              <a:gd name="connsiteY0" fmla="*/ 427512 h 1781299"/>
              <a:gd name="connsiteX1" fmla="*/ 0 w 1959428"/>
              <a:gd name="connsiteY1" fmla="*/ 1603169 h 1781299"/>
              <a:gd name="connsiteX2" fmla="*/ 1520041 w 1959428"/>
              <a:gd name="connsiteY2" fmla="*/ 1781299 h 1781299"/>
              <a:gd name="connsiteX3" fmla="*/ 1959428 w 1959428"/>
              <a:gd name="connsiteY3" fmla="*/ 676894 h 1781299"/>
              <a:gd name="connsiteX4" fmla="*/ 1080654 w 1959428"/>
              <a:gd name="connsiteY4" fmla="*/ 1460665 h 1781299"/>
              <a:gd name="connsiteX5" fmla="*/ 451262 w 1959428"/>
              <a:gd name="connsiteY5" fmla="*/ 890650 h 1781299"/>
              <a:gd name="connsiteX6" fmla="*/ 1330036 w 1959428"/>
              <a:gd name="connsiteY6" fmla="*/ 0 h 1781299"/>
              <a:gd name="connsiteX7" fmla="*/ 23751 w 1959428"/>
              <a:gd name="connsiteY7" fmla="*/ 427512 h 178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9428" h="1781299">
                <a:moveTo>
                  <a:pt x="23751" y="427512"/>
                </a:moveTo>
                <a:lnTo>
                  <a:pt x="0" y="1603169"/>
                </a:lnTo>
                <a:lnTo>
                  <a:pt x="1520041" y="1781299"/>
                </a:lnTo>
                <a:lnTo>
                  <a:pt x="1959428" y="676894"/>
                </a:lnTo>
                <a:lnTo>
                  <a:pt x="1080654" y="1460665"/>
                </a:lnTo>
                <a:lnTo>
                  <a:pt x="451262" y="890650"/>
                </a:lnTo>
                <a:lnTo>
                  <a:pt x="1330036" y="0"/>
                </a:lnTo>
                <a:lnTo>
                  <a:pt x="23751" y="427512"/>
                </a:lnTo>
                <a:close/>
              </a:path>
            </a:pathLst>
          </a:custGeom>
          <a:solidFill>
            <a:srgbClr val="D9969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43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CHAPA GUSSET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24616"/>
            <a:ext cx="6408712" cy="5012219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 flipH="1" flipV="1">
            <a:off x="1979712" y="1556792"/>
            <a:ext cx="864096" cy="936104"/>
          </a:xfrm>
          <a:prstGeom prst="straightConnector1">
            <a:avLst/>
          </a:prstGeom>
          <a:ln w="762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444896" y="1444974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</a:rPr>
              <a:t>F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3248083" y="3163936"/>
            <a:ext cx="673178" cy="448785"/>
          </a:xfrm>
          <a:custGeom>
            <a:avLst/>
            <a:gdLst>
              <a:gd name="connsiteX0" fmla="*/ 0 w 673178"/>
              <a:gd name="connsiteY0" fmla="*/ 364638 h 448785"/>
              <a:gd name="connsiteX1" fmla="*/ 0 w 673178"/>
              <a:gd name="connsiteY1" fmla="*/ 364638 h 448785"/>
              <a:gd name="connsiteX2" fmla="*/ 72928 w 673178"/>
              <a:gd name="connsiteY2" fmla="*/ 347809 h 448785"/>
              <a:gd name="connsiteX3" fmla="*/ 617080 w 673178"/>
              <a:gd name="connsiteY3" fmla="*/ 0 h 448785"/>
              <a:gd name="connsiteX4" fmla="*/ 673178 w 673178"/>
              <a:gd name="connsiteY4" fmla="*/ 78538 h 448785"/>
              <a:gd name="connsiteX5" fmla="*/ 44879 w 673178"/>
              <a:gd name="connsiteY5" fmla="*/ 448785 h 448785"/>
              <a:gd name="connsiteX6" fmla="*/ 0 w 673178"/>
              <a:gd name="connsiteY6" fmla="*/ 364638 h 44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178" h="448785">
                <a:moveTo>
                  <a:pt x="0" y="364638"/>
                </a:moveTo>
                <a:lnTo>
                  <a:pt x="0" y="364638"/>
                </a:lnTo>
                <a:lnTo>
                  <a:pt x="72928" y="347809"/>
                </a:lnTo>
                <a:lnTo>
                  <a:pt x="617080" y="0"/>
                </a:lnTo>
                <a:lnTo>
                  <a:pt x="673178" y="78538"/>
                </a:lnTo>
                <a:lnTo>
                  <a:pt x="44879" y="448785"/>
                </a:lnTo>
                <a:lnTo>
                  <a:pt x="0" y="3646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upo 19"/>
          <p:cNvGrpSpPr/>
          <p:nvPr/>
        </p:nvGrpSpPr>
        <p:grpSpPr>
          <a:xfrm>
            <a:off x="3571592" y="3539905"/>
            <a:ext cx="656376" cy="466253"/>
            <a:chOff x="3571592" y="3539905"/>
            <a:chExt cx="656376" cy="466253"/>
          </a:xfrm>
        </p:grpSpPr>
        <p:sp>
          <p:nvSpPr>
            <p:cNvPr id="18" name="Forma livre 17"/>
            <p:cNvSpPr/>
            <p:nvPr/>
          </p:nvSpPr>
          <p:spPr>
            <a:xfrm>
              <a:off x="3571592" y="3784349"/>
              <a:ext cx="289711" cy="221809"/>
            </a:xfrm>
            <a:custGeom>
              <a:avLst/>
              <a:gdLst>
                <a:gd name="connsiteX0" fmla="*/ 0 w 289711"/>
                <a:gd name="connsiteY0" fmla="*/ 135801 h 221809"/>
                <a:gd name="connsiteX1" fmla="*/ 76955 w 289711"/>
                <a:gd name="connsiteY1" fmla="*/ 221809 h 221809"/>
                <a:gd name="connsiteX2" fmla="*/ 289711 w 289711"/>
                <a:gd name="connsiteY2" fmla="*/ 63374 h 221809"/>
                <a:gd name="connsiteX3" fmla="*/ 226337 w 289711"/>
                <a:gd name="connsiteY3" fmla="*/ 0 h 221809"/>
                <a:gd name="connsiteX4" fmla="*/ 0 w 289711"/>
                <a:gd name="connsiteY4" fmla="*/ 135801 h 22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711" h="221809">
                  <a:moveTo>
                    <a:pt x="0" y="135801"/>
                  </a:moveTo>
                  <a:lnTo>
                    <a:pt x="76955" y="221809"/>
                  </a:lnTo>
                  <a:lnTo>
                    <a:pt x="289711" y="63374"/>
                  </a:lnTo>
                  <a:lnTo>
                    <a:pt x="226337" y="0"/>
                  </a:lnTo>
                  <a:lnTo>
                    <a:pt x="0" y="135801"/>
                  </a:lnTo>
                  <a:close/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3997105" y="3539905"/>
              <a:ext cx="230863" cy="199176"/>
            </a:xfrm>
            <a:custGeom>
              <a:avLst/>
              <a:gdLst>
                <a:gd name="connsiteX0" fmla="*/ 0 w 230863"/>
                <a:gd name="connsiteY0" fmla="*/ 113168 h 199176"/>
                <a:gd name="connsiteX1" fmla="*/ 67901 w 230863"/>
                <a:gd name="connsiteY1" fmla="*/ 199176 h 199176"/>
                <a:gd name="connsiteX2" fmla="*/ 230863 w 230863"/>
                <a:gd name="connsiteY2" fmla="*/ 95061 h 199176"/>
                <a:gd name="connsiteX3" fmla="*/ 162962 w 230863"/>
                <a:gd name="connsiteY3" fmla="*/ 0 h 199176"/>
                <a:gd name="connsiteX4" fmla="*/ 0 w 230863"/>
                <a:gd name="connsiteY4" fmla="*/ 113168 h 19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863" h="199176">
                  <a:moveTo>
                    <a:pt x="0" y="113168"/>
                  </a:moveTo>
                  <a:lnTo>
                    <a:pt x="67901" y="199176"/>
                  </a:lnTo>
                  <a:lnTo>
                    <a:pt x="230863" y="95061"/>
                  </a:lnTo>
                  <a:lnTo>
                    <a:pt x="162962" y="0"/>
                  </a:lnTo>
                  <a:lnTo>
                    <a:pt x="0" y="113168"/>
                  </a:lnTo>
                  <a:close/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677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712968" cy="4032448"/>
          </a:xfrm>
        </p:spPr>
        <p:txBody>
          <a:bodyPr/>
          <a:lstStyle/>
          <a:p>
            <a:pPr algn="just"/>
            <a:r>
              <a:rPr lang="pt-BR" sz="3200" dirty="0" smtClean="0"/>
              <a:t>2.2-CRITÉRIOS </a:t>
            </a:r>
            <a:r>
              <a:rPr lang="pt-BR" sz="3200" dirty="0"/>
              <a:t>DE </a:t>
            </a:r>
            <a:r>
              <a:rPr lang="pt-BR" sz="3200" dirty="0" smtClean="0"/>
              <a:t>DIMENSIONAMENTO</a:t>
            </a:r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609600" indent="-609600">
              <a:buNone/>
            </a:pPr>
            <a:r>
              <a:rPr lang="pt-BR" sz="2000" b="1" dirty="0"/>
              <a:t>a) ESCOAMENTO DA SEÇÃO BRUTA</a:t>
            </a:r>
          </a:p>
          <a:p>
            <a:pPr marL="609600" indent="-609600">
              <a:buNone/>
            </a:pPr>
            <a:endParaRPr lang="pt-BR" sz="2000" b="1" dirty="0"/>
          </a:p>
          <a:p>
            <a:pPr marL="609600" indent="-609600">
              <a:buNone/>
            </a:pPr>
            <a:r>
              <a:rPr lang="pt-BR" sz="2000" dirty="0"/>
              <a:t>O valor de cálculo da força normal resistente (</a:t>
            </a:r>
            <a:r>
              <a:rPr lang="pt-BR" sz="2000" dirty="0" err="1"/>
              <a:t>NRd</a:t>
            </a:r>
            <a:r>
              <a:rPr lang="pt-BR" sz="2000" dirty="0"/>
              <a:t>) é:</a:t>
            </a:r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398778"/>
              </p:ext>
            </p:extLst>
          </p:nvPr>
        </p:nvGraphicFramePr>
        <p:xfrm>
          <a:off x="3249762" y="3440458"/>
          <a:ext cx="2668588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" name="Equação" r:id="rId3" imgW="685800" imgH="266400" progId="Equation.3">
                  <p:embed/>
                </p:oleObj>
              </mc:Choice>
              <mc:Fallback>
                <p:oleObj name="Equação" r:id="rId3" imgW="6858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762" y="3440458"/>
                        <a:ext cx="2668588" cy="103663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3568" y="4797152"/>
            <a:ext cx="51323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000" dirty="0"/>
              <a:t>Onde: Ag – Área bruta da seção transversal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000" dirty="0"/>
              <a:t>            </a:t>
            </a:r>
            <a:r>
              <a:rPr lang="pt-BR" sz="2000" dirty="0" err="1"/>
              <a:t>fy</a:t>
            </a:r>
            <a:r>
              <a:rPr lang="pt-BR" sz="2000" dirty="0"/>
              <a:t>  - tensão de escoamento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000" dirty="0"/>
              <a:t>           </a:t>
            </a:r>
            <a:r>
              <a:rPr lang="pt-BR" sz="2000" dirty="0">
                <a:sym typeface="Symbol" panose="05050102010706020507" pitchFamily="18" charset="2"/>
              </a:rPr>
              <a:t></a:t>
            </a:r>
            <a:r>
              <a:rPr lang="pt-BR" sz="2000" baseline="-25000" dirty="0" smtClean="0">
                <a:sym typeface="Symbol" panose="05050102010706020507" pitchFamily="18" charset="2"/>
              </a:rPr>
              <a:t>a</a:t>
            </a:r>
            <a:r>
              <a:rPr lang="pt-BR" sz="2000" baseline="-25000" dirty="0">
                <a:sym typeface="Symbol" panose="05050102010706020507" pitchFamily="18" charset="2"/>
              </a:rPr>
              <a:t>1</a:t>
            </a:r>
            <a:r>
              <a:rPr lang="pt-BR" sz="2000" baseline="-25000" dirty="0" smtClean="0">
                <a:sym typeface="Symbol" panose="05050102010706020507" pitchFamily="18" charset="2"/>
              </a:rPr>
              <a:t> </a:t>
            </a:r>
            <a:r>
              <a:rPr lang="pt-BR" sz="2000" baseline="-25000" dirty="0">
                <a:sym typeface="Symbol" panose="05050102010706020507" pitchFamily="18" charset="2"/>
              </a:rPr>
              <a:t>– </a:t>
            </a:r>
            <a:r>
              <a:rPr lang="pt-BR" sz="2000" dirty="0">
                <a:sym typeface="Symbol" panose="05050102010706020507" pitchFamily="18" charset="2"/>
              </a:rPr>
              <a:t>coeficiente de majoração = 1,10</a:t>
            </a:r>
          </a:p>
        </p:txBody>
      </p:sp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ESCOAMENTO DA SEÇÃO BRUTA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2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1569859"/>
            <a:ext cx="8712968" cy="4032448"/>
          </a:xfrm>
        </p:spPr>
        <p:txBody>
          <a:bodyPr/>
          <a:lstStyle/>
          <a:p>
            <a:pPr marL="609600" indent="-609600">
              <a:buNone/>
            </a:pPr>
            <a:r>
              <a:rPr lang="pt-BR" sz="2000" b="1" dirty="0" smtClean="0"/>
              <a:t>b</a:t>
            </a:r>
            <a:r>
              <a:rPr lang="pt-BR" sz="2000" b="1" dirty="0"/>
              <a:t>) ESCOAMENTO DA SEÇÃO LIQUIDA</a:t>
            </a:r>
          </a:p>
          <a:p>
            <a:pPr>
              <a:buNone/>
            </a:pPr>
            <a:r>
              <a:rPr lang="pt-BR" sz="2000" dirty="0"/>
              <a:t>O valor de cálculo da força normal resistente (</a:t>
            </a:r>
            <a:r>
              <a:rPr lang="pt-BR" sz="2000" dirty="0" err="1"/>
              <a:t>N</a:t>
            </a:r>
            <a:r>
              <a:rPr lang="pt-BR" sz="2000" baseline="-25000" dirty="0" err="1"/>
              <a:t>Rd</a:t>
            </a:r>
            <a:r>
              <a:rPr lang="pt-BR" sz="2000" dirty="0"/>
              <a:t>) é:</a:t>
            </a:r>
          </a:p>
          <a:p>
            <a:pPr marL="368300" lvl="1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211881"/>
              </p:ext>
            </p:extLst>
          </p:nvPr>
        </p:nvGraphicFramePr>
        <p:xfrm>
          <a:off x="2771775" y="3311525"/>
          <a:ext cx="2881313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" name="Equação" r:id="rId3" imgW="685800" imgH="279360" progId="Equation.3">
                  <p:embed/>
                </p:oleObj>
              </mc:Choice>
              <mc:Fallback>
                <p:oleObj name="Equação" r:id="rId3" imgW="6858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311525"/>
                        <a:ext cx="2881313" cy="1173163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971600" y="47251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dirty="0"/>
              <a:t>Onde:</a:t>
            </a:r>
          </a:p>
          <a:p>
            <a:pPr>
              <a:spcBef>
                <a:spcPct val="0"/>
              </a:spcBef>
            </a:pPr>
            <a:endParaRPr lang="pt-BR" dirty="0"/>
          </a:p>
          <a:p>
            <a:pPr>
              <a:spcBef>
                <a:spcPct val="0"/>
              </a:spcBef>
            </a:pPr>
            <a:r>
              <a:rPr lang="pt-BR" b="1" dirty="0" err="1">
                <a:solidFill>
                  <a:srgbClr val="FF9900"/>
                </a:solidFill>
              </a:rPr>
              <a:t>Ae</a:t>
            </a:r>
            <a:r>
              <a:rPr lang="pt-BR" b="1" dirty="0">
                <a:solidFill>
                  <a:srgbClr val="FF9900"/>
                </a:solidFill>
              </a:rPr>
              <a:t> = </a:t>
            </a:r>
            <a:r>
              <a:rPr lang="pt-BR" b="1" dirty="0" err="1">
                <a:solidFill>
                  <a:srgbClr val="FF9900"/>
                </a:solidFill>
              </a:rPr>
              <a:t>C</a:t>
            </a:r>
            <a:r>
              <a:rPr lang="pt-BR" b="1" baseline="-25000" dirty="0" err="1">
                <a:solidFill>
                  <a:srgbClr val="FF9900"/>
                </a:solidFill>
              </a:rPr>
              <a:t>t</a:t>
            </a:r>
            <a:r>
              <a:rPr lang="pt-BR" b="1" baseline="-25000" dirty="0">
                <a:solidFill>
                  <a:srgbClr val="FF9900"/>
                </a:solidFill>
              </a:rPr>
              <a:t> </a:t>
            </a:r>
            <a:r>
              <a:rPr lang="pt-BR" b="1" dirty="0" err="1">
                <a:solidFill>
                  <a:srgbClr val="FF9900"/>
                </a:solidFill>
              </a:rPr>
              <a:t>An</a:t>
            </a:r>
            <a:r>
              <a:rPr lang="pt-BR" dirty="0"/>
              <a:t> - área líquida efetiva</a:t>
            </a:r>
          </a:p>
          <a:p>
            <a:pPr>
              <a:spcBef>
                <a:spcPct val="0"/>
              </a:spcBef>
            </a:pPr>
            <a:r>
              <a:rPr lang="pt-BR" dirty="0" err="1"/>
              <a:t>Ct</a:t>
            </a:r>
            <a:r>
              <a:rPr lang="pt-BR" dirty="0"/>
              <a:t> ≤ 1,0 - coeficiente de redução da área líquida efetiva</a:t>
            </a:r>
          </a:p>
          <a:p>
            <a:pPr>
              <a:spcBef>
                <a:spcPct val="0"/>
              </a:spcBef>
            </a:pPr>
            <a:r>
              <a:rPr lang="pt-BR" dirty="0" smtClean="0"/>
              <a:t>γa2 </a:t>
            </a:r>
            <a:r>
              <a:rPr lang="pt-BR" dirty="0"/>
              <a:t>= 1,35</a:t>
            </a: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ESCOAMENTO DA SEÇÃO LIQUIDA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69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431032" y="1052736"/>
            <a:ext cx="8712968" cy="1324795"/>
          </a:xfrm>
        </p:spPr>
        <p:txBody>
          <a:bodyPr/>
          <a:lstStyle/>
          <a:p>
            <a:pPr marL="368300" lvl="1" indent="0">
              <a:buNone/>
            </a:pPr>
            <a:endParaRPr lang="pt-BR" sz="2800" dirty="0" smtClean="0">
              <a:solidFill>
                <a:srgbClr val="007DC6"/>
              </a:solidFill>
            </a:endParaRPr>
          </a:p>
          <a:p>
            <a:pPr marL="609600" indent="-609600">
              <a:buNone/>
            </a:pPr>
            <a:r>
              <a:rPr lang="pt-BR" sz="2800" b="1" dirty="0" smtClean="0">
                <a:solidFill>
                  <a:srgbClr val="007DC6"/>
                </a:solidFill>
              </a:rPr>
              <a:t>           Peças </a:t>
            </a:r>
            <a:r>
              <a:rPr lang="pt-BR" sz="2800" b="1" dirty="0">
                <a:solidFill>
                  <a:srgbClr val="007DC6"/>
                </a:solidFill>
              </a:rPr>
              <a:t>com Extremidades </a:t>
            </a:r>
            <a:r>
              <a:rPr lang="pt-BR" sz="2800" b="1" dirty="0" smtClean="0">
                <a:solidFill>
                  <a:srgbClr val="007DC6"/>
                </a:solidFill>
              </a:rPr>
              <a:t>Rosqueadas</a:t>
            </a:r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PEÇAS C/ EXTREMIDADE ROSQUEADA</a:t>
            </a:r>
            <a:endParaRPr lang="pt-BR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014391"/>
              </p:ext>
            </p:extLst>
          </p:nvPr>
        </p:nvGraphicFramePr>
        <p:xfrm>
          <a:off x="1907704" y="2780928"/>
          <a:ext cx="4908550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9" name="Equação" r:id="rId3" imgW="1168200" imgH="291960" progId="Equation.3">
                  <p:embed/>
                </p:oleObj>
              </mc:Choice>
              <mc:Fallback>
                <p:oleObj name="Equação" r:id="rId3" imgW="11682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780928"/>
                        <a:ext cx="4908550" cy="122713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24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611560" y="1556792"/>
            <a:ext cx="7056784" cy="2044875"/>
          </a:xfrm>
        </p:spPr>
        <p:txBody>
          <a:bodyPr/>
          <a:lstStyle/>
          <a:p>
            <a:pPr marL="609600" indent="-609600">
              <a:buNone/>
            </a:pPr>
            <a:r>
              <a:rPr lang="pt-BR" sz="2800" b="1" dirty="0" smtClean="0">
                <a:solidFill>
                  <a:srgbClr val="007DC6"/>
                </a:solidFill>
              </a:rPr>
              <a:t>Tipo de perfil comum utilizados em barras tracionadas.</a:t>
            </a:r>
            <a:endParaRPr lang="pt-BR" sz="2400" b="1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TIPO DE PERFIL TRACIONADOS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7" y="2654928"/>
            <a:ext cx="8669998" cy="3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57519" y="1484784"/>
            <a:ext cx="8712968" cy="2044875"/>
          </a:xfrm>
        </p:spPr>
        <p:txBody>
          <a:bodyPr/>
          <a:lstStyle/>
          <a:p>
            <a:pPr marL="609600" indent="-609600">
              <a:buNone/>
            </a:pPr>
            <a:r>
              <a:rPr lang="pt-BR" sz="2800" b="1" dirty="0">
                <a:solidFill>
                  <a:srgbClr val="007DC6"/>
                </a:solidFill>
              </a:rPr>
              <a:t>Limitações de </a:t>
            </a:r>
            <a:r>
              <a:rPr lang="pt-BR" sz="2800" b="1" dirty="0" err="1">
                <a:solidFill>
                  <a:srgbClr val="007DC6"/>
                </a:solidFill>
              </a:rPr>
              <a:t>Esbeltez</a:t>
            </a:r>
            <a:r>
              <a:rPr lang="pt-BR" sz="2800" b="1" dirty="0">
                <a:solidFill>
                  <a:srgbClr val="007DC6"/>
                </a:solidFill>
              </a:rPr>
              <a:t> das Peças </a:t>
            </a:r>
            <a:r>
              <a:rPr lang="pt-BR" sz="2800" b="1" dirty="0" smtClean="0">
                <a:solidFill>
                  <a:srgbClr val="007DC6"/>
                </a:solidFill>
              </a:rPr>
              <a:t>Tracionadas</a:t>
            </a:r>
          </a:p>
          <a:p>
            <a:pPr marL="609600" indent="-609600">
              <a:buNone/>
            </a:pPr>
            <a:endParaRPr lang="pt-BR" sz="2000" b="1" dirty="0"/>
          </a:p>
          <a:p>
            <a:pPr marL="88900" indent="0">
              <a:buNone/>
            </a:pPr>
            <a:r>
              <a:rPr lang="pt-BR" sz="2400" dirty="0"/>
              <a:t>Denomina-se índice de </a:t>
            </a:r>
            <a:r>
              <a:rPr lang="pt-BR" sz="2400" dirty="0" err="1"/>
              <a:t>esbeltez</a:t>
            </a:r>
            <a:r>
              <a:rPr lang="pt-BR" sz="2400" dirty="0"/>
              <a:t> de uma haste a </a:t>
            </a:r>
            <a:r>
              <a:rPr lang="pt-BR" sz="2400" b="1" dirty="0">
                <a:solidFill>
                  <a:srgbClr val="5D91CF"/>
                </a:solidFill>
              </a:rPr>
              <a:t>relação</a:t>
            </a:r>
            <a:r>
              <a:rPr lang="pt-BR" sz="2400" dirty="0"/>
              <a:t> entre seu </a:t>
            </a:r>
            <a:r>
              <a:rPr lang="pt-BR" sz="2400" b="1" dirty="0">
                <a:solidFill>
                  <a:srgbClr val="5D91CF"/>
                </a:solidFill>
              </a:rPr>
              <a:t>comprimento</a:t>
            </a:r>
            <a:r>
              <a:rPr lang="pt-BR" sz="2400" dirty="0"/>
              <a:t> l entre </a:t>
            </a:r>
            <a:r>
              <a:rPr lang="pt-BR" sz="2400" dirty="0" smtClean="0"/>
              <a:t>pontos de </a:t>
            </a:r>
            <a:r>
              <a:rPr lang="pt-BR" sz="2400" dirty="0"/>
              <a:t>apoio lateral e o </a:t>
            </a:r>
            <a:r>
              <a:rPr lang="pt-BR" sz="2400" b="1" dirty="0">
                <a:solidFill>
                  <a:srgbClr val="5D91CF"/>
                </a:solidFill>
              </a:rPr>
              <a:t>raio de giração mínimo </a:t>
            </a:r>
            <a:r>
              <a:rPr lang="pt-BR" sz="2400" dirty="0" err="1"/>
              <a:t>i</a:t>
            </a:r>
            <a:r>
              <a:rPr lang="pt-BR" sz="2400" baseline="-25000" dirty="0" err="1"/>
              <a:t>mín</a:t>
            </a:r>
            <a:r>
              <a:rPr lang="pt-BR" sz="2400" dirty="0"/>
              <a:t> da seção </a:t>
            </a:r>
            <a:r>
              <a:rPr lang="pt-BR" sz="2400" dirty="0" smtClean="0"/>
              <a:t>transversal.</a:t>
            </a:r>
            <a:endParaRPr lang="pt-BR" sz="2400" b="1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1" y="4149080"/>
            <a:ext cx="8328422" cy="127816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LIMITE DE ESBELTEZ - 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6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39739" y="1700808"/>
            <a:ext cx="8712968" cy="3960440"/>
          </a:xfrm>
        </p:spPr>
        <p:txBody>
          <a:bodyPr/>
          <a:lstStyle/>
          <a:p>
            <a:pPr marL="88900" indent="0">
              <a:buNone/>
            </a:pPr>
            <a:r>
              <a:rPr lang="pt-BR" sz="2800" dirty="0" smtClean="0"/>
              <a:t>O </a:t>
            </a:r>
            <a:r>
              <a:rPr lang="pt-BR" sz="2800" b="1" dirty="0" smtClean="0">
                <a:solidFill>
                  <a:srgbClr val="5D91CF"/>
                </a:solidFill>
              </a:rPr>
              <a:t>índice </a:t>
            </a:r>
            <a:r>
              <a:rPr lang="pt-BR" sz="2800" b="1" dirty="0">
                <a:solidFill>
                  <a:srgbClr val="5D91CF"/>
                </a:solidFill>
              </a:rPr>
              <a:t>de </a:t>
            </a:r>
            <a:r>
              <a:rPr lang="pt-BR" sz="2800" b="1" dirty="0" err="1">
                <a:solidFill>
                  <a:srgbClr val="5D91CF"/>
                </a:solidFill>
              </a:rPr>
              <a:t>esbeltez</a:t>
            </a:r>
            <a:r>
              <a:rPr lang="pt-BR" sz="2800" b="1" dirty="0">
                <a:solidFill>
                  <a:srgbClr val="5D91CF"/>
                </a:solidFill>
              </a:rPr>
              <a:t> </a:t>
            </a:r>
            <a:r>
              <a:rPr lang="pt-BR" sz="2800" dirty="0"/>
              <a:t>não tem importância fundamental, uma vez que o esforço </a:t>
            </a:r>
            <a:r>
              <a:rPr lang="pt-BR" sz="2800" dirty="0" smtClean="0"/>
              <a:t>de tração </a:t>
            </a:r>
            <a:r>
              <a:rPr lang="pt-BR" sz="2800" dirty="0"/>
              <a:t>tende a retificar a </a:t>
            </a:r>
            <a:r>
              <a:rPr lang="pt-BR" sz="2800" dirty="0" smtClean="0"/>
              <a:t>haste. </a:t>
            </a:r>
          </a:p>
          <a:p>
            <a:pPr marL="88900" indent="0">
              <a:buNone/>
            </a:pPr>
            <a:endParaRPr lang="pt-BR" sz="2800" dirty="0" smtClean="0"/>
          </a:p>
          <a:p>
            <a:pPr marL="88900" indent="0">
              <a:buNone/>
            </a:pPr>
            <a:r>
              <a:rPr lang="pt-BR" sz="2800" dirty="0"/>
              <a:t>A</a:t>
            </a:r>
            <a:r>
              <a:rPr lang="pt-BR" sz="2800" dirty="0" smtClean="0"/>
              <a:t>s </a:t>
            </a:r>
            <a:r>
              <a:rPr lang="pt-BR" sz="2800" dirty="0"/>
              <a:t>normas fixam limites superiores do índice de </a:t>
            </a:r>
            <a:r>
              <a:rPr lang="pt-BR" sz="2800" dirty="0" err="1"/>
              <a:t>esbeltez</a:t>
            </a:r>
            <a:r>
              <a:rPr lang="pt-BR" sz="2800" dirty="0"/>
              <a:t> de peças tracionadas </a:t>
            </a:r>
            <a:r>
              <a:rPr lang="pt-BR" sz="2800" dirty="0" smtClean="0"/>
              <a:t>com </a:t>
            </a:r>
            <a:r>
              <a:rPr lang="pt-BR" sz="2800" dirty="0"/>
              <a:t>a finalidade de </a:t>
            </a:r>
            <a:r>
              <a:rPr lang="pt-BR" sz="2800" b="1" dirty="0">
                <a:solidFill>
                  <a:srgbClr val="5D91CF"/>
                </a:solidFill>
              </a:rPr>
              <a:t>reduzir</a:t>
            </a:r>
            <a:r>
              <a:rPr lang="pt-BR" sz="2800" b="1" dirty="0"/>
              <a:t> </a:t>
            </a:r>
            <a:r>
              <a:rPr lang="pt-BR" sz="2800" b="1" dirty="0">
                <a:solidFill>
                  <a:srgbClr val="5D91CF"/>
                </a:solidFill>
              </a:rPr>
              <a:t>efeitos vibratórios provocados por impactos, ventos etc.</a:t>
            </a:r>
            <a:endParaRPr lang="pt-BR" b="1" dirty="0">
              <a:solidFill>
                <a:srgbClr val="5D91CF"/>
              </a:solidFill>
            </a:endParaRPr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LIMITE DE ESBELTEZ - 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44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433534" y="980728"/>
            <a:ext cx="8712968" cy="2664296"/>
          </a:xfrm>
        </p:spPr>
        <p:txBody>
          <a:bodyPr/>
          <a:lstStyle/>
          <a:p>
            <a:pPr marL="609600" indent="-609600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Diâmetros </a:t>
            </a:r>
            <a:r>
              <a:rPr lang="pt-BR" sz="3200" dirty="0">
                <a:solidFill>
                  <a:srgbClr val="007DC6"/>
                </a:solidFill>
              </a:rPr>
              <a:t>dos Furos de </a:t>
            </a:r>
            <a:r>
              <a:rPr lang="pt-BR" sz="3200" dirty="0" smtClean="0">
                <a:solidFill>
                  <a:srgbClr val="007DC6"/>
                </a:solidFill>
              </a:rPr>
              <a:t>Conectores</a:t>
            </a:r>
            <a:endParaRPr lang="pt-BR" sz="3200" b="1" dirty="0" smtClean="0">
              <a:solidFill>
                <a:srgbClr val="007DC6"/>
              </a:solidFill>
            </a:endParaRPr>
          </a:p>
          <a:p>
            <a:pPr marL="609600" indent="-609600">
              <a:buNone/>
            </a:pPr>
            <a:endParaRPr lang="pt-BR" sz="2000" b="1" dirty="0"/>
          </a:p>
          <a:p>
            <a:pPr marL="88900" indent="0">
              <a:buNone/>
            </a:pPr>
            <a:r>
              <a:rPr lang="pt-BR" sz="2400" dirty="0"/>
              <a:t>No caso de </a:t>
            </a:r>
            <a:r>
              <a:rPr lang="pt-BR" sz="2400" dirty="0" smtClean="0"/>
              <a:t>furos-padrão o </a:t>
            </a:r>
            <a:r>
              <a:rPr lang="pt-BR" sz="2400" dirty="0"/>
              <a:t>diâmetro total </a:t>
            </a:r>
            <a:r>
              <a:rPr lang="pt-BR" sz="2400" dirty="0" smtClean="0"/>
              <a:t>é </a:t>
            </a:r>
            <a:r>
              <a:rPr lang="pt-BR" sz="2400" dirty="0"/>
              <a:t>igual ao diâmetro nominal </a:t>
            </a:r>
            <a:r>
              <a:rPr lang="pt-BR" sz="2400" dirty="0" smtClean="0"/>
              <a:t>do conector </a:t>
            </a:r>
            <a:r>
              <a:rPr lang="pt-BR" sz="2400" dirty="0"/>
              <a:t>(d) acrescido de 3,5 mm, sendo 2 mm correspondentes ao dano por </a:t>
            </a:r>
            <a:r>
              <a:rPr lang="pt-BR" sz="2400" dirty="0" err="1"/>
              <a:t>puncionamento</a:t>
            </a:r>
            <a:r>
              <a:rPr lang="pt-BR" sz="2400" dirty="0"/>
              <a:t> </a:t>
            </a:r>
            <a:r>
              <a:rPr lang="pt-BR" sz="2400" dirty="0" smtClean="0"/>
              <a:t>e 1 </a:t>
            </a:r>
            <a:r>
              <a:rPr lang="pt-BR" sz="2400" dirty="0"/>
              <a:t>,5 mm à folga do furo em relação ao diâmetro do conector</a:t>
            </a:r>
            <a:endParaRPr lang="pt-BR" dirty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789040"/>
            <a:ext cx="4246816" cy="249061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 DE CONECTORES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5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4725145"/>
            <a:ext cx="8049174" cy="2132856"/>
          </a:xfrm>
        </p:spPr>
        <p:txBody>
          <a:bodyPr/>
          <a:lstStyle/>
          <a:p>
            <a:pPr marL="830263" lvl="2" indent="0">
              <a:buNone/>
            </a:pPr>
            <a:endParaRPr lang="pt-BR" dirty="0"/>
          </a:p>
          <a:p>
            <a:pPr marL="830263" lvl="2" indent="0">
              <a:buNone/>
            </a:pPr>
            <a:r>
              <a:rPr lang="pt-BR" dirty="0" smtClean="0"/>
              <a:t>Onde : </a:t>
            </a:r>
            <a:r>
              <a:rPr lang="pt-BR" dirty="0" err="1" smtClean="0"/>
              <a:t>dt</a:t>
            </a:r>
            <a:r>
              <a:rPr lang="pt-BR" dirty="0" smtClean="0"/>
              <a:t> = diâmetro total</a:t>
            </a:r>
          </a:p>
          <a:p>
            <a:pPr marL="830263" lvl="2" indent="0">
              <a:buNone/>
            </a:pPr>
            <a:r>
              <a:rPr lang="pt-BR" dirty="0"/>
              <a:t> </a:t>
            </a:r>
            <a:r>
              <a:rPr lang="pt-BR" dirty="0" smtClean="0"/>
              <a:t>           d= diâmetro nominal do conector</a:t>
            </a:r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 DE CONECTORES</a:t>
            </a:r>
            <a:endParaRPr lang="pt-BR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924817"/>
              </p:ext>
            </p:extLst>
          </p:nvPr>
        </p:nvGraphicFramePr>
        <p:xfrm>
          <a:off x="2172377" y="4028901"/>
          <a:ext cx="4002087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2" name="Equação" r:id="rId3" imgW="952200" imgH="228600" progId="Equation.3">
                  <p:embed/>
                </p:oleObj>
              </mc:Choice>
              <mc:Fallback>
                <p:oleObj name="Equação" r:id="rId3" imgW="952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2377" y="4028901"/>
                        <a:ext cx="4002087" cy="960438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1844824"/>
            <a:ext cx="1772995" cy="8027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967" y="1047142"/>
            <a:ext cx="2920075" cy="2633637"/>
          </a:xfrm>
          <a:prstGeom prst="rect">
            <a:avLst/>
          </a:prstGeom>
        </p:spPr>
      </p:pic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1266074" y="1769384"/>
            <a:ext cx="1584176" cy="1345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0263" lvl="2" indent="0">
              <a:buFont typeface="Wingdings" pitchFamily="2" charset="2"/>
              <a:buNone/>
            </a:pPr>
            <a:r>
              <a:rPr lang="pt-BR" sz="6600" dirty="0" smtClean="0">
                <a:solidFill>
                  <a:srgbClr val="5D91CF"/>
                </a:solidFill>
              </a:rPr>
              <a:t>+</a:t>
            </a:r>
            <a:endParaRPr lang="pt-BR" dirty="0" smtClean="0"/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4788024" y="1734576"/>
            <a:ext cx="1867160" cy="1345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0263" lvl="2" indent="0">
              <a:buFont typeface="Wingdings" pitchFamily="2" charset="2"/>
              <a:buNone/>
            </a:pPr>
            <a:r>
              <a:rPr lang="pt-BR" sz="6600" dirty="0" smtClean="0">
                <a:solidFill>
                  <a:srgbClr val="5D91CF"/>
                </a:solidFill>
              </a:rPr>
              <a:t>=</a:t>
            </a:r>
            <a:endParaRPr lang="pt-BR" dirty="0" smtClean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7494" y="1150617"/>
            <a:ext cx="2619725" cy="29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2" y="1412776"/>
            <a:ext cx="8378857" cy="39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2044875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>
                <a:solidFill>
                  <a:srgbClr val="007DC6"/>
                </a:solidFill>
              </a:rPr>
              <a:t>Área da Seção Transversal Líquida de Peças Tracionadas com </a:t>
            </a:r>
            <a:r>
              <a:rPr lang="pt-BR" sz="3200" dirty="0" smtClean="0">
                <a:solidFill>
                  <a:srgbClr val="007DC6"/>
                </a:solidFill>
              </a:rPr>
              <a:t>Furos </a:t>
            </a:r>
            <a:r>
              <a:rPr lang="pt-BR" sz="3200" dirty="0" smtClean="0">
                <a:solidFill>
                  <a:srgbClr val="C00000"/>
                </a:solidFill>
              </a:rPr>
              <a:t>(</a:t>
            </a:r>
            <a:r>
              <a:rPr lang="pt-BR" sz="3200" dirty="0" err="1" smtClean="0">
                <a:solidFill>
                  <a:srgbClr val="C00000"/>
                </a:solidFill>
              </a:rPr>
              <a:t>An</a:t>
            </a:r>
            <a:r>
              <a:rPr lang="pt-BR" sz="3200" dirty="0" smtClean="0">
                <a:solidFill>
                  <a:srgbClr val="C00000"/>
                </a:solidFill>
              </a:rPr>
              <a:t>)</a:t>
            </a:r>
            <a:endParaRPr lang="pt-BR" sz="2000" b="1" dirty="0">
              <a:solidFill>
                <a:srgbClr val="C00000"/>
              </a:solidFill>
            </a:endParaRPr>
          </a:p>
          <a:p>
            <a:pPr marL="88900" indent="0">
              <a:buNone/>
            </a:pPr>
            <a:r>
              <a:rPr lang="pt-BR" sz="2400" dirty="0"/>
              <a:t>Numa barra com furos </a:t>
            </a:r>
            <a:r>
              <a:rPr lang="pt-BR" sz="2400" dirty="0" smtClean="0"/>
              <a:t>a </a:t>
            </a:r>
            <a:r>
              <a:rPr lang="pt-BR" sz="2400" dirty="0"/>
              <a:t>área líquida (</a:t>
            </a:r>
            <a:r>
              <a:rPr lang="pt-BR" sz="2400" dirty="0" err="1" smtClean="0"/>
              <a:t>An</a:t>
            </a:r>
            <a:r>
              <a:rPr lang="pt-BR" sz="2400" dirty="0" smtClean="0"/>
              <a:t>) </a:t>
            </a:r>
            <a:r>
              <a:rPr lang="pt-BR" sz="2400" dirty="0"/>
              <a:t>é obtida subtraindo-se da área bruta (</a:t>
            </a:r>
            <a:r>
              <a:rPr lang="pt-BR" sz="2400" dirty="0" smtClean="0"/>
              <a:t>Ag)</a:t>
            </a:r>
            <a:r>
              <a:rPr lang="pt-BR" sz="2400" dirty="0"/>
              <a:t> </a:t>
            </a:r>
            <a:r>
              <a:rPr lang="pt-BR" sz="2400" dirty="0" smtClean="0"/>
              <a:t>as </a:t>
            </a:r>
            <a:r>
              <a:rPr lang="pt-BR" sz="2400" dirty="0"/>
              <a:t>áreas dos furos contidos em uma seção reta da peça.</a:t>
            </a: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56992"/>
            <a:ext cx="6289526" cy="317659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ÁREA LIQUIDA (</a:t>
            </a:r>
            <a:r>
              <a:rPr lang="pt-BR" dirty="0" err="1" smtClean="0"/>
              <a:t>An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9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ÁREA LIQUIDA (</a:t>
            </a:r>
            <a:r>
              <a:rPr lang="pt-BR" dirty="0" err="1" smtClean="0"/>
              <a:t>An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645024"/>
            <a:ext cx="3816424" cy="30976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3" y="1173013"/>
            <a:ext cx="8556852" cy="20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2044875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>
                <a:solidFill>
                  <a:srgbClr val="007DC6"/>
                </a:solidFill>
              </a:rPr>
              <a:t>A área líquida </a:t>
            </a:r>
            <a:r>
              <a:rPr lang="pt-BR" sz="3200" dirty="0" err="1" smtClean="0">
                <a:solidFill>
                  <a:srgbClr val="007DC6"/>
                </a:solidFill>
              </a:rPr>
              <a:t>An</a:t>
            </a:r>
            <a:r>
              <a:rPr lang="pt-BR" sz="3200" dirty="0" smtClean="0">
                <a:solidFill>
                  <a:srgbClr val="007DC6"/>
                </a:solidFill>
              </a:rPr>
              <a:t>, </a:t>
            </a:r>
            <a:r>
              <a:rPr lang="pt-BR" sz="3200" dirty="0">
                <a:solidFill>
                  <a:srgbClr val="007DC6"/>
                </a:solidFill>
              </a:rPr>
              <a:t>de barras com furos pode ser representada pela </a:t>
            </a:r>
            <a:r>
              <a:rPr lang="pt-BR" sz="3200" dirty="0" smtClean="0">
                <a:solidFill>
                  <a:srgbClr val="007DC6"/>
                </a:solidFill>
              </a:rPr>
              <a:t>equação</a:t>
            </a:r>
          </a:p>
          <a:p>
            <a:pPr marL="609600" indent="-609600" algn="ctr">
              <a:buNone/>
            </a:pPr>
            <a:r>
              <a:rPr lang="pt-BR" sz="2400" dirty="0" smtClean="0"/>
              <a:t>.</a:t>
            </a: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08920"/>
            <a:ext cx="7563577" cy="15950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418523" y="4529457"/>
            <a:ext cx="8712968" cy="1082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None/>
            </a:pPr>
            <a:r>
              <a:rPr lang="pt-BR" dirty="0" smtClean="0"/>
              <a:t>adotando-se </a:t>
            </a:r>
            <a:r>
              <a:rPr lang="pt-BR" dirty="0"/>
              <a:t>o menor valor obtido nos </a:t>
            </a:r>
            <a:r>
              <a:rPr lang="pt-BR" dirty="0" smtClean="0"/>
              <a:t>diversos percursos </a:t>
            </a:r>
            <a:r>
              <a:rPr lang="pt-BR" dirty="0"/>
              <a:t>pesquisados</a:t>
            </a:r>
            <a:r>
              <a:rPr lang="pt-BR" dirty="0" smtClean="0"/>
              <a:t>.</a:t>
            </a: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ÁREA LIQUIDA (</a:t>
            </a:r>
            <a:r>
              <a:rPr lang="pt-BR" dirty="0" err="1" smtClean="0"/>
              <a:t>An</a:t>
            </a:r>
            <a:r>
              <a:rPr lang="pt-BR" dirty="0" smtClean="0"/>
              <a:t>) - EQUAÇÃO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99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9"/>
            <a:ext cx="8712968" cy="1296144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>
                <a:solidFill>
                  <a:srgbClr val="007DC6"/>
                </a:solidFill>
              </a:rPr>
              <a:t>Área da Seção Transversal </a:t>
            </a:r>
            <a:endParaRPr lang="pt-BR" sz="3200" dirty="0" smtClean="0">
              <a:solidFill>
                <a:srgbClr val="007DC6"/>
              </a:solidFill>
            </a:endParaRPr>
          </a:p>
          <a:p>
            <a:pPr marL="609600" indent="-609600" algn="ctr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Líquida Efetiva </a:t>
            </a:r>
            <a:r>
              <a:rPr lang="pt-BR" sz="3200" dirty="0" smtClean="0">
                <a:solidFill>
                  <a:srgbClr val="C00000"/>
                </a:solidFill>
              </a:rPr>
              <a:t>(</a:t>
            </a:r>
            <a:r>
              <a:rPr lang="pt-BR" sz="3200" dirty="0" err="1" smtClean="0">
                <a:solidFill>
                  <a:srgbClr val="C00000"/>
                </a:solidFill>
              </a:rPr>
              <a:t>An,ef</a:t>
            </a:r>
            <a:r>
              <a:rPr lang="pt-BR" sz="3200" dirty="0" smtClean="0">
                <a:solidFill>
                  <a:srgbClr val="C00000"/>
                </a:solidFill>
              </a:rPr>
              <a:t>)</a:t>
            </a: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418523" y="4529457"/>
            <a:ext cx="8712968" cy="1082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None/>
            </a:pPr>
            <a:r>
              <a:rPr lang="pt-BR" dirty="0" smtClean="0"/>
              <a:t>Utilizado quando </a:t>
            </a:r>
            <a:r>
              <a:rPr lang="pt-BR" dirty="0"/>
              <a:t>a ligação </a:t>
            </a:r>
            <a:r>
              <a:rPr lang="pt-BR" dirty="0" smtClean="0"/>
              <a:t>não é </a:t>
            </a:r>
            <a:r>
              <a:rPr lang="pt-BR" dirty="0"/>
              <a:t>feita por todos os segmentos de um </a:t>
            </a:r>
            <a:r>
              <a:rPr lang="pt-BR" dirty="0" smtClean="0"/>
              <a:t>perfil.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93" y="2771113"/>
            <a:ext cx="4465637" cy="12858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ÁREA LIQUIDA EFETIVA (</a:t>
            </a:r>
            <a:r>
              <a:rPr lang="pt-BR" dirty="0" err="1" smtClean="0"/>
              <a:t>An,ef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500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611560" y="5661248"/>
            <a:ext cx="8712968" cy="1082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dirty="0"/>
              <a:t>A</a:t>
            </a:r>
            <a:r>
              <a:rPr lang="pt-BR" dirty="0" smtClean="0"/>
              <a:t> </a:t>
            </a:r>
            <a:r>
              <a:rPr lang="pt-BR" dirty="0"/>
              <a:t>transferência dos esforços se dá através </a:t>
            </a:r>
            <a:r>
              <a:rPr lang="pt-BR" dirty="0" smtClean="0"/>
              <a:t>de somente </a:t>
            </a:r>
            <a:r>
              <a:rPr lang="pt-BR" dirty="0"/>
              <a:t>uma aba </a:t>
            </a:r>
            <a:r>
              <a:rPr lang="pt-BR" dirty="0" smtClean="0"/>
              <a:t>de cada </a:t>
            </a:r>
            <a:r>
              <a:rPr lang="pt-BR" dirty="0"/>
              <a:t>cantoneira.</a:t>
            </a:r>
            <a:endParaRPr lang="pt-BR" dirty="0" smtClean="0"/>
          </a:p>
        </p:txBody>
      </p:sp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ÁREA LIQUIDA EFETIVA (</a:t>
            </a:r>
            <a:r>
              <a:rPr lang="pt-BR" dirty="0" err="1" smtClean="0"/>
              <a:t>An,ef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3528392" cy="41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9"/>
            <a:ext cx="8712968" cy="1296144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Fator redutor </a:t>
            </a:r>
            <a:r>
              <a:rPr lang="pt-BR" sz="3200" dirty="0" smtClean="0">
                <a:solidFill>
                  <a:srgbClr val="C00000"/>
                </a:solidFill>
              </a:rPr>
              <a:t>(</a:t>
            </a:r>
            <a:r>
              <a:rPr lang="pt-BR" sz="3200" dirty="0" err="1" smtClean="0">
                <a:solidFill>
                  <a:srgbClr val="C00000"/>
                </a:solidFill>
              </a:rPr>
              <a:t>Ct</a:t>
            </a:r>
            <a:r>
              <a:rPr lang="pt-BR" sz="3200" dirty="0" smtClean="0">
                <a:solidFill>
                  <a:srgbClr val="C00000"/>
                </a:solidFill>
              </a:rPr>
              <a:t>) </a:t>
            </a:r>
            <a:r>
              <a:rPr lang="pt-BR" sz="3200" dirty="0" smtClean="0">
                <a:solidFill>
                  <a:srgbClr val="007DC6"/>
                </a:solidFill>
              </a:rPr>
              <a:t>nos perfis de seção aberta</a:t>
            </a:r>
            <a:endParaRPr lang="pt-BR" sz="3200" dirty="0" smtClean="0">
              <a:solidFill>
                <a:srgbClr val="C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54764"/>
            <a:ext cx="6153001" cy="276917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008" y="4725144"/>
            <a:ext cx="2952328" cy="8933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043608" y="5775959"/>
            <a:ext cx="7470306" cy="1082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1800" dirty="0" smtClean="0"/>
              <a:t> Onde </a:t>
            </a:r>
            <a:r>
              <a:rPr lang="pt-BR" sz="1800" dirty="0" smtClean="0">
                <a:latin typeface="MT Extra" panose="05050102010205020202" pitchFamily="18" charset="2"/>
              </a:rPr>
              <a:t>l</a:t>
            </a:r>
            <a:r>
              <a:rPr lang="pt-BR" sz="1800" dirty="0" smtClean="0"/>
              <a:t> </a:t>
            </a:r>
            <a:r>
              <a:rPr lang="pt-BR" sz="1800" dirty="0"/>
              <a:t>é </a:t>
            </a:r>
            <a:r>
              <a:rPr lang="pt-BR" sz="1800" dirty="0" smtClean="0"/>
              <a:t>o </a:t>
            </a:r>
            <a:r>
              <a:rPr lang="pt-BR" sz="1800" dirty="0"/>
              <a:t>comprimento da ligação, igual ao comprimento do cordão de solda em ligações soldadas, e </a:t>
            </a:r>
            <a:r>
              <a:rPr lang="pt-BR" sz="1800" dirty="0" smtClean="0"/>
              <a:t>em ligações </a:t>
            </a:r>
            <a:r>
              <a:rPr lang="pt-BR" sz="1800" dirty="0"/>
              <a:t>parafusadas é igual à distância entre o primeiro e o último parafusos na direção </a:t>
            </a:r>
            <a:r>
              <a:rPr lang="pt-BR" sz="1800" dirty="0" smtClean="0"/>
              <a:t>da força</a:t>
            </a:r>
            <a:r>
              <a:rPr lang="pt-BR" sz="1800" dirty="0"/>
              <a:t>.</a:t>
            </a:r>
            <a:endParaRPr lang="pt-BR" sz="1800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FATOR REDUTOR </a:t>
            </a:r>
            <a:r>
              <a:rPr lang="pt-BR" dirty="0"/>
              <a:t>(</a:t>
            </a:r>
            <a:r>
              <a:rPr lang="pt-BR" dirty="0" err="1"/>
              <a:t>Ct</a:t>
            </a:r>
            <a:r>
              <a:rPr lang="pt-BR" dirty="0" smtClean="0"/>
              <a:t>) - CONECTOR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86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9"/>
            <a:ext cx="8712968" cy="1296144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Fator redutor </a:t>
            </a:r>
            <a:r>
              <a:rPr lang="pt-BR" sz="3200" dirty="0" smtClean="0">
                <a:solidFill>
                  <a:srgbClr val="C00000"/>
                </a:solidFill>
              </a:rPr>
              <a:t>(</a:t>
            </a:r>
            <a:r>
              <a:rPr lang="pt-BR" sz="3200" dirty="0" err="1" smtClean="0">
                <a:solidFill>
                  <a:srgbClr val="C00000"/>
                </a:solidFill>
              </a:rPr>
              <a:t>Ct</a:t>
            </a:r>
            <a:r>
              <a:rPr lang="pt-BR" sz="32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683568" y="1815520"/>
            <a:ext cx="8550426" cy="65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1800" dirty="0"/>
              <a:t>Para peças tracionadas </a:t>
            </a:r>
            <a:r>
              <a:rPr lang="pt-BR" sz="1800" dirty="0" smtClean="0"/>
              <a:t>ligadas </a:t>
            </a:r>
            <a:r>
              <a:rPr lang="pt-BR" sz="1800" dirty="0"/>
              <a:t>apenas por soldas transversais (Fig. </a:t>
            </a:r>
            <a:r>
              <a:rPr lang="pt-BR" sz="1800" dirty="0" smtClean="0"/>
              <a:t>2.7a). </a:t>
            </a:r>
          </a:p>
          <a:p>
            <a:pPr marL="88900" indent="0">
              <a:buNone/>
            </a:pPr>
            <a:r>
              <a:rPr lang="pt-BR" sz="1800" dirty="0" smtClean="0"/>
              <a:t>onde Ac, </a:t>
            </a:r>
            <a:r>
              <a:rPr lang="pt-BR" sz="1800" dirty="0"/>
              <a:t>é a área do segmento ligado.</a:t>
            </a:r>
            <a:endParaRPr lang="pt-BR" sz="18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112" y="5661248"/>
            <a:ext cx="1447800" cy="7905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FATOR REDUTOR (</a:t>
            </a:r>
            <a:r>
              <a:rPr lang="pt-BR" dirty="0" err="1" smtClean="0"/>
              <a:t>Ct</a:t>
            </a:r>
            <a:r>
              <a:rPr lang="pt-BR" dirty="0" smtClean="0"/>
              <a:t>) – SOLDA 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780928"/>
            <a:ext cx="7450410" cy="25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9"/>
            <a:ext cx="8712968" cy="1296144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Fator redutor </a:t>
            </a:r>
            <a:r>
              <a:rPr lang="pt-BR" sz="3200" dirty="0" smtClean="0">
                <a:solidFill>
                  <a:srgbClr val="C00000"/>
                </a:solidFill>
              </a:rPr>
              <a:t>(</a:t>
            </a:r>
            <a:r>
              <a:rPr lang="pt-BR" sz="3200" dirty="0" err="1" smtClean="0">
                <a:solidFill>
                  <a:srgbClr val="C00000"/>
                </a:solidFill>
              </a:rPr>
              <a:t>Ct</a:t>
            </a:r>
            <a:r>
              <a:rPr lang="pt-BR" sz="32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300972" y="1815520"/>
            <a:ext cx="8550426" cy="65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 smtClean="0"/>
              <a:t>Caso de chapas planas ligadas </a:t>
            </a:r>
            <a:r>
              <a:rPr lang="pt-BR" sz="1800" dirty="0"/>
              <a:t>apenas por soldas </a:t>
            </a:r>
            <a:r>
              <a:rPr lang="pt-BR" sz="1800" dirty="0" smtClean="0"/>
              <a:t>longitudinais (</a:t>
            </a:r>
            <a:r>
              <a:rPr lang="pt-BR" sz="1800" dirty="0" err="1" smtClean="0"/>
              <a:t>Ct</a:t>
            </a:r>
            <a:r>
              <a:rPr lang="pt-BR" sz="1800" dirty="0" smtClean="0"/>
              <a:t>, </a:t>
            </a:r>
            <a:r>
              <a:rPr lang="pt-BR" sz="1800" dirty="0"/>
              <a:t>depende</a:t>
            </a:r>
          </a:p>
          <a:p>
            <a:pPr marL="88900" indent="0">
              <a:buNone/>
            </a:pPr>
            <a:r>
              <a:rPr lang="pt-BR" sz="1800" dirty="0"/>
              <a:t>da relação entre o comprimento </a:t>
            </a:r>
            <a:r>
              <a:rPr lang="pt-BR" sz="1800" dirty="0" err="1" smtClean="0"/>
              <a:t>lw</a:t>
            </a:r>
            <a:r>
              <a:rPr lang="pt-BR" sz="1800" dirty="0" smtClean="0"/>
              <a:t> </a:t>
            </a:r>
            <a:r>
              <a:rPr lang="pt-BR" sz="1800" dirty="0"/>
              <a:t>das soldas e </a:t>
            </a:r>
            <a:r>
              <a:rPr lang="pt-BR" sz="1800" dirty="0" smtClean="0"/>
              <a:t>da </a:t>
            </a:r>
            <a:r>
              <a:rPr lang="pt-BR" sz="1800" dirty="0"/>
              <a:t>largura b da </a:t>
            </a:r>
            <a:r>
              <a:rPr lang="pt-BR" sz="1800" dirty="0" smtClean="0"/>
              <a:t>chapa. </a:t>
            </a: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FATOR REDUTOR (</a:t>
            </a:r>
            <a:r>
              <a:rPr lang="pt-BR" dirty="0" err="1" smtClean="0"/>
              <a:t>Ct</a:t>
            </a:r>
            <a:r>
              <a:rPr lang="pt-BR" dirty="0" smtClean="0"/>
              <a:t>) – SOLDA 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17" y="2780928"/>
            <a:ext cx="8389081" cy="31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9"/>
            <a:ext cx="8712968" cy="720079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Cisalhamento </a:t>
            </a:r>
            <a:r>
              <a:rPr lang="pt-BR" sz="3200" dirty="0">
                <a:solidFill>
                  <a:srgbClr val="007DC6"/>
                </a:solidFill>
              </a:rPr>
              <a:t>de </a:t>
            </a:r>
            <a:r>
              <a:rPr lang="pt-BR" sz="3200" dirty="0" smtClean="0">
                <a:solidFill>
                  <a:srgbClr val="007DC6"/>
                </a:solidFill>
              </a:rPr>
              <a:t>Bloco</a:t>
            </a:r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323528" y="1556792"/>
            <a:ext cx="8424936" cy="2044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/>
              <a:t>No caso de perfis de chapas finas tracionados e ligados por conectores, além da ruptura da </a:t>
            </a:r>
            <a:r>
              <a:rPr lang="pt-BR" sz="2400" dirty="0" smtClean="0"/>
              <a:t>seção líquida </a:t>
            </a:r>
            <a:r>
              <a:rPr lang="pt-BR" sz="2400" dirty="0"/>
              <a:t>o colapso por rasgamento ao longo de uma linha de conectores pode ser determinante </a:t>
            </a:r>
            <a:r>
              <a:rPr lang="pt-BR" sz="2400" dirty="0" smtClean="0"/>
              <a:t>no dimensionamento</a:t>
            </a:r>
            <a:r>
              <a:rPr lang="pt-BR" sz="2400" dirty="0"/>
              <a:t>. Nesse tipo de colapso, denominado cisalhamento de </a:t>
            </a:r>
            <a:r>
              <a:rPr lang="pt-BR" sz="2400" dirty="0" smtClean="0"/>
              <a:t>bloco.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5" y="3501008"/>
            <a:ext cx="7392094" cy="3131765"/>
          </a:xfrm>
          <a:prstGeom prst="rect">
            <a:avLst/>
          </a:prstGeom>
        </p:spPr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CISALHAMENTO DE BLOCO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07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980729"/>
            <a:ext cx="8712968" cy="720079"/>
          </a:xfrm>
        </p:spPr>
        <p:txBody>
          <a:bodyPr/>
          <a:lstStyle/>
          <a:p>
            <a:pPr marL="609600" indent="-609600" algn="ctr">
              <a:buNone/>
            </a:pPr>
            <a:r>
              <a:rPr lang="pt-BR" sz="3200" dirty="0" smtClean="0">
                <a:solidFill>
                  <a:srgbClr val="007DC6"/>
                </a:solidFill>
              </a:rPr>
              <a:t>Cisalhamento </a:t>
            </a:r>
            <a:r>
              <a:rPr lang="pt-BR" sz="3200" dirty="0">
                <a:solidFill>
                  <a:srgbClr val="007DC6"/>
                </a:solidFill>
              </a:rPr>
              <a:t>de </a:t>
            </a:r>
            <a:r>
              <a:rPr lang="pt-BR" sz="3200" dirty="0" smtClean="0">
                <a:solidFill>
                  <a:srgbClr val="007DC6"/>
                </a:solidFill>
              </a:rPr>
              <a:t>Bloco</a:t>
            </a:r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323528" y="1556792"/>
            <a:ext cx="8424936" cy="2044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Dessa forma, a resistência é calculada com </a:t>
            </a:r>
            <a:r>
              <a:rPr lang="pt-BR" sz="2400" dirty="0" smtClean="0"/>
              <a:t>a seguinte </a:t>
            </a:r>
            <a:r>
              <a:rPr lang="pt-BR" sz="2400" dirty="0"/>
              <a:t>expressão (AISC/2005; NBR 8800):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581128"/>
            <a:ext cx="8342399" cy="1533653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CISALHAMENTO DE BLOCO - EQUAÇÃO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2" y="2990850"/>
            <a:ext cx="78009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 smtClean="0"/>
              <a:t>Estrutura de Aço – Dimensionamento Prático</a:t>
            </a:r>
          </a:p>
          <a:p>
            <a:pPr marL="454025" lvl="0"/>
            <a:endParaRPr lang="pt-BR" dirty="0" smtClean="0"/>
          </a:p>
          <a:p>
            <a:pPr marL="454025" lvl="0"/>
            <a:endParaRPr lang="pt-BR" dirty="0"/>
          </a:p>
          <a:p>
            <a:pPr marL="0" lvl="0" indent="0">
              <a:buNone/>
            </a:pPr>
            <a:r>
              <a:rPr lang="pt-BR" dirty="0" smtClean="0"/>
              <a:t>Autor: </a:t>
            </a:r>
            <a:r>
              <a:rPr lang="pt-BR" dirty="0" err="1" smtClean="0"/>
              <a:t>Pfeil</a:t>
            </a:r>
            <a:r>
              <a:rPr lang="pt-BR" dirty="0" smtClean="0"/>
              <a:t>, Walter</a:t>
            </a:r>
          </a:p>
          <a:p>
            <a:pPr marL="0" lvl="0" indent="0">
              <a:buNone/>
            </a:pPr>
            <a:r>
              <a:rPr lang="pt-BR" sz="2000" dirty="0" smtClean="0"/>
              <a:t>8º Edição – Rio de Janeiro | LTC – 2009</a:t>
            </a:r>
          </a:p>
          <a:p>
            <a:pPr marL="0" lvl="0" indent="0">
              <a:buNone/>
            </a:pPr>
            <a:endParaRPr lang="pt-BR" sz="2000" dirty="0"/>
          </a:p>
          <a:p>
            <a:pPr marL="0" lvl="0" indent="0">
              <a:buNone/>
            </a:pPr>
            <a:r>
              <a:rPr lang="pt-BR" sz="2000" dirty="0" smtClean="0"/>
              <a:t>ISBN 978-85-216-1611-5</a:t>
            </a:r>
          </a:p>
          <a:p>
            <a:pPr marL="0" lvl="0" indent="0">
              <a:buNone/>
            </a:pPr>
            <a:endParaRPr lang="pt-BR" sz="2000" dirty="0"/>
          </a:p>
          <a:p>
            <a:pPr marL="0" lvl="0" indent="0">
              <a:buNone/>
            </a:pP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LIVRO DE REFERÊNCIA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628800"/>
            <a:ext cx="3425890" cy="49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4032448"/>
          </a:xfrm>
        </p:spPr>
        <p:txBody>
          <a:bodyPr/>
          <a:lstStyle/>
          <a:p>
            <a:pPr algn="just"/>
            <a:r>
              <a:rPr lang="pt-BR" sz="3200" dirty="0" smtClean="0"/>
              <a:t>2.3 – PROBLEMAS A RESOLVER</a:t>
            </a:r>
          </a:p>
          <a:p>
            <a:pPr lvl="1" algn="just"/>
            <a:r>
              <a:rPr lang="pt-BR" sz="3200" dirty="0" smtClean="0"/>
              <a:t>Problema 1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48" y="2492896"/>
            <a:ext cx="7941389" cy="24482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40" y="2204864"/>
            <a:ext cx="8392403" cy="3564013"/>
          </a:xfrm>
          <a:prstGeom prst="rect">
            <a:avLst/>
          </a:prstGeom>
        </p:spPr>
      </p:pic>
      <p:sp>
        <p:nvSpPr>
          <p:cNvPr id="7" name="Botão de ação: Documento 6">
            <a:hlinkClick r:id="" action="ppaction://noaction" highlightClick="1"/>
          </p:cNvPr>
          <p:cNvSpPr/>
          <p:nvPr/>
        </p:nvSpPr>
        <p:spPr>
          <a:xfrm>
            <a:off x="1043608" y="5949280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621195" y="6074601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A3.2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1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4652580" y="3096900"/>
            <a:ext cx="323528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724128" y="3096899"/>
            <a:ext cx="323528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608512" y="3842237"/>
            <a:ext cx="323528" cy="59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227788" y="3983827"/>
            <a:ext cx="424331" cy="311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987824" y="5066489"/>
            <a:ext cx="1224136" cy="59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273824" y="5258717"/>
            <a:ext cx="1602432" cy="217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4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4032448"/>
          </a:xfrm>
        </p:spPr>
        <p:txBody>
          <a:bodyPr/>
          <a:lstStyle/>
          <a:p>
            <a:pPr lvl="1" algn="just"/>
            <a:r>
              <a:rPr lang="pt-BR" sz="3200" dirty="0" smtClean="0"/>
              <a:t>Problema 2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8676456" cy="7209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89" y="1700808"/>
            <a:ext cx="8735424" cy="4248472"/>
          </a:xfrm>
          <a:prstGeom prst="rect">
            <a:avLst/>
          </a:prstGeom>
        </p:spPr>
      </p:pic>
      <p:sp>
        <p:nvSpPr>
          <p:cNvPr id="7" name="Botão de ação: Documento 6">
            <a:hlinkClick r:id="" action="ppaction://noaction" highlightClick="1"/>
          </p:cNvPr>
          <p:cNvSpPr/>
          <p:nvPr/>
        </p:nvSpPr>
        <p:spPr>
          <a:xfrm>
            <a:off x="974169" y="6029705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549187" y="6190468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A3.2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2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4338228" y="2859139"/>
            <a:ext cx="1961964" cy="2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499992" y="3633627"/>
            <a:ext cx="2075264" cy="515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771800" y="4779371"/>
            <a:ext cx="1566428" cy="515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127192" y="4851643"/>
            <a:ext cx="1749064" cy="28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6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4032448"/>
          </a:xfrm>
        </p:spPr>
        <p:txBody>
          <a:bodyPr/>
          <a:lstStyle/>
          <a:p>
            <a:pPr lvl="1" algn="just"/>
            <a:r>
              <a:rPr lang="pt-BR" sz="3200" dirty="0" smtClean="0"/>
              <a:t>Problema 3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82" y="1844824"/>
            <a:ext cx="8293455" cy="40324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82" y="836712"/>
            <a:ext cx="8283516" cy="5558897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3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3847607" y="1565995"/>
            <a:ext cx="2075264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193051" y="2694458"/>
            <a:ext cx="3384376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355976" y="3741902"/>
            <a:ext cx="1944216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707904" y="4763308"/>
            <a:ext cx="2219280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726421" y="5486843"/>
            <a:ext cx="2219280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5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4032448"/>
          </a:xfrm>
        </p:spPr>
        <p:txBody>
          <a:bodyPr/>
          <a:lstStyle/>
          <a:p>
            <a:pPr lvl="1" algn="just"/>
            <a:r>
              <a:rPr lang="pt-BR" sz="3200" dirty="0" smtClean="0"/>
              <a:t>Problema 4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7781503" cy="50341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8" y="1124744"/>
            <a:ext cx="7790061" cy="5400600"/>
          </a:xfrm>
          <a:prstGeom prst="rect">
            <a:avLst/>
          </a:prstGeom>
        </p:spPr>
      </p:pic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4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178114" y="3827023"/>
            <a:ext cx="1872208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385112" y="4549790"/>
            <a:ext cx="1512168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185312" y="4549790"/>
            <a:ext cx="360040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381595" y="5056533"/>
            <a:ext cx="3024336" cy="60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334341" y="5941973"/>
            <a:ext cx="3024336" cy="60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6612890" y="5206752"/>
            <a:ext cx="576064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6574042" y="6079602"/>
            <a:ext cx="432048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90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8760"/>
            <a:ext cx="7793065" cy="5466235"/>
          </a:xfrm>
          <a:prstGeom prst="rect">
            <a:avLst/>
          </a:prstGeom>
        </p:spPr>
      </p:pic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4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784542" y="3376196"/>
            <a:ext cx="3168352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784542" y="4077072"/>
            <a:ext cx="3168352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319762" y="4446189"/>
            <a:ext cx="359345" cy="30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4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0471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</a:t>
            </a:r>
            <a:r>
              <a:rPr lang="pt-BR" sz="3200" dirty="0"/>
              <a:t>5</a:t>
            </a:r>
            <a:endParaRPr lang="pt-BR" sz="3200" dirty="0" smtClean="0"/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5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867091"/>
            <a:ext cx="8678937" cy="9095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26" y="1867091"/>
            <a:ext cx="8712784" cy="2726630"/>
          </a:xfrm>
          <a:prstGeom prst="rect">
            <a:avLst/>
          </a:prstGeom>
        </p:spPr>
      </p:pic>
      <p:sp>
        <p:nvSpPr>
          <p:cNvPr id="10" name="Botão de ação: Documento 9">
            <a:hlinkClick r:id="" action="ppaction://noaction" highlightClick="1"/>
          </p:cNvPr>
          <p:cNvSpPr/>
          <p:nvPr/>
        </p:nvSpPr>
        <p:spPr>
          <a:xfrm>
            <a:off x="1116662" y="5296487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1691680" y="5457250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A5.1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8" name="Retângulo 7"/>
          <p:cNvSpPr/>
          <p:nvPr/>
        </p:nvSpPr>
        <p:spPr>
          <a:xfrm>
            <a:off x="2555776" y="2785262"/>
            <a:ext cx="1512168" cy="715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355976" y="3014928"/>
            <a:ext cx="504056" cy="34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740352" y="3012183"/>
            <a:ext cx="504056" cy="34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480212" y="2825342"/>
            <a:ext cx="972108" cy="715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2987824" y="4125565"/>
            <a:ext cx="1584176" cy="34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715509" y="4125565"/>
            <a:ext cx="512675" cy="34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9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0471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6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6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7172325" cy="47339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24" y="1628800"/>
            <a:ext cx="7156625" cy="4733925"/>
          </a:xfrm>
          <a:prstGeom prst="rect">
            <a:avLst/>
          </a:prstGeom>
        </p:spPr>
      </p:pic>
      <p:sp>
        <p:nvSpPr>
          <p:cNvPr id="12" name="Botão de ação: Documento 11">
            <a:hlinkClick r:id="" action="ppaction://noaction" highlightClick="1"/>
          </p:cNvPr>
          <p:cNvSpPr/>
          <p:nvPr/>
        </p:nvSpPr>
        <p:spPr>
          <a:xfrm>
            <a:off x="1207029" y="5984194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spaço Reservado para Conteúdo 4"/>
          <p:cNvSpPr txBox="1">
            <a:spLocks/>
          </p:cNvSpPr>
          <p:nvPr/>
        </p:nvSpPr>
        <p:spPr>
          <a:xfrm>
            <a:off x="1782047" y="6144957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A6.6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3131899" y="3434281"/>
            <a:ext cx="2275223" cy="28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724129" y="3446345"/>
            <a:ext cx="432048" cy="28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131840" y="3905792"/>
            <a:ext cx="3945475" cy="44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330070" y="3985919"/>
            <a:ext cx="482290" cy="28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181135" y="4500786"/>
            <a:ext cx="1479097" cy="28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4658066" y="5015237"/>
            <a:ext cx="1498112" cy="28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7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0471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</a:t>
            </a:r>
            <a:r>
              <a:rPr lang="pt-BR" sz="3200" dirty="0"/>
              <a:t>7</a:t>
            </a:r>
            <a:endParaRPr lang="pt-BR" sz="3200" dirty="0" smtClean="0"/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7</a:t>
            </a:r>
            <a:endParaRPr lang="pt-BR" dirty="0"/>
          </a:p>
        </p:txBody>
      </p:sp>
      <p:sp>
        <p:nvSpPr>
          <p:cNvPr id="12" name="Botão de ação: Documento 11">
            <a:hlinkClick r:id="" action="ppaction://noaction" highlightClick="1"/>
          </p:cNvPr>
          <p:cNvSpPr/>
          <p:nvPr/>
        </p:nvSpPr>
        <p:spPr>
          <a:xfrm>
            <a:off x="1207029" y="5984194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spaço Reservado para Conteúdo 4"/>
          <p:cNvSpPr txBox="1">
            <a:spLocks/>
          </p:cNvSpPr>
          <p:nvPr/>
        </p:nvSpPr>
        <p:spPr>
          <a:xfrm>
            <a:off x="1782047" y="6144957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A6.3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89563"/>
            <a:ext cx="7849836" cy="39928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7" y="1571798"/>
            <a:ext cx="7996985" cy="421058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442141" y="2498803"/>
            <a:ext cx="2412082" cy="29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148064" y="3208043"/>
            <a:ext cx="1584176" cy="29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349430" y="3488292"/>
            <a:ext cx="2878753" cy="29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635896" y="4148545"/>
            <a:ext cx="1368152" cy="617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3635896" y="4864585"/>
            <a:ext cx="1728191" cy="32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3816398" y="5288856"/>
            <a:ext cx="1979738" cy="32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8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0471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</a:t>
            </a:r>
            <a:r>
              <a:rPr lang="pt-BR" sz="3200" dirty="0"/>
              <a:t>7</a:t>
            </a:r>
            <a:endParaRPr lang="pt-BR" sz="3200" dirty="0" smtClean="0"/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7</a:t>
            </a:r>
            <a:endParaRPr lang="pt-BR" dirty="0"/>
          </a:p>
        </p:txBody>
      </p:sp>
      <p:sp>
        <p:nvSpPr>
          <p:cNvPr id="12" name="Botão de ação: Documento 11">
            <a:hlinkClick r:id="" action="ppaction://noaction" highlightClick="1"/>
          </p:cNvPr>
          <p:cNvSpPr/>
          <p:nvPr/>
        </p:nvSpPr>
        <p:spPr>
          <a:xfrm>
            <a:off x="1207029" y="5984194"/>
            <a:ext cx="575018" cy="68617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spaço Reservado para Conteúdo 4"/>
          <p:cNvSpPr txBox="1">
            <a:spLocks/>
          </p:cNvSpPr>
          <p:nvPr/>
        </p:nvSpPr>
        <p:spPr>
          <a:xfrm>
            <a:off x="1782047" y="6144957"/>
            <a:ext cx="2016224" cy="435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pt-BR" sz="2400" dirty="0" smtClean="0"/>
              <a:t>Tabela A6.3</a:t>
            </a: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89563"/>
            <a:ext cx="7849836" cy="39928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7" y="1571798"/>
            <a:ext cx="7996985" cy="42105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63" y="1571797"/>
            <a:ext cx="8006792" cy="408945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131840" y="2178799"/>
            <a:ext cx="2016224" cy="29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203848" y="2564904"/>
            <a:ext cx="3240360" cy="29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150686" y="2951009"/>
            <a:ext cx="3221513" cy="29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2051720" y="3771182"/>
            <a:ext cx="5544616" cy="593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90494" y="4674517"/>
            <a:ext cx="7632849" cy="80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2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0471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8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8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2" y="1772816"/>
            <a:ext cx="8220075" cy="40671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2" y="1772816"/>
            <a:ext cx="8105775" cy="466725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622242" y="4580220"/>
            <a:ext cx="1872208" cy="234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779912" y="4815056"/>
            <a:ext cx="3096344" cy="270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84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850" y="1000108"/>
            <a:ext cx="8569325" cy="5668980"/>
          </a:xfrm>
        </p:spPr>
        <p:txBody>
          <a:bodyPr/>
          <a:lstStyle/>
          <a:p>
            <a:pPr marL="454025" lvl="0"/>
            <a:r>
              <a:rPr lang="pt-BR" dirty="0" smtClean="0"/>
              <a:t>1.1 DEFINIÇÕES</a:t>
            </a:r>
          </a:p>
          <a:p>
            <a:pPr marL="454025" lvl="0"/>
            <a:endParaRPr lang="pt-BR" dirty="0" smtClean="0"/>
          </a:p>
          <a:p>
            <a:pPr marL="0" lvl="0" indent="0">
              <a:buNone/>
            </a:pPr>
            <a:r>
              <a:rPr lang="pt-BR" dirty="0" smtClean="0"/>
              <a:t>Formas usuais de metais ferrosos</a:t>
            </a:r>
          </a:p>
          <a:p>
            <a:pPr marL="811213" lvl="1"/>
            <a:endParaRPr lang="pt-BR" dirty="0" smtClean="0"/>
          </a:p>
          <a:p>
            <a:pPr marL="811213" lvl="1"/>
            <a:r>
              <a:rPr lang="pt-BR" dirty="0" smtClean="0"/>
              <a:t>Aço..............................0,008% </a:t>
            </a:r>
            <a:r>
              <a:rPr lang="pt-BR" dirty="0"/>
              <a:t>à</a:t>
            </a:r>
            <a:r>
              <a:rPr lang="pt-BR" dirty="0" smtClean="0"/>
              <a:t> 2% de C</a:t>
            </a:r>
          </a:p>
          <a:p>
            <a:pPr marL="811213" lvl="1"/>
            <a:r>
              <a:rPr lang="pt-BR" dirty="0" smtClean="0"/>
              <a:t>Ferro Fundido..................2</a:t>
            </a:r>
            <a:r>
              <a:rPr lang="pt-BR" dirty="0"/>
              <a:t>% </a:t>
            </a:r>
            <a:r>
              <a:rPr lang="pt-BR" dirty="0" smtClean="0"/>
              <a:t>à 4,3% de C</a:t>
            </a:r>
          </a:p>
          <a:p>
            <a:pPr marL="811213" lvl="1"/>
            <a:r>
              <a:rPr lang="pt-BR" dirty="0"/>
              <a:t>Ferro </a:t>
            </a:r>
            <a:r>
              <a:rPr lang="pt-BR" dirty="0" smtClean="0"/>
              <a:t>Forjado........Inexistente no Mercado</a:t>
            </a: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DEFINIÇÕES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38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8569325" cy="604715"/>
          </a:xfrm>
        </p:spPr>
        <p:txBody>
          <a:bodyPr/>
          <a:lstStyle/>
          <a:p>
            <a:pPr lvl="1" algn="just"/>
            <a:r>
              <a:rPr lang="pt-BR" sz="3200" dirty="0" smtClean="0"/>
              <a:t>Problema 9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r>
              <a:rPr lang="pt-BR" dirty="0" smtClean="0"/>
              <a:t>PROBLEMA 9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6893967" cy="47618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08" y="1599389"/>
            <a:ext cx="7272807" cy="47051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05" y="1599389"/>
            <a:ext cx="7368307" cy="51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532707"/>
          </a:xfrm>
        </p:spPr>
        <p:txBody>
          <a:bodyPr/>
          <a:lstStyle/>
          <a:p>
            <a:pPr algn="just"/>
            <a:r>
              <a:rPr lang="pt-BR" sz="3200" dirty="0" smtClean="0"/>
              <a:t>2.4 PROBLEMAS PROPOSTOS</a:t>
            </a:r>
          </a:p>
          <a:p>
            <a:pPr algn="just"/>
            <a:endParaRPr lang="pt-BR" sz="3200" dirty="0"/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6996832" cy="49806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66830"/>
            <a:ext cx="6996832" cy="4904589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PROBLEMAS PROPOSTOS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75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Metálica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Ligações com conectores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03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5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3" y="1024085"/>
            <a:ext cx="7056784" cy="532707"/>
          </a:xfrm>
        </p:spPr>
        <p:txBody>
          <a:bodyPr/>
          <a:lstStyle/>
          <a:p>
            <a:pPr algn="just"/>
            <a:r>
              <a:rPr lang="pt-BR" sz="3200" dirty="0" smtClean="0"/>
              <a:t>3.1 </a:t>
            </a:r>
            <a:r>
              <a:rPr lang="pt-BR" sz="3200" dirty="0"/>
              <a:t>TIPOS DE CONECTORES E DE LIGAÇÕES</a:t>
            </a:r>
          </a:p>
          <a:p>
            <a:pPr marL="368300" lvl="1" indent="0">
              <a:buNone/>
            </a:pP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467544" y="2204864"/>
            <a:ext cx="8569325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O </a:t>
            </a:r>
            <a:r>
              <a:rPr lang="pt-BR" sz="3200" dirty="0" smtClean="0"/>
              <a:t>conector </a:t>
            </a:r>
            <a:r>
              <a:rPr lang="pt-BR" sz="3200" dirty="0"/>
              <a:t>é um meio de união que trabalha através de furos feitos nas chapas. </a:t>
            </a:r>
            <a:endParaRPr lang="pt-BR" sz="3200" dirty="0" smtClean="0"/>
          </a:p>
          <a:p>
            <a:pPr lvl="1"/>
            <a:endParaRPr lang="pt-BR" sz="3200" dirty="0"/>
          </a:p>
          <a:p>
            <a:pPr lvl="1"/>
            <a:r>
              <a:rPr lang="pt-BR" sz="3200" dirty="0" smtClean="0"/>
              <a:t>tipos </a:t>
            </a:r>
            <a:r>
              <a:rPr lang="pt-BR" sz="3200" dirty="0"/>
              <a:t>de conectares: rebites, parafusos comuns e </a:t>
            </a:r>
            <a:r>
              <a:rPr lang="pt-BR" sz="3200" dirty="0" smtClean="0"/>
              <a:t>parafusos de alta resistência.</a:t>
            </a:r>
            <a:endParaRPr lang="pt-BR" sz="8800" dirty="0" smtClean="0"/>
          </a:p>
          <a:p>
            <a:pPr marL="368300" lvl="1" indent="0">
              <a:buFontTx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CONECTORES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76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79512" y="1196752"/>
            <a:ext cx="8569325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 smtClean="0"/>
              <a:t>Rebites - </a:t>
            </a:r>
            <a:r>
              <a:rPr lang="pt-BR" sz="3200" dirty="0"/>
              <a:t>são conectares instalados a quente, o produto final apresentando duas </a:t>
            </a:r>
            <a:r>
              <a:rPr lang="pt-BR" sz="3200" dirty="0" smtClean="0"/>
              <a:t>cabeças.</a:t>
            </a:r>
            <a:endParaRPr lang="pt-BR" sz="3200" dirty="0"/>
          </a:p>
          <a:p>
            <a:pPr marL="457200" lvl="1" indent="0">
              <a:buNone/>
            </a:pPr>
            <a:endParaRPr lang="pt-BR" sz="8800" dirty="0" smtClean="0"/>
          </a:p>
          <a:p>
            <a:pPr marL="368300" lvl="1" indent="0">
              <a:buFontTx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924944"/>
            <a:ext cx="7379610" cy="2684241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REBITES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60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79512" y="1196752"/>
            <a:ext cx="8569325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 smtClean="0"/>
              <a:t>Parafuso comum - </a:t>
            </a:r>
            <a:r>
              <a:rPr lang="pt-BR" sz="3200" dirty="0"/>
              <a:t>Eles têm numa extremidade uma cabeça </a:t>
            </a:r>
            <a:r>
              <a:rPr lang="pt-BR" sz="3200" dirty="0" smtClean="0"/>
              <a:t>quadrada ou </a:t>
            </a:r>
            <a:r>
              <a:rPr lang="pt-BR" sz="3200" dirty="0"/>
              <a:t>sextavada e na outra uma rosca com porca</a:t>
            </a:r>
            <a:endParaRPr lang="pt-BR" sz="9600" dirty="0" smtClean="0"/>
          </a:p>
          <a:p>
            <a:pPr marL="368300" lvl="1" indent="0">
              <a:buFontTx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284984"/>
            <a:ext cx="5904656" cy="3167734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PARAFUSO COMUM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68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79512" y="1196752"/>
            <a:ext cx="8569325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Os parafusos comuns são instalados com aperto, que mobiliza atrito entre as chapas. </a:t>
            </a:r>
            <a:r>
              <a:rPr lang="pt-BR" sz="3200" dirty="0" smtClean="0"/>
              <a:t>Entretanto, o </a:t>
            </a:r>
            <a:r>
              <a:rPr lang="pt-BR" sz="3200" dirty="0"/>
              <a:t>aperto nas chapas é muito variável, não se podendo garantir um valor </a:t>
            </a:r>
            <a:r>
              <a:rPr lang="pt-BR" sz="3200" dirty="0" smtClean="0"/>
              <a:t>mínimo.</a:t>
            </a: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801" y="3717032"/>
            <a:ext cx="6172746" cy="2850537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PARAFUSO COMUM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86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79512" y="1196752"/>
            <a:ext cx="8569325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200" dirty="0"/>
              <a:t>Os </a:t>
            </a:r>
            <a:r>
              <a:rPr lang="pt-BR" sz="3200" dirty="0" smtClean="0"/>
              <a:t>parafusos de alta resistência, </a:t>
            </a:r>
            <a:r>
              <a:rPr lang="pt-BR" sz="3200" dirty="0"/>
              <a:t>e</a:t>
            </a:r>
            <a:r>
              <a:rPr lang="pt-BR" sz="3200" dirty="0" smtClean="0"/>
              <a:t>les </a:t>
            </a:r>
            <a:r>
              <a:rPr lang="pt-BR" sz="3200" dirty="0"/>
              <a:t>podem ser instalados com esforços de </a:t>
            </a:r>
            <a:r>
              <a:rPr lang="pt-BR" sz="3200" dirty="0" smtClean="0"/>
              <a:t>tração mínimos garantidos.</a:t>
            </a: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859495"/>
            <a:ext cx="6712480" cy="3384376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PARAFUSO ALTA RESISTÊNCIA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73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PARAFUSO - CORTE SIMPLES E DUPLO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1" y="1484784"/>
            <a:ext cx="688372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024085"/>
            <a:ext cx="7776863" cy="532707"/>
          </a:xfrm>
        </p:spPr>
        <p:txBody>
          <a:bodyPr/>
          <a:lstStyle/>
          <a:p>
            <a:pPr algn="just"/>
            <a:r>
              <a:rPr lang="pt-BR" sz="3200" dirty="0" smtClean="0"/>
              <a:t>3.2 DISPOSIÇÕES </a:t>
            </a:r>
            <a:r>
              <a:rPr lang="pt-BR" sz="3200" dirty="0"/>
              <a:t>CONSTRUTIVAS</a:t>
            </a:r>
            <a:endParaRPr lang="pt-BR" dirty="0" smtClean="0"/>
          </a:p>
          <a:p>
            <a:pPr marL="368300" lvl="1" indent="0">
              <a:buNone/>
            </a:pPr>
            <a:endParaRPr lang="pt-BR" dirty="0"/>
          </a:p>
          <a:p>
            <a:pPr marL="1058863" lvl="2"/>
            <a:endParaRPr lang="pt-BR" dirty="0" smtClean="0"/>
          </a:p>
          <a:p>
            <a:pPr marL="1058863" lvl="2"/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467544" y="1844824"/>
            <a:ext cx="8569325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42925" indent="-454025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DC6"/>
              </a:buClr>
              <a:buSzPct val="90000"/>
              <a:buFont typeface="Wingdings" pitchFamily="2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spcBef>
                <a:spcPts val="0"/>
              </a:spcBef>
              <a:buNone/>
            </a:pPr>
            <a:r>
              <a:rPr lang="pt-BR" sz="3200" dirty="0"/>
              <a:t>O furo-padrão para parafusos comuns deverá ter uma folga de </a:t>
            </a:r>
            <a:r>
              <a:rPr lang="pt-BR" sz="3200" dirty="0" smtClean="0"/>
              <a:t>1,5 </a:t>
            </a:r>
            <a:r>
              <a:rPr lang="pt-BR" sz="3200" dirty="0"/>
              <a:t>mm </a:t>
            </a:r>
            <a:r>
              <a:rPr lang="pt-BR" sz="3200" dirty="0" smtClean="0"/>
              <a:t>em relação ao diâmetro nominal do parafuso.</a:t>
            </a:r>
            <a:endParaRPr lang="pt-BR" sz="9600" dirty="0" smtClean="0"/>
          </a:p>
          <a:p>
            <a:pPr marL="368300" lvl="1" indent="0">
              <a:buFontTx/>
              <a:buNone/>
            </a:pPr>
            <a:endParaRPr lang="pt-BR" dirty="0" smtClean="0"/>
          </a:p>
          <a:p>
            <a:pPr marL="1058863" lvl="2"/>
            <a:endParaRPr lang="pt-BR" dirty="0" smtClean="0"/>
          </a:p>
          <a:p>
            <a:pPr marL="830263" lvl="2" indent="0">
              <a:buNone/>
            </a:pPr>
            <a:endParaRPr lang="pt-BR" dirty="0" smtClean="0"/>
          </a:p>
          <a:p>
            <a:pPr marL="1516063" lvl="3"/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  <a:p>
            <a:pPr marL="830263" lvl="2" indent="0">
              <a:buFont typeface="Wingdings" pitchFamily="2" charset="2"/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17" y="3501008"/>
            <a:ext cx="6844060" cy="2761638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596881"/>
          </a:xfrm>
        </p:spPr>
        <p:txBody>
          <a:bodyPr/>
          <a:lstStyle/>
          <a:p>
            <a:pPr marL="454025" lvl="0"/>
            <a:r>
              <a:rPr lang="pt-BR" dirty="0" smtClean="0"/>
              <a:t>FUROS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02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resentação da Aul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matação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rafismos e Objetos Animado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4566</TotalTime>
  <Words>2582</Words>
  <Application>Microsoft Office PowerPoint</Application>
  <PresentationFormat>Apresentação na tela (4:3)</PresentationFormat>
  <Paragraphs>982</Paragraphs>
  <Slides>195</Slides>
  <Notes>13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195</vt:i4>
      </vt:variant>
    </vt:vector>
  </HeadingPairs>
  <TitlesOfParts>
    <vt:vector size="208" baseType="lpstr">
      <vt:lpstr>Arial</vt:lpstr>
      <vt:lpstr>Calibri</vt:lpstr>
      <vt:lpstr>Foco</vt:lpstr>
      <vt:lpstr>MT Extra</vt:lpstr>
      <vt:lpstr>Museo 700</vt:lpstr>
      <vt:lpstr>Museo 900</vt:lpstr>
      <vt:lpstr>Symbol</vt:lpstr>
      <vt:lpstr>Times New Roman</vt:lpstr>
      <vt:lpstr>Wingdings</vt:lpstr>
      <vt:lpstr>Apresentação da Aula</vt:lpstr>
      <vt:lpstr>Formatação Padrão</vt:lpstr>
      <vt:lpstr>Grafismos e Objetos Animados</vt:lpstr>
      <vt:lpstr>Equação</vt:lpstr>
      <vt:lpstr>Prof. Msc. Wilson Tadeu Rosa Filho wilson@3es.eng.br | (15) 99729-9860</vt:lpstr>
      <vt:lpstr>Estrutura Metálica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LIVRO DE REFERÊNCIA</vt:lpstr>
      <vt:lpstr>DEFINIÇÕES</vt:lpstr>
      <vt:lpstr>AÇO</vt:lpstr>
      <vt:lpstr>FERRO FUNDIDO</vt:lpstr>
      <vt:lpstr>PONTE COAL BROOKDALE</vt:lpstr>
      <vt:lpstr>FERRO FORJADO</vt:lpstr>
      <vt:lpstr>PONTE MENAI</vt:lpstr>
      <vt:lpstr>AÇO</vt:lpstr>
      <vt:lpstr>PONTE OF FORTH</vt:lpstr>
      <vt:lpstr>CSN</vt:lpstr>
      <vt:lpstr>EDIFÍCIO AVENIDA CENTRAL</vt:lpstr>
      <vt:lpstr>PONTE RIO-NITERÓI</vt:lpstr>
      <vt:lpstr>Viaduc de Garabit</vt:lpstr>
      <vt:lpstr>AEROPORTO DE BRASÍLIA</vt:lpstr>
      <vt:lpstr>PROCESSO DE FABRICAÇÃO</vt:lpstr>
      <vt:lpstr>Laminação</vt:lpstr>
      <vt:lpstr>TIPOS DE AÇOS ESTRUTURAIS</vt:lpstr>
      <vt:lpstr>AÇO CARBONO</vt:lpstr>
      <vt:lpstr>PROPRIEDADE MECÂNICA DOS AÇOS</vt:lpstr>
      <vt:lpstr>PADRONIZAÇÃO ABNT</vt:lpstr>
      <vt:lpstr>ENSAIO DE TRAÇÃO</vt:lpstr>
      <vt:lpstr>EXEMPLO 1</vt:lpstr>
      <vt:lpstr>PROPRIEDADE DOS AÇOS</vt:lpstr>
      <vt:lpstr>PERFIS LAMINADOS</vt:lpstr>
      <vt:lpstr>PERFIS DE CHAPA DOBRADA</vt:lpstr>
      <vt:lpstr>PERFIS COMPOSTOS</vt:lpstr>
      <vt:lpstr>TENSÃO RESIDUAL</vt:lpstr>
      <vt:lpstr>SISTEMAS PLANOS</vt:lpstr>
      <vt:lpstr>SISTEMAS APORTICADOS</vt:lpstr>
      <vt:lpstr>MÉTODO DE CÁLCULO</vt:lpstr>
      <vt:lpstr>ETAPAS DO PROJETO</vt:lpstr>
      <vt:lpstr>NORMAS</vt:lpstr>
      <vt:lpstr>ESTADO LIMITE ÚLTIMO</vt:lpstr>
      <vt:lpstr>COEFICIENTE gf</vt:lpstr>
      <vt:lpstr>FATORES DE COMBINAÇÃO ψ</vt:lpstr>
      <vt:lpstr>COEFICIENTE gm</vt:lpstr>
      <vt:lpstr>PROBLEMA 1</vt:lpstr>
      <vt:lpstr>PROBLEMA 2</vt:lpstr>
      <vt:lpstr>PROBLEMAS PROPOSTOS</vt:lpstr>
      <vt:lpstr>Estrutura Metálica</vt:lpstr>
      <vt:lpstr>PEÇA TRACIONADA</vt:lpstr>
      <vt:lpstr>ELEMENTOS TRACIONADOS</vt:lpstr>
      <vt:lpstr>ELEMENTOS TRACIONADOS</vt:lpstr>
      <vt:lpstr>ELEMENTOS TRACIONADOS</vt:lpstr>
      <vt:lpstr>ELEMENTOS TRACIONADOS</vt:lpstr>
      <vt:lpstr>ELEMENTOS TRACIONADOS</vt:lpstr>
      <vt:lpstr>ELEMENTOS TRACIONADOS</vt:lpstr>
      <vt:lpstr>ELEMENTOS TRACIONADOS</vt:lpstr>
      <vt:lpstr>Apresentação do PowerPoint</vt:lpstr>
      <vt:lpstr>SOLDAGEM</vt:lpstr>
      <vt:lpstr>CONECTOR APLICADO EM FURO</vt:lpstr>
      <vt:lpstr>CHAPA GUSSET</vt:lpstr>
      <vt:lpstr>CHAPA GUSSET</vt:lpstr>
      <vt:lpstr>CHAPA GUSSET</vt:lpstr>
      <vt:lpstr>ESCOAMENTO DA SEÇÃO BRUTA</vt:lpstr>
      <vt:lpstr>ESCOAMENTO DA SEÇÃO LIQUIDA</vt:lpstr>
      <vt:lpstr>PEÇAS C/ EXTREMIDADE ROSQUEADA</vt:lpstr>
      <vt:lpstr>TIPO DE PERFIL TRACIONADOS</vt:lpstr>
      <vt:lpstr>LIMITE DE ESBELTEZ - TRAÇÃO</vt:lpstr>
      <vt:lpstr>LIMITE DE ESBELTEZ - TRAÇÃO</vt:lpstr>
      <vt:lpstr>FUROS DE CONECTORES</vt:lpstr>
      <vt:lpstr>FUROS DE CONECTORES</vt:lpstr>
      <vt:lpstr>ÁREA LIQUIDA (An)</vt:lpstr>
      <vt:lpstr>ÁREA LIQUIDA (An)</vt:lpstr>
      <vt:lpstr>ÁREA LIQUIDA (An) - EQUAÇÃO</vt:lpstr>
      <vt:lpstr>ÁREA LIQUIDA EFETIVA (An,ef)</vt:lpstr>
      <vt:lpstr>ÁREA LIQUIDA EFETIVA (An,ef)</vt:lpstr>
      <vt:lpstr>FATOR REDUTOR (Ct) - CONECTOR</vt:lpstr>
      <vt:lpstr>FATOR REDUTOR (Ct) – SOLDA </vt:lpstr>
      <vt:lpstr>FATOR REDUTOR (Ct) – SOLDA </vt:lpstr>
      <vt:lpstr>CISALHAMENTO DE BLOCO</vt:lpstr>
      <vt:lpstr>CISALHAMENTO DE BLOCO - EQUAÇÃO</vt:lpstr>
      <vt:lpstr>PROBLEMA 1</vt:lpstr>
      <vt:lpstr>PROBLEMA 2</vt:lpstr>
      <vt:lpstr>PROBLEMA 3</vt:lpstr>
      <vt:lpstr>PROBLEMA 4</vt:lpstr>
      <vt:lpstr>PROBLEMA 4</vt:lpstr>
      <vt:lpstr>PROBLEMA 5</vt:lpstr>
      <vt:lpstr>PROBLEMA 6</vt:lpstr>
      <vt:lpstr>PROBLEMA 7</vt:lpstr>
      <vt:lpstr>PROBLEMA 7</vt:lpstr>
      <vt:lpstr>PROBLEMA 8</vt:lpstr>
      <vt:lpstr>PROBLEMA 9</vt:lpstr>
      <vt:lpstr>PROBLEMAS PROPOSTOS</vt:lpstr>
      <vt:lpstr>Estrutura Metálica</vt:lpstr>
      <vt:lpstr>CONECTORES</vt:lpstr>
      <vt:lpstr>REBITES</vt:lpstr>
      <vt:lpstr>PARAFUSO COMUM</vt:lpstr>
      <vt:lpstr>PARAFUSO COMUM</vt:lpstr>
      <vt:lpstr>PARAFUSO ALTA RESISTÊNCIA</vt:lpstr>
      <vt:lpstr>PARAFUSO - CORTE SIMPLES E DUPLO</vt:lpstr>
      <vt:lpstr>FUROS</vt:lpstr>
      <vt:lpstr>FUROS - EQUAÇÃO</vt:lpstr>
      <vt:lpstr>FUROS - ESPAÇAMENTO</vt:lpstr>
      <vt:lpstr>FUROS - ESPAÇAMENTO</vt:lpstr>
      <vt:lpstr>FUROS - ESPAÇAMENTO</vt:lpstr>
      <vt:lpstr>PROPRIEDADE MEC. CONECTORES</vt:lpstr>
      <vt:lpstr>RUPTURAS LIGAÇÕES</vt:lpstr>
      <vt:lpstr>DIMENSINAMENTO A CORTE</vt:lpstr>
      <vt:lpstr>PARAFUSOS – EQUAÇÃO CORTE</vt:lpstr>
      <vt:lpstr>DIMENSIONAMENTO CHAPA - EQUAÇÃO</vt:lpstr>
      <vt:lpstr>DIMENSIONAMENTO CHAPA</vt:lpstr>
      <vt:lpstr>DIMENSIONAMENTO – TRAÇÃO CONECTOR</vt:lpstr>
      <vt:lpstr>DIMENSIONAMENTO – TRAÇÃO E CORTE</vt:lpstr>
      <vt:lpstr>DESLIZAMENTO – LIGAÇÃO - EQUAÇÃO</vt:lpstr>
      <vt:lpstr>RESISTENCIA CHAPA</vt:lpstr>
      <vt:lpstr>RESISTENCIA CHAPA</vt:lpstr>
      <vt:lpstr>DISTRIBUIÇÃO DE ESFORÇOS ENTRE CONECTORES</vt:lpstr>
      <vt:lpstr>DISTRIBUIÇÃO DE ESFORÇOS ENTRE CONECTORES</vt:lpstr>
      <vt:lpstr>DISTRIBUIÇÃO DE ESFORÇOS ENTRE CONECTORES</vt:lpstr>
      <vt:lpstr>DISTRIBUIÇÃO DE ESFORÇOS ENTRE CONECTORES</vt:lpstr>
      <vt:lpstr>DISTRIBUIÇÃO DE ESFORÇOS ENTRE CONECTORES</vt:lpstr>
      <vt:lpstr>DISTRIBUIÇÃO DE ESFORÇOS ENTRE CONECTORES</vt:lpstr>
      <vt:lpstr>PROBLEMA 1</vt:lpstr>
      <vt:lpstr>PROBLEMA 1</vt:lpstr>
      <vt:lpstr>PROBLEMA 1</vt:lpstr>
      <vt:lpstr>PROBLEMA 2</vt:lpstr>
      <vt:lpstr>PROBLEMA 2</vt:lpstr>
      <vt:lpstr>PROBLEMA 2</vt:lpstr>
      <vt:lpstr>PROBLEMA 2</vt:lpstr>
      <vt:lpstr>PROBLEMA 3</vt:lpstr>
      <vt:lpstr>PROBLEMA 3</vt:lpstr>
      <vt:lpstr>PROBLEMA 3</vt:lpstr>
      <vt:lpstr>PROBLEMA 3</vt:lpstr>
      <vt:lpstr>PROBLEMA 4</vt:lpstr>
      <vt:lpstr>PROBLEMA PROPOSTO</vt:lpstr>
      <vt:lpstr>Estrutura Metálica</vt:lpstr>
      <vt:lpstr>SOLDA</vt:lpstr>
      <vt:lpstr>SOLDA</vt:lpstr>
      <vt:lpstr>SOLDA</vt:lpstr>
      <vt:lpstr>SOLDA</vt:lpstr>
      <vt:lpstr>SOLDA</vt:lpstr>
      <vt:lpstr>SOLDA</vt:lpstr>
      <vt:lpstr>SOLDA</vt:lpstr>
      <vt:lpstr>ELETROLDO - fw</vt:lpstr>
      <vt:lpstr>ELETROLDO - fw</vt:lpstr>
      <vt:lpstr>ELETROLDO - fw</vt:lpstr>
      <vt:lpstr>POSIÇÃO DO MATERIAL DE SOLDA</vt:lpstr>
      <vt:lpstr>POSIÇÃO DO MATERIAL DE SOLDA</vt:lpstr>
      <vt:lpstr>POSIÇÃO DO MATERIAL DE SOLDA</vt:lpstr>
      <vt:lpstr>POSIÇÃO DO MATERIAL DE SOLDA</vt:lpstr>
      <vt:lpstr>POSIÇÃO DO MATERIAL DE SOLDA</vt:lpstr>
      <vt:lpstr>POSIÇÃO DO MATERIAL DE SOLDA</vt:lpstr>
      <vt:lpstr>POSIÇÃO DO MATERIAL DE SOLDA</vt:lpstr>
      <vt:lpstr>POSIÇÃO RELATIVA</vt:lpstr>
      <vt:lpstr>POSIÇÃO DE SOLDAGEM</vt:lpstr>
      <vt:lpstr>SIMBOLOGIA DE SOLDA</vt:lpstr>
      <vt:lpstr>SIMBOLOGIA DE SOLDA</vt:lpstr>
      <vt:lpstr>SOLDA DE ENTALHE</vt:lpstr>
      <vt:lpstr>SOLDA DE ENTALHE</vt:lpstr>
      <vt:lpstr>PENETRAÇÃO PARCIAL – TABELA 4.1</vt:lpstr>
      <vt:lpstr>SOLDA FILETE</vt:lpstr>
      <vt:lpstr>SOLDA FILETE</vt:lpstr>
      <vt:lpstr>SOLDA FILETE – TABELA 4.2</vt:lpstr>
      <vt:lpstr>SOLDA FILETE – DIM. MÁXIMA</vt:lpstr>
      <vt:lpstr>SOLDA ENTALHE – DIMENSIONAMENTO</vt:lpstr>
      <vt:lpstr>SOLDA ENTALHE – DIMENSIONAMENTO</vt:lpstr>
      <vt:lpstr>SOLDA FILETE – DIMENSIONAMENTO</vt:lpstr>
      <vt:lpstr>PROBLEMA 1</vt:lpstr>
      <vt:lpstr>PROBLEMA 1</vt:lpstr>
      <vt:lpstr>PROBLEMA 2</vt:lpstr>
      <vt:lpstr>PROBLEMA 2</vt:lpstr>
      <vt:lpstr>PROBLEMA 2</vt:lpstr>
      <vt:lpstr>PROBLEMA PROPOSTO</vt:lpstr>
      <vt:lpstr>Estrutura Metálica</vt:lpstr>
      <vt:lpstr>INTRODUÇÃO PEÇA COMPRIMIDA</vt:lpstr>
      <vt:lpstr>TIPOS DE COLUNAS</vt:lpstr>
      <vt:lpstr>INTRODUÇÃO PEÇA COMPRIMIDA</vt:lpstr>
      <vt:lpstr>Indice Esbeltez Reduzido (lo)</vt:lpstr>
      <vt:lpstr>COMPRIMENTO DE FLAMBAGEM (KL)</vt:lpstr>
      <vt:lpstr>COMPRIMENTO DE FLAMBAGEM (KL)</vt:lpstr>
      <vt:lpstr>COMPRIMENTO DE FLAMBAGEM (KL)</vt:lpstr>
      <vt:lpstr>DIMENSIONAMENTO - COMPRESSÃO</vt:lpstr>
      <vt:lpstr>DIMENSIONAMENTO - COMPRESSÃO</vt:lpstr>
      <vt:lpstr>GRÁFICO – COMPRESSÃO - c</vt:lpstr>
      <vt:lpstr>FLABAGEM LOCAL</vt:lpstr>
      <vt:lpstr>FLABAGEM LOCAL – TABELA 5.1</vt:lpstr>
      <vt:lpstr>FLABAGEM LOCAL – TABELA 5.1</vt:lpstr>
      <vt:lpstr>FLABAGEM LOCAL – TABELA 5.2</vt:lpstr>
      <vt:lpstr>FLABAGEM LOCAL – TABELA 5.2</vt:lpstr>
      <vt:lpstr>FLABAGEM LOCAL – TABELA 5.2</vt:lpstr>
      <vt:lpstr>FLABAGEM LOCAL – TABELA 5.2</vt:lpstr>
      <vt:lpstr>FLABAGEM LOCAL – TABELA 5.2</vt:lpstr>
      <vt:lpstr>Apresentação do PowerPoint</vt:lpstr>
      <vt:lpstr>PROBLEMA 1</vt:lpstr>
      <vt:lpstr>PROBLEMA 2</vt:lpstr>
      <vt:lpstr>PROBLEMA 4</vt:lpstr>
      <vt:lpstr>PROBLEMA 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Bruno</dc:creator>
  <cp:lastModifiedBy>Wilson Tadeu Rosa Filho</cp:lastModifiedBy>
  <cp:revision>583</cp:revision>
  <dcterms:created xsi:type="dcterms:W3CDTF">2014-12-23T12:21:02Z</dcterms:created>
  <dcterms:modified xsi:type="dcterms:W3CDTF">2017-08-01T17:29:34Z</dcterms:modified>
</cp:coreProperties>
</file>