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667" r:id="rId3"/>
  </p:sldMasterIdLst>
  <p:notesMasterIdLst>
    <p:notesMasterId r:id="rId297"/>
  </p:notesMasterIdLst>
  <p:sldIdLst>
    <p:sldId id="261" r:id="rId4"/>
    <p:sldId id="280" r:id="rId5"/>
    <p:sldId id="571" r:id="rId6"/>
    <p:sldId id="923" r:id="rId7"/>
    <p:sldId id="673" r:id="rId8"/>
    <p:sldId id="676" r:id="rId9"/>
    <p:sldId id="677" r:id="rId10"/>
    <p:sldId id="635" r:id="rId11"/>
    <p:sldId id="636" r:id="rId12"/>
    <p:sldId id="637" r:id="rId13"/>
    <p:sldId id="638" r:id="rId14"/>
    <p:sldId id="640" r:id="rId15"/>
    <p:sldId id="639" r:id="rId16"/>
    <p:sldId id="641" r:id="rId17"/>
    <p:sldId id="643" r:id="rId18"/>
    <p:sldId id="642" r:id="rId19"/>
    <p:sldId id="644" r:id="rId20"/>
    <p:sldId id="645" r:id="rId21"/>
    <p:sldId id="646" r:id="rId22"/>
    <p:sldId id="283" r:id="rId23"/>
    <p:sldId id="572" r:id="rId24"/>
    <p:sldId id="573" r:id="rId25"/>
    <p:sldId id="574" r:id="rId26"/>
    <p:sldId id="575" r:id="rId27"/>
    <p:sldId id="577" r:id="rId28"/>
    <p:sldId id="578" r:id="rId29"/>
    <p:sldId id="284" r:id="rId30"/>
    <p:sldId id="580" r:id="rId31"/>
    <p:sldId id="581" r:id="rId32"/>
    <p:sldId id="583" r:id="rId33"/>
    <p:sldId id="584" r:id="rId34"/>
    <p:sldId id="647" r:id="rId35"/>
    <p:sldId id="648" r:id="rId36"/>
    <p:sldId id="649" r:id="rId37"/>
    <p:sldId id="587" r:id="rId38"/>
    <p:sldId id="588" r:id="rId39"/>
    <p:sldId id="589" r:id="rId40"/>
    <p:sldId id="590" r:id="rId41"/>
    <p:sldId id="650" r:id="rId42"/>
    <p:sldId id="591" r:id="rId43"/>
    <p:sldId id="592" r:id="rId44"/>
    <p:sldId id="618" r:id="rId45"/>
    <p:sldId id="619" r:id="rId46"/>
    <p:sldId id="620" r:id="rId47"/>
    <p:sldId id="621" r:id="rId48"/>
    <p:sldId id="654" r:id="rId49"/>
    <p:sldId id="652" r:id="rId50"/>
    <p:sldId id="653" r:id="rId51"/>
    <p:sldId id="655" r:id="rId52"/>
    <p:sldId id="626" r:id="rId53"/>
    <p:sldId id="691" r:id="rId54"/>
    <p:sldId id="692" r:id="rId55"/>
    <p:sldId id="629" r:id="rId56"/>
    <p:sldId id="657" r:id="rId57"/>
    <p:sldId id="696" r:id="rId58"/>
    <p:sldId id="685" r:id="rId59"/>
    <p:sldId id="593" r:id="rId60"/>
    <p:sldId id="679" r:id="rId61"/>
    <p:sldId id="680" r:id="rId62"/>
    <p:sldId id="684" r:id="rId63"/>
    <p:sldId id="835" r:id="rId64"/>
    <p:sldId id="681" r:id="rId65"/>
    <p:sldId id="682" r:id="rId66"/>
    <p:sldId id="683" r:id="rId67"/>
    <p:sldId id="686" r:id="rId68"/>
    <p:sldId id="605" r:id="rId69"/>
    <p:sldId id="836" r:id="rId70"/>
    <p:sldId id="687" r:id="rId71"/>
    <p:sldId id="688" r:id="rId72"/>
    <p:sldId id="665" r:id="rId73"/>
    <p:sldId id="666" r:id="rId74"/>
    <p:sldId id="668" r:id="rId75"/>
    <p:sldId id="597" r:id="rId76"/>
    <p:sldId id="606" r:id="rId77"/>
    <p:sldId id="837" r:id="rId78"/>
    <p:sldId id="689" r:id="rId79"/>
    <p:sldId id="693" r:id="rId80"/>
    <p:sldId id="690" r:id="rId81"/>
    <p:sldId id="694" r:id="rId82"/>
    <p:sldId id="695" r:id="rId83"/>
    <p:sldId id="611" r:id="rId84"/>
    <p:sldId id="838" r:id="rId85"/>
    <p:sldId id="658" r:id="rId86"/>
    <p:sldId id="659" r:id="rId87"/>
    <p:sldId id="601" r:id="rId88"/>
    <p:sldId id="662" r:id="rId89"/>
    <p:sldId id="663" r:id="rId90"/>
    <p:sldId id="608" r:id="rId91"/>
    <p:sldId id="839" r:id="rId92"/>
    <p:sldId id="602" r:id="rId93"/>
    <p:sldId id="703" r:id="rId94"/>
    <p:sldId id="704" r:id="rId95"/>
    <p:sldId id="705" r:id="rId96"/>
    <p:sldId id="706" r:id="rId97"/>
    <p:sldId id="609" r:id="rId98"/>
    <p:sldId id="840" r:id="rId99"/>
    <p:sldId id="697" r:id="rId100"/>
    <p:sldId id="610" r:id="rId101"/>
    <p:sldId id="698" r:id="rId102"/>
    <p:sldId id="699" r:id="rId103"/>
    <p:sldId id="700" r:id="rId104"/>
    <p:sldId id="701" r:id="rId105"/>
    <p:sldId id="702" r:id="rId106"/>
    <p:sldId id="612" r:id="rId107"/>
    <p:sldId id="841" r:id="rId108"/>
    <p:sldId id="707" r:id="rId109"/>
    <p:sldId id="613" r:id="rId110"/>
    <p:sldId id="708" r:id="rId111"/>
    <p:sldId id="709" r:id="rId112"/>
    <p:sldId id="710" r:id="rId113"/>
    <p:sldId id="711" r:id="rId114"/>
    <p:sldId id="712" r:id="rId115"/>
    <p:sldId id="713" r:id="rId116"/>
    <p:sldId id="714" r:id="rId117"/>
    <p:sldId id="715" r:id="rId118"/>
    <p:sldId id="717" r:id="rId119"/>
    <p:sldId id="718" r:id="rId120"/>
    <p:sldId id="719" r:id="rId121"/>
    <p:sldId id="720" r:id="rId122"/>
    <p:sldId id="721" r:id="rId123"/>
    <p:sldId id="722" r:id="rId124"/>
    <p:sldId id="723" r:id="rId125"/>
    <p:sldId id="724" r:id="rId126"/>
    <p:sldId id="725" r:id="rId127"/>
    <p:sldId id="726" r:id="rId128"/>
    <p:sldId id="727" r:id="rId129"/>
    <p:sldId id="729" r:id="rId130"/>
    <p:sldId id="728" r:id="rId131"/>
    <p:sldId id="730" r:id="rId132"/>
    <p:sldId id="731" r:id="rId133"/>
    <p:sldId id="732" r:id="rId134"/>
    <p:sldId id="733" r:id="rId135"/>
    <p:sldId id="734" r:id="rId136"/>
    <p:sldId id="735" r:id="rId137"/>
    <p:sldId id="756" r:id="rId138"/>
    <p:sldId id="757" r:id="rId139"/>
    <p:sldId id="736" r:id="rId140"/>
    <p:sldId id="737" r:id="rId141"/>
    <p:sldId id="738" r:id="rId142"/>
    <p:sldId id="739" r:id="rId143"/>
    <p:sldId id="740" r:id="rId144"/>
    <p:sldId id="741" r:id="rId145"/>
    <p:sldId id="742" r:id="rId146"/>
    <p:sldId id="743" r:id="rId147"/>
    <p:sldId id="744" r:id="rId148"/>
    <p:sldId id="745" r:id="rId149"/>
    <p:sldId id="746" r:id="rId150"/>
    <p:sldId id="747" r:id="rId151"/>
    <p:sldId id="748" r:id="rId152"/>
    <p:sldId id="749" r:id="rId153"/>
    <p:sldId id="750" r:id="rId154"/>
    <p:sldId id="751" r:id="rId155"/>
    <p:sldId id="752" r:id="rId156"/>
    <p:sldId id="753" r:id="rId157"/>
    <p:sldId id="754" r:id="rId158"/>
    <p:sldId id="755" r:id="rId159"/>
    <p:sldId id="758" r:id="rId160"/>
    <p:sldId id="759" r:id="rId161"/>
    <p:sldId id="760" r:id="rId162"/>
    <p:sldId id="761" r:id="rId163"/>
    <p:sldId id="762" r:id="rId164"/>
    <p:sldId id="763" r:id="rId165"/>
    <p:sldId id="764" r:id="rId166"/>
    <p:sldId id="765" r:id="rId167"/>
    <p:sldId id="766" r:id="rId168"/>
    <p:sldId id="768" r:id="rId169"/>
    <p:sldId id="806" r:id="rId170"/>
    <p:sldId id="769" r:id="rId171"/>
    <p:sldId id="770" r:id="rId172"/>
    <p:sldId id="771" r:id="rId173"/>
    <p:sldId id="772" r:id="rId174"/>
    <p:sldId id="773" r:id="rId175"/>
    <p:sldId id="614" r:id="rId176"/>
    <p:sldId id="774" r:id="rId177"/>
    <p:sldId id="775" r:id="rId178"/>
    <p:sldId id="776" r:id="rId179"/>
    <p:sldId id="777" r:id="rId180"/>
    <p:sldId id="778" r:id="rId181"/>
    <p:sldId id="779" r:id="rId182"/>
    <p:sldId id="780" r:id="rId183"/>
    <p:sldId id="781" r:id="rId184"/>
    <p:sldId id="782" r:id="rId185"/>
    <p:sldId id="783" r:id="rId186"/>
    <p:sldId id="784" r:id="rId187"/>
    <p:sldId id="787" r:id="rId188"/>
    <p:sldId id="615" r:id="rId189"/>
    <p:sldId id="785" r:id="rId190"/>
    <p:sldId id="786" r:id="rId191"/>
    <p:sldId id="788" r:id="rId192"/>
    <p:sldId id="789" r:id="rId193"/>
    <p:sldId id="790" r:id="rId194"/>
    <p:sldId id="671" r:id="rId195"/>
    <p:sldId id="791" r:id="rId196"/>
    <p:sldId id="792" r:id="rId197"/>
    <p:sldId id="794" r:id="rId198"/>
    <p:sldId id="795" r:id="rId199"/>
    <p:sldId id="796" r:id="rId200"/>
    <p:sldId id="797" r:id="rId201"/>
    <p:sldId id="798" r:id="rId202"/>
    <p:sldId id="793" r:id="rId203"/>
    <p:sldId id="799" r:id="rId204"/>
    <p:sldId id="800" r:id="rId205"/>
    <p:sldId id="801" r:id="rId206"/>
    <p:sldId id="802" r:id="rId207"/>
    <p:sldId id="803" r:id="rId208"/>
    <p:sldId id="811" r:id="rId209"/>
    <p:sldId id="807" r:id="rId210"/>
    <p:sldId id="808" r:id="rId211"/>
    <p:sldId id="809" r:id="rId212"/>
    <p:sldId id="810" r:id="rId213"/>
    <p:sldId id="805" r:id="rId214"/>
    <p:sldId id="804" r:id="rId215"/>
    <p:sldId id="817" r:id="rId216"/>
    <p:sldId id="815" r:id="rId217"/>
    <p:sldId id="818" r:id="rId218"/>
    <p:sldId id="819" r:id="rId219"/>
    <p:sldId id="820" r:id="rId220"/>
    <p:sldId id="821" r:id="rId221"/>
    <p:sldId id="812" r:id="rId222"/>
    <p:sldId id="816" r:id="rId223"/>
    <p:sldId id="813" r:id="rId224"/>
    <p:sldId id="822" r:id="rId225"/>
    <p:sldId id="823" r:id="rId226"/>
    <p:sldId id="824" r:id="rId227"/>
    <p:sldId id="825" r:id="rId228"/>
    <p:sldId id="826" r:id="rId229"/>
    <p:sldId id="827" r:id="rId230"/>
    <p:sldId id="828" r:id="rId231"/>
    <p:sldId id="829" r:id="rId232"/>
    <p:sldId id="830" r:id="rId233"/>
    <p:sldId id="831" r:id="rId234"/>
    <p:sldId id="832" r:id="rId235"/>
    <p:sldId id="833" r:id="rId236"/>
    <p:sldId id="834" r:id="rId237"/>
    <p:sldId id="670" r:id="rId238"/>
    <p:sldId id="672" r:id="rId239"/>
    <p:sldId id="616" r:id="rId240"/>
    <p:sldId id="865" r:id="rId241"/>
    <p:sldId id="866" r:id="rId242"/>
    <p:sldId id="868" r:id="rId243"/>
    <p:sldId id="869" r:id="rId244"/>
    <p:sldId id="870" r:id="rId245"/>
    <p:sldId id="867" r:id="rId246"/>
    <p:sldId id="871" r:id="rId247"/>
    <p:sldId id="872" r:id="rId248"/>
    <p:sldId id="873" r:id="rId249"/>
    <p:sldId id="874" r:id="rId250"/>
    <p:sldId id="875" r:id="rId251"/>
    <p:sldId id="876" r:id="rId252"/>
    <p:sldId id="877" r:id="rId253"/>
    <p:sldId id="878" r:id="rId254"/>
    <p:sldId id="879" r:id="rId255"/>
    <p:sldId id="880" r:id="rId256"/>
    <p:sldId id="882" r:id="rId257"/>
    <p:sldId id="893" r:id="rId258"/>
    <p:sldId id="894" r:id="rId259"/>
    <p:sldId id="895" r:id="rId260"/>
    <p:sldId id="898" r:id="rId261"/>
    <p:sldId id="896" r:id="rId262"/>
    <p:sldId id="897" r:id="rId263"/>
    <p:sldId id="899" r:id="rId264"/>
    <p:sldId id="900" r:id="rId265"/>
    <p:sldId id="901" r:id="rId266"/>
    <p:sldId id="902" r:id="rId267"/>
    <p:sldId id="903" r:id="rId268"/>
    <p:sldId id="904" r:id="rId269"/>
    <p:sldId id="905" r:id="rId270"/>
    <p:sldId id="906" r:id="rId271"/>
    <p:sldId id="907" r:id="rId272"/>
    <p:sldId id="908" r:id="rId273"/>
    <p:sldId id="917" r:id="rId274"/>
    <p:sldId id="918" r:id="rId275"/>
    <p:sldId id="919" r:id="rId276"/>
    <p:sldId id="920" r:id="rId277"/>
    <p:sldId id="921" r:id="rId278"/>
    <p:sldId id="883" r:id="rId279"/>
    <p:sldId id="884" r:id="rId280"/>
    <p:sldId id="885" r:id="rId281"/>
    <p:sldId id="886" r:id="rId282"/>
    <p:sldId id="887" r:id="rId283"/>
    <p:sldId id="888" r:id="rId284"/>
    <p:sldId id="889" r:id="rId285"/>
    <p:sldId id="890" r:id="rId286"/>
    <p:sldId id="891" r:id="rId287"/>
    <p:sldId id="892" r:id="rId288"/>
    <p:sldId id="909" r:id="rId289"/>
    <p:sldId id="910" r:id="rId290"/>
    <p:sldId id="911" r:id="rId291"/>
    <p:sldId id="912" r:id="rId292"/>
    <p:sldId id="913" r:id="rId293"/>
    <p:sldId id="914" r:id="rId294"/>
    <p:sldId id="915" r:id="rId295"/>
    <p:sldId id="916" r:id="rId29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205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5602" userDrawn="1">
          <p15:clr>
            <a:srgbClr val="A4A3A4"/>
          </p15:clr>
        </p15:guide>
        <p15:guide id="8" orient="horz" pos="4201" userDrawn="1">
          <p15:clr>
            <a:srgbClr val="A4A3A4"/>
          </p15:clr>
        </p15:guide>
        <p15:guide id="9" pos="32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DA2"/>
    <a:srgbClr val="FFFF00"/>
    <a:srgbClr val="953735"/>
    <a:srgbClr val="00B050"/>
    <a:srgbClr val="4F81BD"/>
    <a:srgbClr val="FD7471"/>
    <a:srgbClr val="D1B13B"/>
    <a:srgbClr val="4480C8"/>
    <a:srgbClr val="D9969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5474" autoAdjust="0"/>
  </p:normalViewPr>
  <p:slideViewPr>
    <p:cSldViewPr showGuides="1">
      <p:cViewPr varScale="1">
        <p:scale>
          <a:sx n="92" d="100"/>
          <a:sy n="92" d="100"/>
        </p:scale>
        <p:origin x="1230" y="66"/>
      </p:cViewPr>
      <p:guideLst>
        <p:guide orient="horz" pos="2205"/>
        <p:guide pos="204"/>
        <p:guide pos="5602"/>
        <p:guide orient="horz" pos="4201"/>
        <p:guide pos="32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viewProps" Target="viewProps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268" Type="http://schemas.openxmlformats.org/officeDocument/2006/relationships/slide" Target="slides/slide265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279" Type="http://schemas.openxmlformats.org/officeDocument/2006/relationships/slide" Target="slides/slide276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291" Type="http://schemas.openxmlformats.org/officeDocument/2006/relationships/slide" Target="slides/slide288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theme" Target="theme/theme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presProps" Target="presProps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image" Target="../media/image19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image" Target="../media/image234.wmf"/><Relationship Id="rId1" Type="http://schemas.openxmlformats.org/officeDocument/2006/relationships/image" Target="../media/image233.wmf"/><Relationship Id="rId4" Type="http://schemas.openxmlformats.org/officeDocument/2006/relationships/image" Target="../media/image2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image" Target="../media/image19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image" Target="../media/image20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A7590-9E9C-4D3C-BFFA-A42B9A116C01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FCAD9-8AA4-4BF4-BAE2-1A3CD0C77B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82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186863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929297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3237231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43833180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7959945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558813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9446084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9179245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6276311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342476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271980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6965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6413617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4398480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6772048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4509141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2239316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7592605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6372003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900801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3755603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9049203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54891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7548226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8528967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3696622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21126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7036277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1279552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2412781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2076621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5625657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5211636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58042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1869638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482802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5162713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6706122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3822990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7074924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69507722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9897121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0012973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4098045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83447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7404640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9992714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8482060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7007646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3786808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5255680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9539289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1219425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2484481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861946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17619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2929418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4926787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1403018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0279555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9684883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0610253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5606588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9351262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1027562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7489234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62833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21617443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2207539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5658044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1863896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5063728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2805084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8964164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0275292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6491146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1443082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03027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3157201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5115382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5661731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3594220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0799094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8007965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6947166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5345742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6572497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2729684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55378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775906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3105767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6429293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2239887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2024324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4122985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7274389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56718714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06177186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6994616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170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995727703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74251090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53649374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3129090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8936560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23413592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05177719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9825815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85400244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88762037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0529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47869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55065050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81374013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0411084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67671273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053029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52510670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55211124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76752266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27482832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536718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90971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73087778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1275021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84162799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72107550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82951679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189867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1546489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70886890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05260299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5984448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88782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40597438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84405574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25736465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28156014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46029234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49436123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20315445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71851860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53409966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18393940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85375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9905653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90522846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20676493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486763374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83551543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88158472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39885598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32536277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67281268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25001180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81703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751778601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93094813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61725933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65844596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18420126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85187125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56706173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60879022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231596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83562874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61884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6712986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29213468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75657433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9769714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6468460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33309890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230939146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3764765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39405012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70769813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14603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47452807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103199060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4538304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32175757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451409179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68435390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40867980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83002569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60929607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39118581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68507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40363060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40469680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59947075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08142989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66185543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16081909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95918824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62558715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35067066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104388299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00280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36508090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99640596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40381170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63295791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29719301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951001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10083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20376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553050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15697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7964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62033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83118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4688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0571237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54472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605666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467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72003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830281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81558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6860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42187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425765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1709416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52948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090561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770851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01267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354837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379903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233437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475399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736890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6685055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9763741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693095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693095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583585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34082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632956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1306499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569966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4011951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4011951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470405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315339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147002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518639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823008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35873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669619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569434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569434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306094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9232430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093067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032665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207943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041292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041292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791379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778128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872029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8139390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695168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7155993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1309660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0130966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617804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986384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861615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772612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BBAE84F-F53D-4842-92AA-31CA01513025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0140003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94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38770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95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1522959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96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152295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97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799236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98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37328467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99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87660842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100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7094121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101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6082355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102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5091220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90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EE6E3573-DA75-4610-8878-EDBE8A7C80AF}" type="slidenum">
              <a:rPr lang="pt-BR" sz="13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103</a:t>
            </a:fld>
            <a:endParaRPr lang="pt-BR" sz="13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6486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7" y="-27384"/>
            <a:ext cx="9144000" cy="4305896"/>
          </a:xfrm>
          <a:prstGeom prst="rect">
            <a:avLst/>
          </a:prstGeom>
        </p:spPr>
      </p:pic>
      <p:grpSp>
        <p:nvGrpSpPr>
          <p:cNvPr id="20" name="Grupo 19"/>
          <p:cNvGrpSpPr/>
          <p:nvPr userDrawn="1"/>
        </p:nvGrpSpPr>
        <p:grpSpPr>
          <a:xfrm>
            <a:off x="3500429" y="1387453"/>
            <a:ext cx="5641983" cy="2007751"/>
            <a:chOff x="3500429" y="1387453"/>
            <a:chExt cx="5641983" cy="2007751"/>
          </a:xfrm>
        </p:grpSpPr>
        <p:sp>
          <p:nvSpPr>
            <p:cNvPr id="22" name="Triângulo retângulo 2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riângulo retângulo 22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3713157" y="2338380"/>
            <a:ext cx="5430839" cy="1061594"/>
            <a:chOff x="3713157" y="2338380"/>
            <a:chExt cx="5430839" cy="1061594"/>
          </a:xfrm>
        </p:grpSpPr>
        <p:sp>
          <p:nvSpPr>
            <p:cNvPr id="25" name="Triângulo retângulo 24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Triângulo retângulo 25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7" name="Grupo 26"/>
          <p:cNvGrpSpPr/>
          <p:nvPr userDrawn="1"/>
        </p:nvGrpSpPr>
        <p:grpSpPr>
          <a:xfrm>
            <a:off x="0" y="3390900"/>
            <a:ext cx="9144000" cy="3467100"/>
            <a:chOff x="0" y="3390900"/>
            <a:chExt cx="9144000" cy="3467100"/>
          </a:xfrm>
        </p:grpSpPr>
        <p:sp>
          <p:nvSpPr>
            <p:cNvPr id="28" name="Retângulo 27"/>
            <p:cNvSpPr/>
            <p:nvPr userDrawn="1"/>
          </p:nvSpPr>
          <p:spPr>
            <a:xfrm>
              <a:off x="0" y="3390900"/>
              <a:ext cx="9142413" cy="3467100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retângulo 28"/>
            <p:cNvSpPr/>
            <p:nvPr userDrawn="1"/>
          </p:nvSpPr>
          <p:spPr>
            <a:xfrm flipH="1">
              <a:off x="7620003" y="4751824"/>
              <a:ext cx="1523997" cy="210458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3933056"/>
            <a:ext cx="8785225" cy="1143008"/>
          </a:xfrm>
        </p:spPr>
        <p:txBody>
          <a:bodyPr anchor="b"/>
          <a:lstStyle>
            <a:lvl1pPr algn="l">
              <a:defRPr sz="3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5504691"/>
            <a:ext cx="8785225" cy="857256"/>
          </a:xfrm>
        </p:spPr>
        <p:txBody>
          <a:bodyPr>
            <a:normAutofit/>
          </a:bodyPr>
          <a:lstStyle>
            <a:lvl1pPr marL="0" indent="0">
              <a:buNone/>
              <a:defRPr sz="28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2F9E-0808-420B-8CE5-B17B9653D50E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179388" y="5020016"/>
            <a:ext cx="8785225" cy="500066"/>
          </a:xfrm>
        </p:spPr>
        <p:txBody>
          <a:bodyPr anchor="ctr">
            <a:normAutofit/>
          </a:bodyPr>
          <a:lstStyle>
            <a:lvl1pPr marL="0" indent="0">
              <a:buNone/>
              <a:defRPr sz="2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561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o com Título SEM Ba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>
            <a:off x="2643174" y="0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7224" y="1857364"/>
            <a:ext cx="8107388" cy="4714907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224" y="530242"/>
            <a:ext cx="8107388" cy="1255684"/>
          </a:xfrm>
        </p:spPr>
        <p:txBody>
          <a:bodyPr anchor="b"/>
          <a:lstStyle>
            <a:lvl1pPr algn="l">
              <a:defRPr>
                <a:solidFill>
                  <a:srgbClr val="007DC6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 flipH="1" flipV="1">
            <a:off x="0" y="3713165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8662" y="188912"/>
            <a:ext cx="8035950" cy="6383359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>
            <a:off x="2643174" y="0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857232"/>
            <a:ext cx="8785225" cy="2848555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2071670" y="3819832"/>
            <a:ext cx="1157004" cy="850227"/>
            <a:chOff x="1068427" y="1103359"/>
            <a:chExt cx="6340409" cy="4659265"/>
          </a:xfrm>
          <a:solidFill>
            <a:srgbClr val="0C4DA2"/>
          </a:solidFill>
        </p:grpSpPr>
        <p:sp>
          <p:nvSpPr>
            <p:cNvPr id="14" name="Forma livre 13"/>
            <p:cNvSpPr/>
            <p:nvPr userDrawn="1"/>
          </p:nvSpPr>
          <p:spPr>
            <a:xfrm>
              <a:off x="1068427" y="1103359"/>
              <a:ext cx="2908274" cy="4659265"/>
            </a:xfrm>
            <a:custGeom>
              <a:avLst/>
              <a:gdLst>
                <a:gd name="connsiteX0" fmla="*/ 0 w 2886075"/>
                <a:gd name="connsiteY0" fmla="*/ 342900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0 w 2886075"/>
                <a:gd name="connsiteY12" fmla="*/ 342900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22210 w 2903498"/>
                <a:gd name="connsiteY0" fmla="*/ 415925 h 4629150"/>
                <a:gd name="connsiteX1" fmla="*/ 17423 w 2903498"/>
                <a:gd name="connsiteY1" fmla="*/ 2257425 h 4629150"/>
                <a:gd name="connsiteX2" fmla="*/ 627023 w 2903498"/>
                <a:gd name="connsiteY2" fmla="*/ 4324350 h 4629150"/>
                <a:gd name="connsiteX3" fmla="*/ 1065173 w 2903498"/>
                <a:gd name="connsiteY3" fmla="*/ 4619625 h 4629150"/>
                <a:gd name="connsiteX4" fmla="*/ 1817648 w 2903498"/>
                <a:gd name="connsiteY4" fmla="*/ 4629150 h 4629150"/>
                <a:gd name="connsiteX5" fmla="*/ 2036723 w 2903498"/>
                <a:gd name="connsiteY5" fmla="*/ 4305300 h 4629150"/>
                <a:gd name="connsiteX6" fmla="*/ 1512848 w 2903498"/>
                <a:gd name="connsiteY6" fmla="*/ 2562225 h 4629150"/>
                <a:gd name="connsiteX7" fmla="*/ 2560598 w 2903498"/>
                <a:gd name="connsiteY7" fmla="*/ 2562225 h 4629150"/>
                <a:gd name="connsiteX8" fmla="*/ 2903498 w 2903498"/>
                <a:gd name="connsiteY8" fmla="*/ 2133600 h 4629150"/>
                <a:gd name="connsiteX9" fmla="*/ 2903498 w 2903498"/>
                <a:gd name="connsiteY9" fmla="*/ 381000 h 4629150"/>
                <a:gd name="connsiteX10" fmla="*/ 2503448 w 2903498"/>
                <a:gd name="connsiteY10" fmla="*/ 0 h 4629150"/>
                <a:gd name="connsiteX11" fmla="*/ 341273 w 2903498"/>
                <a:gd name="connsiteY11" fmla="*/ 0 h 4629150"/>
                <a:gd name="connsiteX12" fmla="*/ 22210 w 2903498"/>
                <a:gd name="connsiteY12" fmla="*/ 415925 h 4629150"/>
                <a:gd name="connsiteX0" fmla="*/ 22210 w 2903498"/>
                <a:gd name="connsiteY0" fmla="*/ 422260 h 4635485"/>
                <a:gd name="connsiteX1" fmla="*/ 17423 w 2903498"/>
                <a:gd name="connsiteY1" fmla="*/ 2263760 h 4635485"/>
                <a:gd name="connsiteX2" fmla="*/ 627023 w 2903498"/>
                <a:gd name="connsiteY2" fmla="*/ 4330685 h 4635485"/>
                <a:gd name="connsiteX3" fmla="*/ 1065173 w 2903498"/>
                <a:gd name="connsiteY3" fmla="*/ 4625960 h 4635485"/>
                <a:gd name="connsiteX4" fmla="*/ 1817648 w 2903498"/>
                <a:gd name="connsiteY4" fmla="*/ 4635485 h 4635485"/>
                <a:gd name="connsiteX5" fmla="*/ 2036723 w 2903498"/>
                <a:gd name="connsiteY5" fmla="*/ 4311635 h 4635485"/>
                <a:gd name="connsiteX6" fmla="*/ 1512848 w 2903498"/>
                <a:gd name="connsiteY6" fmla="*/ 2568560 h 4635485"/>
                <a:gd name="connsiteX7" fmla="*/ 2560598 w 2903498"/>
                <a:gd name="connsiteY7" fmla="*/ 2568560 h 4635485"/>
                <a:gd name="connsiteX8" fmla="*/ 2903498 w 2903498"/>
                <a:gd name="connsiteY8" fmla="*/ 2139935 h 4635485"/>
                <a:gd name="connsiteX9" fmla="*/ 2903498 w 2903498"/>
                <a:gd name="connsiteY9" fmla="*/ 387335 h 4635485"/>
                <a:gd name="connsiteX10" fmla="*/ 2503448 w 2903498"/>
                <a:gd name="connsiteY10" fmla="*/ 6335 h 4635485"/>
                <a:gd name="connsiteX11" fmla="*/ 341273 w 2903498"/>
                <a:gd name="connsiteY11" fmla="*/ 6335 h 4635485"/>
                <a:gd name="connsiteX12" fmla="*/ 22210 w 2903498"/>
                <a:gd name="connsiteY12" fmla="*/ 422260 h 4635485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03498"/>
                <a:gd name="connsiteY0" fmla="*/ 446040 h 4659265"/>
                <a:gd name="connsiteX1" fmla="*/ 17423 w 2903498"/>
                <a:gd name="connsiteY1" fmla="*/ 2287540 h 4659265"/>
                <a:gd name="connsiteX2" fmla="*/ 627023 w 2903498"/>
                <a:gd name="connsiteY2" fmla="*/ 4354465 h 4659265"/>
                <a:gd name="connsiteX3" fmla="*/ 1065173 w 2903498"/>
                <a:gd name="connsiteY3" fmla="*/ 4649740 h 4659265"/>
                <a:gd name="connsiteX4" fmla="*/ 1817648 w 2903498"/>
                <a:gd name="connsiteY4" fmla="*/ 4659265 h 4659265"/>
                <a:gd name="connsiteX5" fmla="*/ 2036723 w 2903498"/>
                <a:gd name="connsiteY5" fmla="*/ 4335415 h 4659265"/>
                <a:gd name="connsiteX6" fmla="*/ 1512848 w 2903498"/>
                <a:gd name="connsiteY6" fmla="*/ 2592340 h 4659265"/>
                <a:gd name="connsiteX7" fmla="*/ 2560598 w 2903498"/>
                <a:gd name="connsiteY7" fmla="*/ 2592340 h 4659265"/>
                <a:gd name="connsiteX8" fmla="*/ 2903498 w 2903498"/>
                <a:gd name="connsiteY8" fmla="*/ 2163715 h 4659265"/>
                <a:gd name="connsiteX9" fmla="*/ 2903498 w 2903498"/>
                <a:gd name="connsiteY9" fmla="*/ 411115 h 4659265"/>
                <a:gd name="connsiteX10" fmla="*/ 2503448 w 2903498"/>
                <a:gd name="connsiteY10" fmla="*/ 30115 h 4659265"/>
                <a:gd name="connsiteX11" fmla="*/ 341273 w 2903498"/>
                <a:gd name="connsiteY11" fmla="*/ 30115 h 4659265"/>
                <a:gd name="connsiteX12" fmla="*/ 22210 w 2903498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92290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65551"/>
                <a:gd name="connsiteX1" fmla="*/ 17423 w 2908274"/>
                <a:gd name="connsiteY1" fmla="*/ 2287540 h 4665551"/>
                <a:gd name="connsiteX2" fmla="*/ 627023 w 2908274"/>
                <a:gd name="connsiteY2" fmla="*/ 4354465 h 4665551"/>
                <a:gd name="connsiteX3" fmla="*/ 1065173 w 2908274"/>
                <a:gd name="connsiteY3" fmla="*/ 4649740 h 4665551"/>
                <a:gd name="connsiteX4" fmla="*/ 1817648 w 2908274"/>
                <a:gd name="connsiteY4" fmla="*/ 4659265 h 4665551"/>
                <a:gd name="connsiteX5" fmla="*/ 2036723 w 2908274"/>
                <a:gd name="connsiteY5" fmla="*/ 4335415 h 4665551"/>
                <a:gd name="connsiteX6" fmla="*/ 1512848 w 2908274"/>
                <a:gd name="connsiteY6" fmla="*/ 2592340 h 4665551"/>
                <a:gd name="connsiteX7" fmla="*/ 2560598 w 2908274"/>
                <a:gd name="connsiteY7" fmla="*/ 2592340 h 4665551"/>
                <a:gd name="connsiteX8" fmla="*/ 2903498 w 2908274"/>
                <a:gd name="connsiteY8" fmla="*/ 2192290 h 4665551"/>
                <a:gd name="connsiteX9" fmla="*/ 2903498 w 2908274"/>
                <a:gd name="connsiteY9" fmla="*/ 411115 h 4665551"/>
                <a:gd name="connsiteX10" fmla="*/ 2503448 w 2908274"/>
                <a:gd name="connsiteY10" fmla="*/ 30115 h 4665551"/>
                <a:gd name="connsiteX11" fmla="*/ 341273 w 2908274"/>
                <a:gd name="connsiteY11" fmla="*/ 30115 h 4665551"/>
                <a:gd name="connsiteX12" fmla="*/ 22210 w 2908274"/>
                <a:gd name="connsiteY12" fmla="*/ 446040 h 4665551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8274" h="4659265">
                  <a:moveTo>
                    <a:pt x="22210" y="446040"/>
                  </a:moveTo>
                  <a:cubicBezTo>
                    <a:pt x="20614" y="1059873"/>
                    <a:pt x="19019" y="1673707"/>
                    <a:pt x="17423" y="2287540"/>
                  </a:cubicBezTo>
                  <a:lnTo>
                    <a:pt x="627023" y="4354465"/>
                  </a:lnTo>
                  <a:cubicBezTo>
                    <a:pt x="663574" y="4486197"/>
                    <a:pt x="823891" y="4622737"/>
                    <a:pt x="1065173" y="4649740"/>
                  </a:cubicBezTo>
                  <a:lnTo>
                    <a:pt x="1817648" y="4659265"/>
                  </a:lnTo>
                  <a:cubicBezTo>
                    <a:pt x="2100274" y="4622672"/>
                    <a:pt x="2054196" y="4443350"/>
                    <a:pt x="2036723" y="4335415"/>
                  </a:cubicBezTo>
                  <a:lnTo>
                    <a:pt x="1512848" y="2592340"/>
                  </a:lnTo>
                  <a:lnTo>
                    <a:pt x="2560598" y="2592340"/>
                  </a:lnTo>
                  <a:cubicBezTo>
                    <a:pt x="2717777" y="2573285"/>
                    <a:pt x="2908274" y="2492324"/>
                    <a:pt x="2903498" y="2192290"/>
                  </a:cubicBezTo>
                  <a:lnTo>
                    <a:pt x="2903498" y="411115"/>
                  </a:lnTo>
                  <a:cubicBezTo>
                    <a:pt x="2908270" y="268240"/>
                    <a:pt x="2889225" y="0"/>
                    <a:pt x="2503448" y="30115"/>
                  </a:cubicBezTo>
                  <a:lnTo>
                    <a:pt x="341273" y="30115"/>
                  </a:lnTo>
                  <a:cubicBezTo>
                    <a:pt x="53967" y="54472"/>
                    <a:pt x="0" y="332798"/>
                    <a:pt x="22210" y="44604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 14"/>
            <p:cNvSpPr/>
            <p:nvPr userDrawn="1"/>
          </p:nvSpPr>
          <p:spPr>
            <a:xfrm>
              <a:off x="4500562" y="1103359"/>
              <a:ext cx="2908274" cy="4659265"/>
            </a:xfrm>
            <a:custGeom>
              <a:avLst/>
              <a:gdLst>
                <a:gd name="connsiteX0" fmla="*/ 0 w 2886075"/>
                <a:gd name="connsiteY0" fmla="*/ 342900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0 w 2886075"/>
                <a:gd name="connsiteY12" fmla="*/ 342900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4787 w 2886075"/>
                <a:gd name="connsiteY0" fmla="*/ 415925 h 4629150"/>
                <a:gd name="connsiteX1" fmla="*/ 0 w 2886075"/>
                <a:gd name="connsiteY1" fmla="*/ 2257425 h 4629150"/>
                <a:gd name="connsiteX2" fmla="*/ 609600 w 2886075"/>
                <a:gd name="connsiteY2" fmla="*/ 4324350 h 4629150"/>
                <a:gd name="connsiteX3" fmla="*/ 1047750 w 2886075"/>
                <a:gd name="connsiteY3" fmla="*/ 4619625 h 4629150"/>
                <a:gd name="connsiteX4" fmla="*/ 1800225 w 2886075"/>
                <a:gd name="connsiteY4" fmla="*/ 4629150 h 4629150"/>
                <a:gd name="connsiteX5" fmla="*/ 2019300 w 2886075"/>
                <a:gd name="connsiteY5" fmla="*/ 4305300 h 4629150"/>
                <a:gd name="connsiteX6" fmla="*/ 1495425 w 2886075"/>
                <a:gd name="connsiteY6" fmla="*/ 2562225 h 4629150"/>
                <a:gd name="connsiteX7" fmla="*/ 2543175 w 2886075"/>
                <a:gd name="connsiteY7" fmla="*/ 2562225 h 4629150"/>
                <a:gd name="connsiteX8" fmla="*/ 2886075 w 2886075"/>
                <a:gd name="connsiteY8" fmla="*/ 2133600 h 4629150"/>
                <a:gd name="connsiteX9" fmla="*/ 2886075 w 2886075"/>
                <a:gd name="connsiteY9" fmla="*/ 381000 h 4629150"/>
                <a:gd name="connsiteX10" fmla="*/ 2486025 w 2886075"/>
                <a:gd name="connsiteY10" fmla="*/ 0 h 4629150"/>
                <a:gd name="connsiteX11" fmla="*/ 323850 w 2886075"/>
                <a:gd name="connsiteY11" fmla="*/ 0 h 4629150"/>
                <a:gd name="connsiteX12" fmla="*/ 4787 w 2886075"/>
                <a:gd name="connsiteY12" fmla="*/ 415925 h 4629150"/>
                <a:gd name="connsiteX0" fmla="*/ 22210 w 2903498"/>
                <a:gd name="connsiteY0" fmla="*/ 415925 h 4629150"/>
                <a:gd name="connsiteX1" fmla="*/ 17423 w 2903498"/>
                <a:gd name="connsiteY1" fmla="*/ 2257425 h 4629150"/>
                <a:gd name="connsiteX2" fmla="*/ 627023 w 2903498"/>
                <a:gd name="connsiteY2" fmla="*/ 4324350 h 4629150"/>
                <a:gd name="connsiteX3" fmla="*/ 1065173 w 2903498"/>
                <a:gd name="connsiteY3" fmla="*/ 4619625 h 4629150"/>
                <a:gd name="connsiteX4" fmla="*/ 1817648 w 2903498"/>
                <a:gd name="connsiteY4" fmla="*/ 4629150 h 4629150"/>
                <a:gd name="connsiteX5" fmla="*/ 2036723 w 2903498"/>
                <a:gd name="connsiteY5" fmla="*/ 4305300 h 4629150"/>
                <a:gd name="connsiteX6" fmla="*/ 1512848 w 2903498"/>
                <a:gd name="connsiteY6" fmla="*/ 2562225 h 4629150"/>
                <a:gd name="connsiteX7" fmla="*/ 2560598 w 2903498"/>
                <a:gd name="connsiteY7" fmla="*/ 2562225 h 4629150"/>
                <a:gd name="connsiteX8" fmla="*/ 2903498 w 2903498"/>
                <a:gd name="connsiteY8" fmla="*/ 2133600 h 4629150"/>
                <a:gd name="connsiteX9" fmla="*/ 2903498 w 2903498"/>
                <a:gd name="connsiteY9" fmla="*/ 381000 h 4629150"/>
                <a:gd name="connsiteX10" fmla="*/ 2503448 w 2903498"/>
                <a:gd name="connsiteY10" fmla="*/ 0 h 4629150"/>
                <a:gd name="connsiteX11" fmla="*/ 341273 w 2903498"/>
                <a:gd name="connsiteY11" fmla="*/ 0 h 4629150"/>
                <a:gd name="connsiteX12" fmla="*/ 22210 w 2903498"/>
                <a:gd name="connsiteY12" fmla="*/ 415925 h 4629150"/>
                <a:gd name="connsiteX0" fmla="*/ 22210 w 2903498"/>
                <a:gd name="connsiteY0" fmla="*/ 422260 h 4635485"/>
                <a:gd name="connsiteX1" fmla="*/ 17423 w 2903498"/>
                <a:gd name="connsiteY1" fmla="*/ 2263760 h 4635485"/>
                <a:gd name="connsiteX2" fmla="*/ 627023 w 2903498"/>
                <a:gd name="connsiteY2" fmla="*/ 4330685 h 4635485"/>
                <a:gd name="connsiteX3" fmla="*/ 1065173 w 2903498"/>
                <a:gd name="connsiteY3" fmla="*/ 4625960 h 4635485"/>
                <a:gd name="connsiteX4" fmla="*/ 1817648 w 2903498"/>
                <a:gd name="connsiteY4" fmla="*/ 4635485 h 4635485"/>
                <a:gd name="connsiteX5" fmla="*/ 2036723 w 2903498"/>
                <a:gd name="connsiteY5" fmla="*/ 4311635 h 4635485"/>
                <a:gd name="connsiteX6" fmla="*/ 1512848 w 2903498"/>
                <a:gd name="connsiteY6" fmla="*/ 2568560 h 4635485"/>
                <a:gd name="connsiteX7" fmla="*/ 2560598 w 2903498"/>
                <a:gd name="connsiteY7" fmla="*/ 2568560 h 4635485"/>
                <a:gd name="connsiteX8" fmla="*/ 2903498 w 2903498"/>
                <a:gd name="connsiteY8" fmla="*/ 2139935 h 4635485"/>
                <a:gd name="connsiteX9" fmla="*/ 2903498 w 2903498"/>
                <a:gd name="connsiteY9" fmla="*/ 387335 h 4635485"/>
                <a:gd name="connsiteX10" fmla="*/ 2503448 w 2903498"/>
                <a:gd name="connsiteY10" fmla="*/ 6335 h 4635485"/>
                <a:gd name="connsiteX11" fmla="*/ 341273 w 2903498"/>
                <a:gd name="connsiteY11" fmla="*/ 6335 h 4635485"/>
                <a:gd name="connsiteX12" fmla="*/ 22210 w 2903498"/>
                <a:gd name="connsiteY12" fmla="*/ 422260 h 4635485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17796"/>
                <a:gd name="connsiteY0" fmla="*/ 415925 h 4629150"/>
                <a:gd name="connsiteX1" fmla="*/ 17423 w 2917796"/>
                <a:gd name="connsiteY1" fmla="*/ 2257425 h 4629150"/>
                <a:gd name="connsiteX2" fmla="*/ 627023 w 2917796"/>
                <a:gd name="connsiteY2" fmla="*/ 4324350 h 4629150"/>
                <a:gd name="connsiteX3" fmla="*/ 1065173 w 2917796"/>
                <a:gd name="connsiteY3" fmla="*/ 4619625 h 4629150"/>
                <a:gd name="connsiteX4" fmla="*/ 1817648 w 2917796"/>
                <a:gd name="connsiteY4" fmla="*/ 4629150 h 4629150"/>
                <a:gd name="connsiteX5" fmla="*/ 2036723 w 2917796"/>
                <a:gd name="connsiteY5" fmla="*/ 4305300 h 4629150"/>
                <a:gd name="connsiteX6" fmla="*/ 1512848 w 2917796"/>
                <a:gd name="connsiteY6" fmla="*/ 2562225 h 4629150"/>
                <a:gd name="connsiteX7" fmla="*/ 2560598 w 2917796"/>
                <a:gd name="connsiteY7" fmla="*/ 2562225 h 4629150"/>
                <a:gd name="connsiteX8" fmla="*/ 2903498 w 2917796"/>
                <a:gd name="connsiteY8" fmla="*/ 2133600 h 4629150"/>
                <a:gd name="connsiteX9" fmla="*/ 2903498 w 2917796"/>
                <a:gd name="connsiteY9" fmla="*/ 381000 h 4629150"/>
                <a:gd name="connsiteX10" fmla="*/ 2503448 w 2917796"/>
                <a:gd name="connsiteY10" fmla="*/ 0 h 4629150"/>
                <a:gd name="connsiteX11" fmla="*/ 341273 w 2917796"/>
                <a:gd name="connsiteY11" fmla="*/ 0 h 4629150"/>
                <a:gd name="connsiteX12" fmla="*/ 22210 w 2917796"/>
                <a:gd name="connsiteY12" fmla="*/ 415925 h 4629150"/>
                <a:gd name="connsiteX0" fmla="*/ 22210 w 2903498"/>
                <a:gd name="connsiteY0" fmla="*/ 446040 h 4659265"/>
                <a:gd name="connsiteX1" fmla="*/ 17423 w 2903498"/>
                <a:gd name="connsiteY1" fmla="*/ 2287540 h 4659265"/>
                <a:gd name="connsiteX2" fmla="*/ 627023 w 2903498"/>
                <a:gd name="connsiteY2" fmla="*/ 4354465 h 4659265"/>
                <a:gd name="connsiteX3" fmla="*/ 1065173 w 2903498"/>
                <a:gd name="connsiteY3" fmla="*/ 4649740 h 4659265"/>
                <a:gd name="connsiteX4" fmla="*/ 1817648 w 2903498"/>
                <a:gd name="connsiteY4" fmla="*/ 4659265 h 4659265"/>
                <a:gd name="connsiteX5" fmla="*/ 2036723 w 2903498"/>
                <a:gd name="connsiteY5" fmla="*/ 4335415 h 4659265"/>
                <a:gd name="connsiteX6" fmla="*/ 1512848 w 2903498"/>
                <a:gd name="connsiteY6" fmla="*/ 2592340 h 4659265"/>
                <a:gd name="connsiteX7" fmla="*/ 2560598 w 2903498"/>
                <a:gd name="connsiteY7" fmla="*/ 2592340 h 4659265"/>
                <a:gd name="connsiteX8" fmla="*/ 2903498 w 2903498"/>
                <a:gd name="connsiteY8" fmla="*/ 2163715 h 4659265"/>
                <a:gd name="connsiteX9" fmla="*/ 2903498 w 2903498"/>
                <a:gd name="connsiteY9" fmla="*/ 411115 h 4659265"/>
                <a:gd name="connsiteX10" fmla="*/ 2503448 w 2903498"/>
                <a:gd name="connsiteY10" fmla="*/ 30115 h 4659265"/>
                <a:gd name="connsiteX11" fmla="*/ 341273 w 2903498"/>
                <a:gd name="connsiteY11" fmla="*/ 30115 h 4659265"/>
                <a:gd name="connsiteX12" fmla="*/ 22210 w 2903498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63715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0"/>
                <a:gd name="connsiteY0" fmla="*/ 446040 h 4659265"/>
                <a:gd name="connsiteX1" fmla="*/ 17423 w 2908270"/>
                <a:gd name="connsiteY1" fmla="*/ 2287540 h 4659265"/>
                <a:gd name="connsiteX2" fmla="*/ 627023 w 2908270"/>
                <a:gd name="connsiteY2" fmla="*/ 4354465 h 4659265"/>
                <a:gd name="connsiteX3" fmla="*/ 1065173 w 2908270"/>
                <a:gd name="connsiteY3" fmla="*/ 4649740 h 4659265"/>
                <a:gd name="connsiteX4" fmla="*/ 1817648 w 2908270"/>
                <a:gd name="connsiteY4" fmla="*/ 4659265 h 4659265"/>
                <a:gd name="connsiteX5" fmla="*/ 2036723 w 2908270"/>
                <a:gd name="connsiteY5" fmla="*/ 4335415 h 4659265"/>
                <a:gd name="connsiteX6" fmla="*/ 1512848 w 2908270"/>
                <a:gd name="connsiteY6" fmla="*/ 2592340 h 4659265"/>
                <a:gd name="connsiteX7" fmla="*/ 2560598 w 2908270"/>
                <a:gd name="connsiteY7" fmla="*/ 2592340 h 4659265"/>
                <a:gd name="connsiteX8" fmla="*/ 2903498 w 2908270"/>
                <a:gd name="connsiteY8" fmla="*/ 2192290 h 4659265"/>
                <a:gd name="connsiteX9" fmla="*/ 2903498 w 2908270"/>
                <a:gd name="connsiteY9" fmla="*/ 411115 h 4659265"/>
                <a:gd name="connsiteX10" fmla="*/ 2503448 w 2908270"/>
                <a:gd name="connsiteY10" fmla="*/ 30115 h 4659265"/>
                <a:gd name="connsiteX11" fmla="*/ 341273 w 2908270"/>
                <a:gd name="connsiteY11" fmla="*/ 30115 h 4659265"/>
                <a:gd name="connsiteX12" fmla="*/ 22210 w 2908270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65551"/>
                <a:gd name="connsiteX1" fmla="*/ 17423 w 2908274"/>
                <a:gd name="connsiteY1" fmla="*/ 2287540 h 4665551"/>
                <a:gd name="connsiteX2" fmla="*/ 627023 w 2908274"/>
                <a:gd name="connsiteY2" fmla="*/ 4354465 h 4665551"/>
                <a:gd name="connsiteX3" fmla="*/ 1065173 w 2908274"/>
                <a:gd name="connsiteY3" fmla="*/ 4649740 h 4665551"/>
                <a:gd name="connsiteX4" fmla="*/ 1817648 w 2908274"/>
                <a:gd name="connsiteY4" fmla="*/ 4659265 h 4665551"/>
                <a:gd name="connsiteX5" fmla="*/ 2036723 w 2908274"/>
                <a:gd name="connsiteY5" fmla="*/ 4335415 h 4665551"/>
                <a:gd name="connsiteX6" fmla="*/ 1512848 w 2908274"/>
                <a:gd name="connsiteY6" fmla="*/ 2592340 h 4665551"/>
                <a:gd name="connsiteX7" fmla="*/ 2560598 w 2908274"/>
                <a:gd name="connsiteY7" fmla="*/ 2592340 h 4665551"/>
                <a:gd name="connsiteX8" fmla="*/ 2903498 w 2908274"/>
                <a:gd name="connsiteY8" fmla="*/ 2192290 h 4665551"/>
                <a:gd name="connsiteX9" fmla="*/ 2903498 w 2908274"/>
                <a:gd name="connsiteY9" fmla="*/ 411115 h 4665551"/>
                <a:gd name="connsiteX10" fmla="*/ 2503448 w 2908274"/>
                <a:gd name="connsiteY10" fmla="*/ 30115 h 4665551"/>
                <a:gd name="connsiteX11" fmla="*/ 341273 w 2908274"/>
                <a:gd name="connsiteY11" fmla="*/ 30115 h 4665551"/>
                <a:gd name="connsiteX12" fmla="*/ 22210 w 2908274"/>
                <a:gd name="connsiteY12" fmla="*/ 446040 h 4665551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  <a:gd name="connsiteX0" fmla="*/ 22210 w 2908274"/>
                <a:gd name="connsiteY0" fmla="*/ 446040 h 4659265"/>
                <a:gd name="connsiteX1" fmla="*/ 17423 w 2908274"/>
                <a:gd name="connsiteY1" fmla="*/ 2287540 h 4659265"/>
                <a:gd name="connsiteX2" fmla="*/ 627023 w 2908274"/>
                <a:gd name="connsiteY2" fmla="*/ 4354465 h 4659265"/>
                <a:gd name="connsiteX3" fmla="*/ 1065173 w 2908274"/>
                <a:gd name="connsiteY3" fmla="*/ 4649740 h 4659265"/>
                <a:gd name="connsiteX4" fmla="*/ 1817648 w 2908274"/>
                <a:gd name="connsiteY4" fmla="*/ 4659265 h 4659265"/>
                <a:gd name="connsiteX5" fmla="*/ 2036723 w 2908274"/>
                <a:gd name="connsiteY5" fmla="*/ 4335415 h 4659265"/>
                <a:gd name="connsiteX6" fmla="*/ 1512848 w 2908274"/>
                <a:gd name="connsiteY6" fmla="*/ 2592340 h 4659265"/>
                <a:gd name="connsiteX7" fmla="*/ 2560598 w 2908274"/>
                <a:gd name="connsiteY7" fmla="*/ 2592340 h 4659265"/>
                <a:gd name="connsiteX8" fmla="*/ 2903498 w 2908274"/>
                <a:gd name="connsiteY8" fmla="*/ 2192290 h 4659265"/>
                <a:gd name="connsiteX9" fmla="*/ 2903498 w 2908274"/>
                <a:gd name="connsiteY9" fmla="*/ 411115 h 4659265"/>
                <a:gd name="connsiteX10" fmla="*/ 2503448 w 2908274"/>
                <a:gd name="connsiteY10" fmla="*/ 30115 h 4659265"/>
                <a:gd name="connsiteX11" fmla="*/ 341273 w 2908274"/>
                <a:gd name="connsiteY11" fmla="*/ 30115 h 4659265"/>
                <a:gd name="connsiteX12" fmla="*/ 22210 w 2908274"/>
                <a:gd name="connsiteY12" fmla="*/ 446040 h 465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8274" h="4659265">
                  <a:moveTo>
                    <a:pt x="22210" y="446040"/>
                  </a:moveTo>
                  <a:cubicBezTo>
                    <a:pt x="20614" y="1059873"/>
                    <a:pt x="19019" y="1673707"/>
                    <a:pt x="17423" y="2287540"/>
                  </a:cubicBezTo>
                  <a:lnTo>
                    <a:pt x="627023" y="4354465"/>
                  </a:lnTo>
                  <a:cubicBezTo>
                    <a:pt x="663574" y="4486197"/>
                    <a:pt x="823891" y="4622737"/>
                    <a:pt x="1065173" y="4649740"/>
                  </a:cubicBezTo>
                  <a:lnTo>
                    <a:pt x="1817648" y="4659265"/>
                  </a:lnTo>
                  <a:cubicBezTo>
                    <a:pt x="2100274" y="4622672"/>
                    <a:pt x="2054196" y="4443350"/>
                    <a:pt x="2036723" y="4335415"/>
                  </a:cubicBezTo>
                  <a:lnTo>
                    <a:pt x="1512848" y="2592340"/>
                  </a:lnTo>
                  <a:lnTo>
                    <a:pt x="2560598" y="2592340"/>
                  </a:lnTo>
                  <a:cubicBezTo>
                    <a:pt x="2717777" y="2573285"/>
                    <a:pt x="2908274" y="2492324"/>
                    <a:pt x="2903498" y="2192290"/>
                  </a:cubicBezTo>
                  <a:lnTo>
                    <a:pt x="2903498" y="411115"/>
                  </a:lnTo>
                  <a:cubicBezTo>
                    <a:pt x="2908270" y="268240"/>
                    <a:pt x="2889225" y="0"/>
                    <a:pt x="2503448" y="30115"/>
                  </a:cubicBezTo>
                  <a:lnTo>
                    <a:pt x="341273" y="30115"/>
                  </a:lnTo>
                  <a:cubicBezTo>
                    <a:pt x="53967" y="54472"/>
                    <a:pt x="0" y="332798"/>
                    <a:pt x="22210" y="44604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Espaço Reservado para Conteúdo 17"/>
          <p:cNvSpPr>
            <a:spLocks noGrp="1"/>
          </p:cNvSpPr>
          <p:nvPr>
            <p:ph sz="quarter" idx="13"/>
          </p:nvPr>
        </p:nvSpPr>
        <p:spPr>
          <a:xfrm>
            <a:off x="3429000" y="4071942"/>
            <a:ext cx="5535613" cy="2500308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800"/>
            </a:lvl1pPr>
            <a:lvl2pPr>
              <a:buFont typeface="Arial" pitchFamily="34" charset="0"/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4414" y="2500306"/>
            <a:ext cx="5000660" cy="292895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785786" y="776803"/>
            <a:ext cx="3929090" cy="152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4000" dirty="0" smtClean="0">
                <a:solidFill>
                  <a:schemeClr val="bg1"/>
                </a:solidFill>
                <a:latin typeface="Museo 900" pitchFamily="50" charset="0"/>
              </a:rPr>
              <a:t>Questão</a:t>
            </a:r>
          </a:p>
          <a:p>
            <a:pPr>
              <a:lnSpc>
                <a:spcPts val="3300"/>
              </a:lnSpc>
            </a:pPr>
            <a:r>
              <a:rPr lang="pt-BR" sz="3600" dirty="0" smtClean="0">
                <a:solidFill>
                  <a:schemeClr val="bg1"/>
                </a:solidFill>
                <a:latin typeface="Museo 900" pitchFamily="50" charset="0"/>
              </a:rPr>
              <a:t>para</a:t>
            </a:r>
          </a:p>
          <a:p>
            <a:pPr>
              <a:lnSpc>
                <a:spcPts val="4400"/>
              </a:lnSpc>
            </a:pPr>
            <a:r>
              <a:rPr lang="pt-BR" sz="4800" dirty="0" smtClean="0">
                <a:solidFill>
                  <a:schemeClr val="bg1"/>
                </a:solidFill>
                <a:latin typeface="Museo 900" pitchFamily="50" charset="0"/>
              </a:rPr>
              <a:t>  reflexão</a:t>
            </a:r>
            <a:endParaRPr lang="pt-BR" sz="4800" dirty="0">
              <a:solidFill>
                <a:schemeClr val="bg1"/>
              </a:solidFill>
              <a:latin typeface="Museo 900" pitchFamily="50" charset="0"/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6143636" y="928670"/>
            <a:ext cx="24785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0" dirty="0" smtClean="0">
                <a:solidFill>
                  <a:schemeClr val="bg1"/>
                </a:solidFill>
                <a:latin typeface="Museo 900" pitchFamily="50" charset="0"/>
              </a:rPr>
              <a:t>?</a:t>
            </a:r>
            <a:endParaRPr lang="pt-BR" sz="40000" dirty="0">
              <a:solidFill>
                <a:schemeClr val="bg1"/>
              </a:solidFill>
              <a:latin typeface="Museo 9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4414" y="2500306"/>
            <a:ext cx="5000660" cy="292895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07DC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785786" y="776803"/>
            <a:ext cx="392909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pt-BR" sz="4000" dirty="0" smtClean="0">
                <a:solidFill>
                  <a:schemeClr val="bg1"/>
                </a:solidFill>
                <a:latin typeface="Museo 900" pitchFamily="50" charset="0"/>
              </a:rPr>
              <a:t>Questão</a:t>
            </a:r>
          </a:p>
          <a:p>
            <a:pPr>
              <a:lnSpc>
                <a:spcPts val="3300"/>
              </a:lnSpc>
            </a:pPr>
            <a:r>
              <a:rPr lang="pt-BR" sz="3600" dirty="0" smtClean="0">
                <a:solidFill>
                  <a:schemeClr val="bg1"/>
                </a:solidFill>
                <a:latin typeface="Museo 900" pitchFamily="50" charset="0"/>
              </a:rPr>
              <a:t>para</a:t>
            </a:r>
          </a:p>
          <a:p>
            <a:pPr>
              <a:lnSpc>
                <a:spcPts val="4400"/>
              </a:lnSpc>
            </a:pPr>
            <a:r>
              <a:rPr lang="pt-BR" sz="4800" dirty="0" smtClean="0">
                <a:solidFill>
                  <a:schemeClr val="bg1"/>
                </a:solidFill>
                <a:latin typeface="Museo 900" pitchFamily="50" charset="0"/>
              </a:rPr>
              <a:t>  reflexão</a:t>
            </a:r>
            <a:endParaRPr lang="pt-BR" sz="4800" dirty="0">
              <a:solidFill>
                <a:schemeClr val="bg1"/>
              </a:solidFill>
              <a:latin typeface="Museo 900" pitchFamily="50" charset="0"/>
            </a:endParaRP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6143636" y="928670"/>
            <a:ext cx="24785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0" dirty="0" smtClean="0">
                <a:solidFill>
                  <a:schemeClr val="bg1"/>
                </a:solidFill>
                <a:latin typeface="Museo 900" pitchFamily="50" charset="0"/>
              </a:rPr>
              <a:t>?</a:t>
            </a:r>
            <a:endParaRPr lang="pt-BR" sz="40000" dirty="0">
              <a:solidFill>
                <a:schemeClr val="bg1"/>
              </a:solidFill>
              <a:latin typeface="Museo 9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2000240"/>
            <a:ext cx="8785225" cy="1571636"/>
          </a:xfrm>
        </p:spPr>
        <p:txBody>
          <a:bodyPr anchor="ctr"/>
          <a:lstStyle>
            <a:lvl1pPr algn="ctr">
              <a:buFont typeface="Arial" pitchFamily="34" charset="0"/>
              <a:buNone/>
              <a:defRPr>
                <a:solidFill>
                  <a:schemeClr val="bg1"/>
                </a:solidFill>
              </a:defRPr>
            </a:lvl1pPr>
            <a:lvl2pPr algn="ctr"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Picture 2" descr="C:\Users\portezan\Desktop\vide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57694"/>
            <a:ext cx="1584176" cy="179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a livre 11"/>
          <p:cNvSpPr/>
          <p:nvPr userDrawn="1"/>
        </p:nvSpPr>
        <p:spPr>
          <a:xfrm>
            <a:off x="-3175" y="1"/>
            <a:ext cx="9156701" cy="1571612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1" h="1571612">
                <a:moveTo>
                  <a:pt x="3175" y="0"/>
                </a:moveTo>
                <a:lnTo>
                  <a:pt x="9156701" y="0"/>
                </a:lnTo>
                <a:lnTo>
                  <a:pt x="9156701" y="1409700"/>
                </a:lnTo>
                <a:lnTo>
                  <a:pt x="355601" y="1409700"/>
                </a:lnTo>
                <a:cubicBezTo>
                  <a:pt x="160720" y="1408109"/>
                  <a:pt x="185472" y="1551799"/>
                  <a:pt x="182563" y="1571612"/>
                </a:cubicBezTo>
                <a:lnTo>
                  <a:pt x="3175" y="1571611"/>
                </a:lnTo>
                <a:cubicBezTo>
                  <a:pt x="6350" y="1101711"/>
                  <a:pt x="0" y="469900"/>
                  <a:pt x="3175" y="0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1223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5419731" y="2733670"/>
            <a:ext cx="785818" cy="571504"/>
            <a:chOff x="5419731" y="2733670"/>
            <a:chExt cx="785818" cy="571504"/>
          </a:xfrm>
        </p:grpSpPr>
        <p:sp>
          <p:nvSpPr>
            <p:cNvPr id="7" name="Retângulo 6"/>
            <p:cNvSpPr/>
            <p:nvPr userDrawn="1"/>
          </p:nvSpPr>
          <p:spPr>
            <a:xfrm>
              <a:off x="5419731" y="2733670"/>
              <a:ext cx="785818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Grupo 24"/>
            <p:cNvGrpSpPr/>
            <p:nvPr userDrawn="1"/>
          </p:nvGrpSpPr>
          <p:grpSpPr>
            <a:xfrm>
              <a:off x="5481644" y="2832771"/>
              <a:ext cx="661992" cy="373302"/>
              <a:chOff x="5500694" y="2857496"/>
              <a:chExt cx="633419" cy="357190"/>
            </a:xfrm>
          </p:grpSpPr>
          <p:sp>
            <p:nvSpPr>
              <p:cNvPr id="9" name="Divisa 8"/>
              <p:cNvSpPr/>
              <p:nvPr userDrawn="1"/>
            </p:nvSpPr>
            <p:spPr>
              <a:xfrm>
                <a:off x="5776923" y="2857496"/>
                <a:ext cx="357190" cy="357190"/>
              </a:xfrm>
              <a:prstGeom prst="chevron">
                <a:avLst/>
              </a:prstGeom>
              <a:solidFill>
                <a:srgbClr val="007D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Divisa 9"/>
              <p:cNvSpPr/>
              <p:nvPr userDrawn="1"/>
            </p:nvSpPr>
            <p:spPr>
              <a:xfrm>
                <a:off x="5500694" y="2857496"/>
                <a:ext cx="357190" cy="357190"/>
              </a:xfrm>
              <a:prstGeom prst="chevron">
                <a:avLst/>
              </a:prstGeom>
              <a:solidFill>
                <a:srgbClr val="2AC4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Grupo 10"/>
          <p:cNvGrpSpPr/>
          <p:nvPr userDrawn="1"/>
        </p:nvGrpSpPr>
        <p:grpSpPr>
          <a:xfrm>
            <a:off x="5419731" y="3571876"/>
            <a:ext cx="785818" cy="571504"/>
            <a:chOff x="5419731" y="2733670"/>
            <a:chExt cx="785818" cy="571504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5419731" y="2733670"/>
              <a:ext cx="785818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Divisa 13"/>
            <p:cNvSpPr/>
            <p:nvPr userDrawn="1"/>
          </p:nvSpPr>
          <p:spPr>
            <a:xfrm>
              <a:off x="5770333" y="2871636"/>
              <a:ext cx="324000" cy="324000"/>
            </a:xfrm>
            <a:prstGeom prst="chevron">
              <a:avLst/>
            </a:prstGeom>
            <a:solidFill>
              <a:srgbClr val="007D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H="1">
            <a:off x="0" y="-6944"/>
            <a:ext cx="709604" cy="7128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3324" y="114823"/>
            <a:ext cx="709604" cy="7128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8695" y="4921267"/>
            <a:ext cx="5174025" cy="1766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D8C6E-8AA8-48A9-91C3-27B03EFFB3E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742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latin typeface="Arial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t-BR" noProof="0" dirty="0" smtClean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 dirty="0" smtClean="0"/>
              <a:t>Clique para editar o estilo do subtítulo mestre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D019-F56B-48E6-BE7A-E3BE2D7B1A4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973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5E63B-2EE5-4CA5-83E2-C7C06E215A5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7" y="-27384"/>
            <a:ext cx="9144000" cy="4305896"/>
          </a:xfrm>
          <a:prstGeom prst="rect">
            <a:avLst/>
          </a:prstGeom>
        </p:spPr>
      </p:pic>
      <p:grpSp>
        <p:nvGrpSpPr>
          <p:cNvPr id="14" name="Grupo 13"/>
          <p:cNvGrpSpPr/>
          <p:nvPr userDrawn="1"/>
        </p:nvGrpSpPr>
        <p:grpSpPr>
          <a:xfrm>
            <a:off x="3500429" y="1387453"/>
            <a:ext cx="5641983" cy="2007751"/>
            <a:chOff x="3500429" y="1387453"/>
            <a:chExt cx="5641983" cy="2007751"/>
          </a:xfrm>
        </p:grpSpPr>
        <p:sp>
          <p:nvSpPr>
            <p:cNvPr id="15" name="Triângulo retângulo 14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Triângulo retângulo 16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" name="Grupo 17"/>
          <p:cNvGrpSpPr/>
          <p:nvPr userDrawn="1"/>
        </p:nvGrpSpPr>
        <p:grpSpPr>
          <a:xfrm>
            <a:off x="3713157" y="2338380"/>
            <a:ext cx="5430839" cy="1061594"/>
            <a:chOff x="3713157" y="2338380"/>
            <a:chExt cx="5430839" cy="1061594"/>
          </a:xfrm>
        </p:grpSpPr>
        <p:sp>
          <p:nvSpPr>
            <p:cNvPr id="19" name="Triângulo retângulo 18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riângulo retângulo 22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0" y="3390900"/>
            <a:ext cx="9144000" cy="3467100"/>
            <a:chOff x="0" y="3390900"/>
            <a:chExt cx="9144000" cy="3467100"/>
          </a:xfrm>
        </p:grpSpPr>
        <p:sp>
          <p:nvSpPr>
            <p:cNvPr id="25" name="Retângulo 24"/>
            <p:cNvSpPr/>
            <p:nvPr userDrawn="1"/>
          </p:nvSpPr>
          <p:spPr>
            <a:xfrm>
              <a:off x="0" y="3390900"/>
              <a:ext cx="9142413" cy="3467100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retângulo 25"/>
            <p:cNvSpPr/>
            <p:nvPr userDrawn="1"/>
          </p:nvSpPr>
          <p:spPr>
            <a:xfrm flipH="1">
              <a:off x="7620003" y="4751824"/>
              <a:ext cx="1523997" cy="210458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8" y="3786190"/>
            <a:ext cx="8785225" cy="1143008"/>
          </a:xfr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t-BR" sz="34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2F9E-0808-420B-8CE5-B17B9653D50E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3"/>
          </p:nvPr>
        </p:nvSpPr>
        <p:spPr>
          <a:xfrm>
            <a:off x="179388" y="5000636"/>
            <a:ext cx="8785225" cy="1632592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927" y="-27384"/>
            <a:ext cx="9144000" cy="4305896"/>
          </a:xfrm>
          <a:prstGeom prst="rect">
            <a:avLst/>
          </a:prstGeom>
        </p:spPr>
      </p:pic>
      <p:grpSp>
        <p:nvGrpSpPr>
          <p:cNvPr id="20" name="Grupo 19"/>
          <p:cNvGrpSpPr/>
          <p:nvPr userDrawn="1"/>
        </p:nvGrpSpPr>
        <p:grpSpPr>
          <a:xfrm>
            <a:off x="3500429" y="1387453"/>
            <a:ext cx="5641983" cy="2007751"/>
            <a:chOff x="3500429" y="1387453"/>
            <a:chExt cx="5641983" cy="2007751"/>
          </a:xfrm>
        </p:grpSpPr>
        <p:sp>
          <p:nvSpPr>
            <p:cNvPr id="22" name="Triângulo retângulo 2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riângulo retângulo 22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Grupo 23"/>
          <p:cNvGrpSpPr/>
          <p:nvPr userDrawn="1"/>
        </p:nvGrpSpPr>
        <p:grpSpPr>
          <a:xfrm>
            <a:off x="3713157" y="2338380"/>
            <a:ext cx="5430839" cy="1061594"/>
            <a:chOff x="3713157" y="2338380"/>
            <a:chExt cx="5430839" cy="1061594"/>
          </a:xfrm>
        </p:grpSpPr>
        <p:sp>
          <p:nvSpPr>
            <p:cNvPr id="25" name="Triângulo retângulo 24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Triângulo retângulo 25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7" name="Grupo 26"/>
          <p:cNvGrpSpPr/>
          <p:nvPr userDrawn="1"/>
        </p:nvGrpSpPr>
        <p:grpSpPr>
          <a:xfrm>
            <a:off x="0" y="3390900"/>
            <a:ext cx="9144000" cy="3467100"/>
            <a:chOff x="0" y="3390900"/>
            <a:chExt cx="9144000" cy="3467100"/>
          </a:xfrm>
        </p:grpSpPr>
        <p:sp>
          <p:nvSpPr>
            <p:cNvPr id="28" name="Retângulo 27"/>
            <p:cNvSpPr/>
            <p:nvPr userDrawn="1"/>
          </p:nvSpPr>
          <p:spPr>
            <a:xfrm>
              <a:off x="0" y="3390900"/>
              <a:ext cx="9142413" cy="3467100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retângulo 28"/>
            <p:cNvSpPr/>
            <p:nvPr userDrawn="1"/>
          </p:nvSpPr>
          <p:spPr>
            <a:xfrm flipH="1">
              <a:off x="7620003" y="4751824"/>
              <a:ext cx="1523997" cy="210458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3933056"/>
            <a:ext cx="8785225" cy="1143008"/>
          </a:xfrm>
        </p:spPr>
        <p:txBody>
          <a:bodyPr anchor="b"/>
          <a:lstStyle>
            <a:lvl1pPr algn="l">
              <a:defRPr sz="3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5504691"/>
            <a:ext cx="8785225" cy="857256"/>
          </a:xfrm>
        </p:spPr>
        <p:txBody>
          <a:bodyPr>
            <a:normAutofit/>
          </a:bodyPr>
          <a:lstStyle>
            <a:lvl1pPr marL="0" indent="0">
              <a:buNone/>
              <a:defRPr sz="28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22F9E-0808-420B-8CE5-B17B9653D50E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179388" y="5020016"/>
            <a:ext cx="8785225" cy="500066"/>
          </a:xfrm>
        </p:spPr>
        <p:txBody>
          <a:bodyPr anchor="ctr">
            <a:normAutofit/>
          </a:bodyPr>
          <a:lstStyle>
            <a:lvl1pPr marL="0" indent="0">
              <a:buNone/>
              <a:defRPr sz="240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9673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banco_de_imagens\Fotolia_2012_2\downloads\Fotolia_37467024_Subscription_Monthly_XXL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12" b="17758"/>
          <a:stretch/>
        </p:blipFill>
        <p:spPr bwMode="auto">
          <a:xfrm>
            <a:off x="1589899" y="0"/>
            <a:ext cx="5625307" cy="315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rma livre 10"/>
          <p:cNvSpPr/>
          <p:nvPr userDrawn="1"/>
        </p:nvSpPr>
        <p:spPr>
          <a:xfrm>
            <a:off x="-3175" y="2929924"/>
            <a:ext cx="9156701" cy="1785950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339725 w 9156701"/>
              <a:gd name="connsiteY1" fmla="*/ 3156 h 1571612"/>
              <a:gd name="connsiteX2" fmla="*/ 9156701 w 9156701"/>
              <a:gd name="connsiteY2" fmla="*/ 0 h 1571612"/>
              <a:gd name="connsiteX3" fmla="*/ 9156701 w 9156701"/>
              <a:gd name="connsiteY3" fmla="*/ 1409700 h 1571612"/>
              <a:gd name="connsiteX4" fmla="*/ 355601 w 9156701"/>
              <a:gd name="connsiteY4" fmla="*/ 1409700 h 1571612"/>
              <a:gd name="connsiteX5" fmla="*/ 182563 w 9156701"/>
              <a:gd name="connsiteY5" fmla="*/ 1571612 h 1571612"/>
              <a:gd name="connsiteX6" fmla="*/ 3175 w 9156701"/>
              <a:gd name="connsiteY6" fmla="*/ 1571611 h 1571612"/>
              <a:gd name="connsiteX7" fmla="*/ 3175 w 9156701"/>
              <a:gd name="connsiteY7" fmla="*/ 0 h 1571612"/>
              <a:gd name="connsiteX0" fmla="*/ 3175 w 9156701"/>
              <a:gd name="connsiteY0" fmla="*/ 3194 h 1574806"/>
              <a:gd name="connsiteX1" fmla="*/ 180975 w 9156701"/>
              <a:gd name="connsiteY1" fmla="*/ 0 h 1574806"/>
              <a:gd name="connsiteX2" fmla="*/ 339725 w 9156701"/>
              <a:gd name="connsiteY2" fmla="*/ 6350 h 1574806"/>
              <a:gd name="connsiteX3" fmla="*/ 9156701 w 9156701"/>
              <a:gd name="connsiteY3" fmla="*/ 3194 h 1574806"/>
              <a:gd name="connsiteX4" fmla="*/ 9156701 w 9156701"/>
              <a:gd name="connsiteY4" fmla="*/ 1412894 h 1574806"/>
              <a:gd name="connsiteX5" fmla="*/ 355601 w 9156701"/>
              <a:gd name="connsiteY5" fmla="*/ 1412894 h 1574806"/>
              <a:gd name="connsiteX6" fmla="*/ 182563 w 9156701"/>
              <a:gd name="connsiteY6" fmla="*/ 1574806 h 1574806"/>
              <a:gd name="connsiteX7" fmla="*/ 3175 w 9156701"/>
              <a:gd name="connsiteY7" fmla="*/ 1574805 h 1574806"/>
              <a:gd name="connsiteX8" fmla="*/ 3175 w 9156701"/>
              <a:gd name="connsiteY8" fmla="*/ 3194 h 1574806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6701" h="1785950">
                <a:moveTo>
                  <a:pt x="3175" y="214338"/>
                </a:moveTo>
                <a:lnTo>
                  <a:pt x="182563" y="0"/>
                </a:lnTo>
                <a:cubicBezTo>
                  <a:pt x="184180" y="110610"/>
                  <a:pt x="212084" y="218047"/>
                  <a:pt x="339725" y="217494"/>
                </a:cubicBezTo>
                <a:lnTo>
                  <a:pt x="9156701" y="214338"/>
                </a:lnTo>
                <a:lnTo>
                  <a:pt x="9156701" y="1624038"/>
                </a:lnTo>
                <a:lnTo>
                  <a:pt x="355601" y="1624038"/>
                </a:lnTo>
                <a:cubicBezTo>
                  <a:pt x="160720" y="1622447"/>
                  <a:pt x="185472" y="1766137"/>
                  <a:pt x="182563" y="1785950"/>
                </a:cubicBezTo>
                <a:lnTo>
                  <a:pt x="3175" y="1785949"/>
                </a:lnTo>
                <a:cubicBezTo>
                  <a:pt x="6350" y="1316049"/>
                  <a:pt x="0" y="684238"/>
                  <a:pt x="3175" y="214338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4786322"/>
            <a:ext cx="8785225" cy="1500198"/>
          </a:xfrm>
        </p:spPr>
        <p:txBody>
          <a:bodyPr>
            <a:noAutofit/>
          </a:bodyPr>
          <a:lstStyle>
            <a:lvl1pPr marL="0" indent="0" algn="ctr">
              <a:buFont typeface="Arial" pitchFamily="34" charset="0"/>
              <a:buNone/>
              <a:defRPr sz="2800"/>
            </a:lvl1pPr>
            <a:lvl2pPr algn="ctr">
              <a:buFont typeface="Arial" pitchFamily="34" charset="0"/>
              <a:buNone/>
              <a:defRPr sz="2800"/>
            </a:lvl2pPr>
            <a:lvl3pPr algn="ctr">
              <a:buNone/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2428861" y="2161931"/>
            <a:ext cx="6713552" cy="2389079"/>
            <a:chOff x="3500429" y="1387453"/>
            <a:chExt cx="5641983" cy="2007751"/>
          </a:xfrm>
        </p:grpSpPr>
        <p:sp>
          <p:nvSpPr>
            <p:cNvPr id="14" name="Triângulo retângulo 13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Triângulo retângulo 15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" name="Grupo 16"/>
          <p:cNvGrpSpPr/>
          <p:nvPr userDrawn="1"/>
        </p:nvGrpSpPr>
        <p:grpSpPr>
          <a:xfrm>
            <a:off x="2681691" y="3295414"/>
            <a:ext cx="6462306" cy="1257544"/>
            <a:chOff x="3713157" y="2338380"/>
            <a:chExt cx="5430839" cy="1056824"/>
          </a:xfrm>
        </p:grpSpPr>
        <p:sp>
          <p:nvSpPr>
            <p:cNvPr id="18" name="Triângulo retângulo 17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3224211"/>
            <a:ext cx="8785225" cy="122396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rtezan\Desktop\000029061222_question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91" t="20360" b="11677"/>
          <a:stretch/>
        </p:blipFill>
        <p:spPr bwMode="auto">
          <a:xfrm>
            <a:off x="-1" y="0"/>
            <a:ext cx="9145586" cy="51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 userDrawn="1"/>
        </p:nvGrpSpPr>
        <p:grpSpPr>
          <a:xfrm>
            <a:off x="1644630" y="2500306"/>
            <a:ext cx="7499370" cy="2668719"/>
            <a:chOff x="3500429" y="1387453"/>
            <a:chExt cx="5641983" cy="2007751"/>
          </a:xfrm>
        </p:grpSpPr>
        <p:sp>
          <p:nvSpPr>
            <p:cNvPr id="10" name="Triângulo retângulo 9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riângulo retângulo 11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3" name="Grupo 12"/>
          <p:cNvGrpSpPr/>
          <p:nvPr userDrawn="1"/>
        </p:nvGrpSpPr>
        <p:grpSpPr>
          <a:xfrm>
            <a:off x="1926867" y="3766343"/>
            <a:ext cx="7218718" cy="1411080"/>
            <a:chOff x="3713157" y="2338380"/>
            <a:chExt cx="5430839" cy="1061594"/>
          </a:xfrm>
        </p:grpSpPr>
        <p:sp>
          <p:nvSpPr>
            <p:cNvPr id="14" name="Triângulo retângulo 13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77A2D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Triângulo retângulo 14"/>
            <p:cNvSpPr/>
            <p:nvPr userDrawn="1"/>
          </p:nvSpPr>
          <p:spPr>
            <a:xfrm flipH="1">
              <a:off x="8429651" y="2724145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6" name="Grupo 15"/>
          <p:cNvGrpSpPr/>
          <p:nvPr userDrawn="1"/>
        </p:nvGrpSpPr>
        <p:grpSpPr>
          <a:xfrm>
            <a:off x="0" y="5143512"/>
            <a:ext cx="9143998" cy="1714489"/>
            <a:chOff x="0" y="3598874"/>
            <a:chExt cx="9143998" cy="1714489"/>
          </a:xfrm>
        </p:grpSpPr>
        <p:sp>
          <p:nvSpPr>
            <p:cNvPr id="19" name="Retângulo 18"/>
            <p:cNvSpPr/>
            <p:nvPr userDrawn="1"/>
          </p:nvSpPr>
          <p:spPr>
            <a:xfrm>
              <a:off x="0" y="3598874"/>
              <a:ext cx="9142413" cy="1712901"/>
            </a:xfrm>
            <a:prstGeom prst="rect">
              <a:avLst/>
            </a:prstGeom>
            <a:gradFill>
              <a:gsLst>
                <a:gs pos="0">
                  <a:srgbClr val="0C4DA2"/>
                </a:gs>
                <a:gs pos="100000">
                  <a:srgbClr val="007DC6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Triângulo retângulo 19"/>
            <p:cNvSpPr/>
            <p:nvPr userDrawn="1"/>
          </p:nvSpPr>
          <p:spPr>
            <a:xfrm flipH="1">
              <a:off x="8715403" y="4751825"/>
              <a:ext cx="428595" cy="561538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5445126"/>
            <a:ext cx="8785225" cy="1223962"/>
          </a:xfrm>
        </p:spPr>
        <p:txBody>
          <a:bodyPr/>
          <a:lstStyle>
            <a:lvl1pPr algn="l">
              <a:defRPr sz="8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latin typeface="Arial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t-BR" noProof="0" dirty="0" smtClean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 dirty="0" smtClean="0"/>
              <a:t>Clique para editar o estilo do subtítulo mestre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D019-F56B-48E6-BE7A-E3BE2D7B1A4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32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o com Título SEM Ba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Bruno\Desktop\2.png"/>
          <p:cNvPicPr>
            <a:picLocks noChangeAspect="1" noChangeArrowheads="1"/>
          </p:cNvPicPr>
          <p:nvPr userDrawn="1"/>
        </p:nvPicPr>
        <p:blipFill>
          <a:blip r:embed="rId2" cstate="print"/>
          <a:srcRect l="28911" b="54167"/>
          <a:stretch>
            <a:fillRect/>
          </a:stretch>
        </p:blipFill>
        <p:spPr bwMode="auto">
          <a:xfrm>
            <a:off x="2643174" y="0"/>
            <a:ext cx="6499239" cy="31432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7224" y="1857364"/>
            <a:ext cx="8107388" cy="4714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224" y="530242"/>
            <a:ext cx="8107388" cy="1255684"/>
          </a:xfrm>
        </p:spPr>
        <p:txBody>
          <a:bodyPr anchor="b"/>
          <a:lstStyle>
            <a:lvl1pPr algn="l">
              <a:defRPr>
                <a:solidFill>
                  <a:srgbClr val="007DC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911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centr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/>
          <p:nvPr userDrawn="1"/>
        </p:nvSpPr>
        <p:spPr>
          <a:xfrm>
            <a:off x="-3175" y="2500306"/>
            <a:ext cx="9156701" cy="1785950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339725 w 9156701"/>
              <a:gd name="connsiteY1" fmla="*/ 3156 h 1571612"/>
              <a:gd name="connsiteX2" fmla="*/ 9156701 w 9156701"/>
              <a:gd name="connsiteY2" fmla="*/ 0 h 1571612"/>
              <a:gd name="connsiteX3" fmla="*/ 9156701 w 9156701"/>
              <a:gd name="connsiteY3" fmla="*/ 1409700 h 1571612"/>
              <a:gd name="connsiteX4" fmla="*/ 355601 w 9156701"/>
              <a:gd name="connsiteY4" fmla="*/ 1409700 h 1571612"/>
              <a:gd name="connsiteX5" fmla="*/ 182563 w 9156701"/>
              <a:gd name="connsiteY5" fmla="*/ 1571612 h 1571612"/>
              <a:gd name="connsiteX6" fmla="*/ 3175 w 9156701"/>
              <a:gd name="connsiteY6" fmla="*/ 1571611 h 1571612"/>
              <a:gd name="connsiteX7" fmla="*/ 3175 w 9156701"/>
              <a:gd name="connsiteY7" fmla="*/ 0 h 1571612"/>
              <a:gd name="connsiteX0" fmla="*/ 3175 w 9156701"/>
              <a:gd name="connsiteY0" fmla="*/ 3194 h 1574806"/>
              <a:gd name="connsiteX1" fmla="*/ 180975 w 9156701"/>
              <a:gd name="connsiteY1" fmla="*/ 0 h 1574806"/>
              <a:gd name="connsiteX2" fmla="*/ 339725 w 9156701"/>
              <a:gd name="connsiteY2" fmla="*/ 6350 h 1574806"/>
              <a:gd name="connsiteX3" fmla="*/ 9156701 w 9156701"/>
              <a:gd name="connsiteY3" fmla="*/ 3194 h 1574806"/>
              <a:gd name="connsiteX4" fmla="*/ 9156701 w 9156701"/>
              <a:gd name="connsiteY4" fmla="*/ 1412894 h 1574806"/>
              <a:gd name="connsiteX5" fmla="*/ 355601 w 9156701"/>
              <a:gd name="connsiteY5" fmla="*/ 1412894 h 1574806"/>
              <a:gd name="connsiteX6" fmla="*/ 182563 w 9156701"/>
              <a:gd name="connsiteY6" fmla="*/ 1574806 h 1574806"/>
              <a:gd name="connsiteX7" fmla="*/ 3175 w 9156701"/>
              <a:gd name="connsiteY7" fmla="*/ 1574805 h 1574806"/>
              <a:gd name="connsiteX8" fmla="*/ 3175 w 9156701"/>
              <a:gd name="connsiteY8" fmla="*/ 3194 h 1574806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  <a:gd name="connsiteX0" fmla="*/ 3175 w 9156701"/>
              <a:gd name="connsiteY0" fmla="*/ 214338 h 1785950"/>
              <a:gd name="connsiteX1" fmla="*/ 182563 w 9156701"/>
              <a:gd name="connsiteY1" fmla="*/ 0 h 1785950"/>
              <a:gd name="connsiteX2" fmla="*/ 339725 w 9156701"/>
              <a:gd name="connsiteY2" fmla="*/ 217494 h 1785950"/>
              <a:gd name="connsiteX3" fmla="*/ 9156701 w 9156701"/>
              <a:gd name="connsiteY3" fmla="*/ 214338 h 1785950"/>
              <a:gd name="connsiteX4" fmla="*/ 9156701 w 9156701"/>
              <a:gd name="connsiteY4" fmla="*/ 1624038 h 1785950"/>
              <a:gd name="connsiteX5" fmla="*/ 355601 w 9156701"/>
              <a:gd name="connsiteY5" fmla="*/ 1624038 h 1785950"/>
              <a:gd name="connsiteX6" fmla="*/ 182563 w 9156701"/>
              <a:gd name="connsiteY6" fmla="*/ 1785950 h 1785950"/>
              <a:gd name="connsiteX7" fmla="*/ 3175 w 9156701"/>
              <a:gd name="connsiteY7" fmla="*/ 1785949 h 1785950"/>
              <a:gd name="connsiteX8" fmla="*/ 3175 w 9156701"/>
              <a:gd name="connsiteY8" fmla="*/ 214338 h 17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6701" h="1785950">
                <a:moveTo>
                  <a:pt x="3175" y="214338"/>
                </a:moveTo>
                <a:lnTo>
                  <a:pt x="182563" y="0"/>
                </a:lnTo>
                <a:cubicBezTo>
                  <a:pt x="184180" y="110610"/>
                  <a:pt x="212084" y="218047"/>
                  <a:pt x="339725" y="217494"/>
                </a:cubicBezTo>
                <a:lnTo>
                  <a:pt x="9156701" y="214338"/>
                </a:lnTo>
                <a:lnTo>
                  <a:pt x="9156701" y="1624038"/>
                </a:lnTo>
                <a:lnTo>
                  <a:pt x="355601" y="1624038"/>
                </a:lnTo>
                <a:cubicBezTo>
                  <a:pt x="160720" y="1622447"/>
                  <a:pt x="185472" y="1766137"/>
                  <a:pt x="182563" y="1785950"/>
                </a:cubicBezTo>
                <a:lnTo>
                  <a:pt x="3175" y="1785949"/>
                </a:lnTo>
                <a:cubicBezTo>
                  <a:pt x="6350" y="1316049"/>
                  <a:pt x="0" y="684238"/>
                  <a:pt x="3175" y="214338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4258235"/>
            <a:ext cx="8785225" cy="2028284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2428861" y="1733538"/>
            <a:ext cx="6713552" cy="2389079"/>
            <a:chOff x="3500429" y="1387453"/>
            <a:chExt cx="5641983" cy="2007751"/>
          </a:xfrm>
        </p:grpSpPr>
        <p:sp>
          <p:nvSpPr>
            <p:cNvPr id="12" name="Triângulo retângulo 1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Triângulo retângulo 13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5" name="Grupo 14"/>
          <p:cNvGrpSpPr/>
          <p:nvPr userDrawn="1"/>
        </p:nvGrpSpPr>
        <p:grpSpPr>
          <a:xfrm>
            <a:off x="2681691" y="2867021"/>
            <a:ext cx="6462306" cy="1257544"/>
            <a:chOff x="3713157" y="2338380"/>
            <a:chExt cx="5430839" cy="1056824"/>
          </a:xfrm>
        </p:grpSpPr>
        <p:sp>
          <p:nvSpPr>
            <p:cNvPr id="16" name="Triângulo retângulo 15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2795583"/>
            <a:ext cx="8785225" cy="122396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 userDrawn="1"/>
        </p:nvSpPr>
        <p:spPr>
          <a:xfrm>
            <a:off x="-3175" y="1"/>
            <a:ext cx="9156701" cy="1571611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1" h="1571612">
                <a:moveTo>
                  <a:pt x="3175" y="0"/>
                </a:moveTo>
                <a:lnTo>
                  <a:pt x="9156701" y="0"/>
                </a:lnTo>
                <a:lnTo>
                  <a:pt x="9156701" y="1409700"/>
                </a:lnTo>
                <a:lnTo>
                  <a:pt x="355601" y="1409700"/>
                </a:lnTo>
                <a:cubicBezTo>
                  <a:pt x="160720" y="1408109"/>
                  <a:pt x="185472" y="1551799"/>
                  <a:pt x="182563" y="1571612"/>
                </a:cubicBezTo>
                <a:lnTo>
                  <a:pt x="3175" y="1571611"/>
                </a:lnTo>
                <a:cubicBezTo>
                  <a:pt x="6350" y="1101711"/>
                  <a:pt x="0" y="469900"/>
                  <a:pt x="3175" y="0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2" name="Grupo 11"/>
          <p:cNvGrpSpPr/>
          <p:nvPr userDrawn="1"/>
        </p:nvGrpSpPr>
        <p:grpSpPr>
          <a:xfrm flipV="1">
            <a:off x="2919293" y="0"/>
            <a:ext cx="6223119" cy="1785926"/>
            <a:chOff x="3500429" y="1387453"/>
            <a:chExt cx="5641983" cy="2007751"/>
          </a:xfrm>
        </p:grpSpPr>
        <p:sp>
          <p:nvSpPr>
            <p:cNvPr id="15" name="Triângulo retângulo 14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Triângulo retângulo 15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" name="Grupo 16"/>
          <p:cNvGrpSpPr/>
          <p:nvPr userDrawn="1"/>
        </p:nvGrpSpPr>
        <p:grpSpPr>
          <a:xfrm flipV="1">
            <a:off x="3153769" y="0"/>
            <a:ext cx="5990227" cy="940061"/>
            <a:chOff x="3713157" y="2338380"/>
            <a:chExt cx="5430839" cy="1056824"/>
          </a:xfrm>
        </p:grpSpPr>
        <p:sp>
          <p:nvSpPr>
            <p:cNvPr id="18" name="Triângulo retângulo 17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/>
          <p:nvPr userDrawn="1"/>
        </p:nvSpPr>
        <p:spPr>
          <a:xfrm>
            <a:off x="-3175" y="1"/>
            <a:ext cx="9156701" cy="1571612"/>
          </a:xfrm>
          <a:custGeom>
            <a:avLst/>
            <a:gdLst>
              <a:gd name="connsiteX0" fmla="*/ 0 w 9172575"/>
              <a:gd name="connsiteY0" fmla="*/ 9525 h 1409700"/>
              <a:gd name="connsiteX1" fmla="*/ 9172575 w 9172575"/>
              <a:gd name="connsiteY1" fmla="*/ 0 h 1409700"/>
              <a:gd name="connsiteX2" fmla="*/ 9172575 w 9172575"/>
              <a:gd name="connsiteY2" fmla="*/ 1409700 h 1409700"/>
              <a:gd name="connsiteX3" fmla="*/ 371475 w 9172575"/>
              <a:gd name="connsiteY3" fmla="*/ 1409700 h 1409700"/>
              <a:gd name="connsiteX4" fmla="*/ 190500 w 9172575"/>
              <a:gd name="connsiteY4" fmla="*/ 1409700 h 1409700"/>
              <a:gd name="connsiteX5" fmla="*/ 9525 w 9172575"/>
              <a:gd name="connsiteY5" fmla="*/ 1409700 h 1409700"/>
              <a:gd name="connsiteX6" fmla="*/ 0 w 9172575"/>
              <a:gd name="connsiteY6" fmla="*/ 9525 h 1409700"/>
              <a:gd name="connsiteX0" fmla="*/ 9525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5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9524 w 9163050"/>
              <a:gd name="connsiteY0" fmla="*/ 0 h 1409700"/>
              <a:gd name="connsiteX1" fmla="*/ 9163050 w 9163050"/>
              <a:gd name="connsiteY1" fmla="*/ 0 h 1409700"/>
              <a:gd name="connsiteX2" fmla="*/ 9163050 w 9163050"/>
              <a:gd name="connsiteY2" fmla="*/ 1409700 h 1409700"/>
              <a:gd name="connsiteX3" fmla="*/ 361950 w 9163050"/>
              <a:gd name="connsiteY3" fmla="*/ 1409700 h 1409700"/>
              <a:gd name="connsiteX4" fmla="*/ 180975 w 9163050"/>
              <a:gd name="connsiteY4" fmla="*/ 1409700 h 1409700"/>
              <a:gd name="connsiteX5" fmla="*/ 0 w 9163050"/>
              <a:gd name="connsiteY5" fmla="*/ 1409700 h 1409700"/>
              <a:gd name="connsiteX6" fmla="*/ 9524 w 9163050"/>
              <a:gd name="connsiteY6" fmla="*/ 0 h 1409700"/>
              <a:gd name="connsiteX0" fmla="*/ 3175 w 9156701"/>
              <a:gd name="connsiteY0" fmla="*/ 0 h 1412875"/>
              <a:gd name="connsiteX1" fmla="*/ 9156701 w 9156701"/>
              <a:gd name="connsiteY1" fmla="*/ 0 h 1412875"/>
              <a:gd name="connsiteX2" fmla="*/ 9156701 w 9156701"/>
              <a:gd name="connsiteY2" fmla="*/ 1409700 h 1412875"/>
              <a:gd name="connsiteX3" fmla="*/ 355601 w 9156701"/>
              <a:gd name="connsiteY3" fmla="*/ 1409700 h 1412875"/>
              <a:gd name="connsiteX4" fmla="*/ 174626 w 9156701"/>
              <a:gd name="connsiteY4" fmla="*/ 1409700 h 1412875"/>
              <a:gd name="connsiteX5" fmla="*/ 3175 w 9156701"/>
              <a:gd name="connsiteY5" fmla="*/ 1412875 h 1412875"/>
              <a:gd name="connsiteX6" fmla="*/ 3175 w 9156701"/>
              <a:gd name="connsiteY6" fmla="*/ 0 h 1412875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74626 w 9156701"/>
              <a:gd name="connsiteY4" fmla="*/ 1409700 h 1571612"/>
              <a:gd name="connsiteX5" fmla="*/ 3175 w 9156701"/>
              <a:gd name="connsiteY5" fmla="*/ 1571612 h 1571612"/>
              <a:gd name="connsiteX6" fmla="*/ 3175 w 9156701"/>
              <a:gd name="connsiteY6" fmla="*/ 0 h 1571612"/>
              <a:gd name="connsiteX0" fmla="*/ 3175 w 9156701"/>
              <a:gd name="connsiteY0" fmla="*/ 0 h 1571611"/>
              <a:gd name="connsiteX1" fmla="*/ 9156701 w 9156701"/>
              <a:gd name="connsiteY1" fmla="*/ 0 h 1571611"/>
              <a:gd name="connsiteX2" fmla="*/ 9156701 w 9156701"/>
              <a:gd name="connsiteY2" fmla="*/ 1409700 h 1571611"/>
              <a:gd name="connsiteX3" fmla="*/ 355601 w 9156701"/>
              <a:gd name="connsiteY3" fmla="*/ 1409700 h 1571611"/>
              <a:gd name="connsiteX4" fmla="*/ 174626 w 9156701"/>
              <a:gd name="connsiteY4" fmla="*/ 1409700 h 1571611"/>
              <a:gd name="connsiteX5" fmla="*/ 3175 w 9156701"/>
              <a:gd name="connsiteY5" fmla="*/ 1571611 h 1571611"/>
              <a:gd name="connsiteX6" fmla="*/ 3175 w 9156701"/>
              <a:gd name="connsiteY6" fmla="*/ 0 h 1571611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  <a:gd name="connsiteX0" fmla="*/ 3175 w 9156701"/>
              <a:gd name="connsiteY0" fmla="*/ 0 h 1571612"/>
              <a:gd name="connsiteX1" fmla="*/ 9156701 w 9156701"/>
              <a:gd name="connsiteY1" fmla="*/ 0 h 1571612"/>
              <a:gd name="connsiteX2" fmla="*/ 9156701 w 9156701"/>
              <a:gd name="connsiteY2" fmla="*/ 1409700 h 1571612"/>
              <a:gd name="connsiteX3" fmla="*/ 355601 w 9156701"/>
              <a:gd name="connsiteY3" fmla="*/ 1409700 h 1571612"/>
              <a:gd name="connsiteX4" fmla="*/ 182563 w 9156701"/>
              <a:gd name="connsiteY4" fmla="*/ 1571612 h 1571612"/>
              <a:gd name="connsiteX5" fmla="*/ 3175 w 9156701"/>
              <a:gd name="connsiteY5" fmla="*/ 1571611 h 1571612"/>
              <a:gd name="connsiteX6" fmla="*/ 3175 w 9156701"/>
              <a:gd name="connsiteY6" fmla="*/ 0 h 15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701" h="1571612">
                <a:moveTo>
                  <a:pt x="3175" y="0"/>
                </a:moveTo>
                <a:lnTo>
                  <a:pt x="9156701" y="0"/>
                </a:lnTo>
                <a:lnTo>
                  <a:pt x="9156701" y="1409700"/>
                </a:lnTo>
                <a:lnTo>
                  <a:pt x="355601" y="1409700"/>
                </a:lnTo>
                <a:cubicBezTo>
                  <a:pt x="160720" y="1408109"/>
                  <a:pt x="185472" y="1551799"/>
                  <a:pt x="182563" y="1571612"/>
                </a:cubicBezTo>
                <a:lnTo>
                  <a:pt x="3175" y="1571611"/>
                </a:lnTo>
                <a:cubicBezTo>
                  <a:pt x="6350" y="1101711"/>
                  <a:pt x="0" y="469900"/>
                  <a:pt x="3175" y="0"/>
                </a:cubicBezTo>
                <a:close/>
              </a:path>
            </a:pathLst>
          </a:cu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1" name="Grupo 10"/>
          <p:cNvGrpSpPr/>
          <p:nvPr userDrawn="1"/>
        </p:nvGrpSpPr>
        <p:grpSpPr>
          <a:xfrm flipV="1">
            <a:off x="2919293" y="0"/>
            <a:ext cx="6223119" cy="1785926"/>
            <a:chOff x="3500429" y="1387453"/>
            <a:chExt cx="5641983" cy="2007751"/>
          </a:xfrm>
        </p:grpSpPr>
        <p:sp>
          <p:nvSpPr>
            <p:cNvPr id="12" name="Triângulo retângulo 11"/>
            <p:cNvSpPr/>
            <p:nvPr userDrawn="1"/>
          </p:nvSpPr>
          <p:spPr>
            <a:xfrm flipH="1">
              <a:off x="3500429" y="1387453"/>
              <a:ext cx="5641983" cy="2007751"/>
            </a:xfrm>
            <a:prstGeom prst="rtTriangle">
              <a:avLst/>
            </a:prstGeom>
            <a:solidFill>
              <a:srgbClr val="007DC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Triângulo retângulo 13"/>
            <p:cNvSpPr/>
            <p:nvPr userDrawn="1"/>
          </p:nvSpPr>
          <p:spPr>
            <a:xfrm flipH="1">
              <a:off x="7603017" y="1781176"/>
              <a:ext cx="1539392" cy="1609274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5" name="Grupo 14"/>
          <p:cNvGrpSpPr/>
          <p:nvPr userDrawn="1"/>
        </p:nvGrpSpPr>
        <p:grpSpPr>
          <a:xfrm flipV="1">
            <a:off x="3153769" y="0"/>
            <a:ext cx="5990227" cy="940061"/>
            <a:chOff x="3713157" y="2338380"/>
            <a:chExt cx="5430839" cy="1056824"/>
          </a:xfrm>
        </p:grpSpPr>
        <p:sp>
          <p:nvSpPr>
            <p:cNvPr id="18" name="Triângulo retângulo 17"/>
            <p:cNvSpPr/>
            <p:nvPr userDrawn="1"/>
          </p:nvSpPr>
          <p:spPr>
            <a:xfrm flipH="1">
              <a:off x="3713157" y="2338380"/>
              <a:ext cx="5429256" cy="1056824"/>
            </a:xfrm>
            <a:prstGeom prst="rtTriangle">
              <a:avLst/>
            </a:prstGeom>
            <a:solidFill>
              <a:srgbClr val="5D91C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Triângulo retângulo 18"/>
            <p:cNvSpPr/>
            <p:nvPr userDrawn="1"/>
          </p:nvSpPr>
          <p:spPr>
            <a:xfrm flipH="1">
              <a:off x="8429651" y="2716140"/>
              <a:ext cx="714345" cy="675829"/>
            </a:xfrm>
            <a:prstGeom prst="rtTriangle">
              <a:avLst/>
            </a:prstGeom>
            <a:solidFill>
              <a:srgbClr val="1647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pt-BR"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(uma linha)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1000108"/>
            <a:ext cx="8785225" cy="5572164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9144000" cy="825500"/>
          </a:xfrm>
          <a:prstGeom prst="rect">
            <a:avLst/>
          </a:pr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5968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(uma linha)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 7"/>
          <p:cNvSpPr/>
          <p:nvPr userDrawn="1"/>
        </p:nvSpPr>
        <p:spPr>
          <a:xfrm>
            <a:off x="-6350" y="0"/>
            <a:ext cx="850900" cy="6858000"/>
          </a:xfrm>
          <a:custGeom>
            <a:avLst/>
            <a:gdLst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953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931845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2563 w 847725"/>
              <a:gd name="connsiteY6" fmla="*/ 860407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4150 w 847725"/>
              <a:gd name="connsiteY6" fmla="*/ 882650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25"/>
              <a:gd name="connsiteX1" fmla="*/ 847725 w 847725"/>
              <a:gd name="connsiteY1" fmla="*/ 0 h 2003425"/>
              <a:gd name="connsiteX2" fmla="*/ 847725 w 847725"/>
              <a:gd name="connsiteY2" fmla="*/ 263525 h 2003425"/>
              <a:gd name="connsiteX3" fmla="*/ 739775 w 847725"/>
              <a:gd name="connsiteY3" fmla="*/ 384175 h 2003425"/>
              <a:gd name="connsiteX4" fmla="*/ 619125 w 847725"/>
              <a:gd name="connsiteY4" fmla="*/ 555625 h 2003425"/>
              <a:gd name="connsiteX5" fmla="*/ 276225 w 847725"/>
              <a:gd name="connsiteY5" fmla="*/ 825500 h 2003425"/>
              <a:gd name="connsiteX6" fmla="*/ 185737 w 847725"/>
              <a:gd name="connsiteY6" fmla="*/ 914418 h 2003425"/>
              <a:gd name="connsiteX7" fmla="*/ 180975 w 847725"/>
              <a:gd name="connsiteY7" fmla="*/ 2000250 h 2003425"/>
              <a:gd name="connsiteX8" fmla="*/ 6350 w 847725"/>
              <a:gd name="connsiteY8" fmla="*/ 2003425 h 2003425"/>
              <a:gd name="connsiteX9" fmla="*/ 0 w 847725"/>
              <a:gd name="connsiteY9" fmla="*/ 0 h 2003425"/>
              <a:gd name="connsiteX0" fmla="*/ 0 w 847725"/>
              <a:gd name="connsiteY0" fmla="*/ 0 h 2003415"/>
              <a:gd name="connsiteX1" fmla="*/ 847725 w 847725"/>
              <a:gd name="connsiteY1" fmla="*/ 0 h 2003415"/>
              <a:gd name="connsiteX2" fmla="*/ 847725 w 847725"/>
              <a:gd name="connsiteY2" fmla="*/ 263525 h 2003415"/>
              <a:gd name="connsiteX3" fmla="*/ 739775 w 847725"/>
              <a:gd name="connsiteY3" fmla="*/ 384175 h 2003415"/>
              <a:gd name="connsiteX4" fmla="*/ 619125 w 847725"/>
              <a:gd name="connsiteY4" fmla="*/ 555625 h 2003415"/>
              <a:gd name="connsiteX5" fmla="*/ 276225 w 847725"/>
              <a:gd name="connsiteY5" fmla="*/ 825500 h 2003415"/>
              <a:gd name="connsiteX6" fmla="*/ 185737 w 847725"/>
              <a:gd name="connsiteY6" fmla="*/ 914418 h 2003415"/>
              <a:gd name="connsiteX7" fmla="*/ 180975 w 847725"/>
              <a:gd name="connsiteY7" fmla="*/ 2000250 h 2003415"/>
              <a:gd name="connsiteX8" fmla="*/ 3175 w 847725"/>
              <a:gd name="connsiteY8" fmla="*/ 2003415 h 2003415"/>
              <a:gd name="connsiteX9" fmla="*/ 0 w 847725"/>
              <a:gd name="connsiteY9" fmla="*/ 0 h 2003415"/>
              <a:gd name="connsiteX0" fmla="*/ 0 w 847725"/>
              <a:gd name="connsiteY0" fmla="*/ 0 h 5003811"/>
              <a:gd name="connsiteX1" fmla="*/ 847725 w 847725"/>
              <a:gd name="connsiteY1" fmla="*/ 0 h 5003811"/>
              <a:gd name="connsiteX2" fmla="*/ 847725 w 847725"/>
              <a:gd name="connsiteY2" fmla="*/ 263525 h 5003811"/>
              <a:gd name="connsiteX3" fmla="*/ 739775 w 847725"/>
              <a:gd name="connsiteY3" fmla="*/ 384175 h 5003811"/>
              <a:gd name="connsiteX4" fmla="*/ 619125 w 847725"/>
              <a:gd name="connsiteY4" fmla="*/ 555625 h 5003811"/>
              <a:gd name="connsiteX5" fmla="*/ 276225 w 847725"/>
              <a:gd name="connsiteY5" fmla="*/ 825500 h 5003811"/>
              <a:gd name="connsiteX6" fmla="*/ 185737 w 847725"/>
              <a:gd name="connsiteY6" fmla="*/ 914418 h 5003811"/>
              <a:gd name="connsiteX7" fmla="*/ 182563 w 847725"/>
              <a:gd name="connsiteY7" fmla="*/ 5003811 h 5003811"/>
              <a:gd name="connsiteX8" fmla="*/ 3175 w 847725"/>
              <a:gd name="connsiteY8" fmla="*/ 2003415 h 5003811"/>
              <a:gd name="connsiteX9" fmla="*/ 0 w 847725"/>
              <a:gd name="connsiteY9" fmla="*/ 0 h 5003811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5575315"/>
              <a:gd name="connsiteX1" fmla="*/ 847725 w 847725"/>
              <a:gd name="connsiteY1" fmla="*/ 0 h 5575315"/>
              <a:gd name="connsiteX2" fmla="*/ 847725 w 847725"/>
              <a:gd name="connsiteY2" fmla="*/ 263525 h 5575315"/>
              <a:gd name="connsiteX3" fmla="*/ 739775 w 847725"/>
              <a:gd name="connsiteY3" fmla="*/ 384175 h 5575315"/>
              <a:gd name="connsiteX4" fmla="*/ 619125 w 847725"/>
              <a:gd name="connsiteY4" fmla="*/ 555625 h 5575315"/>
              <a:gd name="connsiteX5" fmla="*/ 276225 w 847725"/>
              <a:gd name="connsiteY5" fmla="*/ 825500 h 5575315"/>
              <a:gd name="connsiteX6" fmla="*/ 185737 w 847725"/>
              <a:gd name="connsiteY6" fmla="*/ 914418 h 5575315"/>
              <a:gd name="connsiteX7" fmla="*/ 182563 w 847725"/>
              <a:gd name="connsiteY7" fmla="*/ 5003811 h 5575315"/>
              <a:gd name="connsiteX8" fmla="*/ 3175 w 847725"/>
              <a:gd name="connsiteY8" fmla="*/ 5575315 h 5575315"/>
              <a:gd name="connsiteX9" fmla="*/ 0 w 847725"/>
              <a:gd name="connsiteY9" fmla="*/ 0 h 557531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5003811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2563 w 847725"/>
              <a:gd name="connsiteY7" fmla="*/ 636113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3175 w 847725"/>
              <a:gd name="connsiteY8" fmla="*/ 6861175 h 6861175"/>
              <a:gd name="connsiteX9" fmla="*/ 0 w 847725"/>
              <a:gd name="connsiteY9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107950 w 847725"/>
              <a:gd name="connsiteY8" fmla="*/ 6513513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3175 w 847725"/>
              <a:gd name="connsiteY9" fmla="*/ 6861175 h 6861175"/>
              <a:gd name="connsiteX10" fmla="*/ 0 w 847725"/>
              <a:gd name="connsiteY10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131763 w 847725"/>
              <a:gd name="connsiteY9" fmla="*/ 6623050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3175 w 847725"/>
              <a:gd name="connsiteY10" fmla="*/ 6861175 h 6861175"/>
              <a:gd name="connsiteX11" fmla="*/ 0 w 847725"/>
              <a:gd name="connsiteY11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172244 w 847725"/>
              <a:gd name="connsiteY10" fmla="*/ 6773069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2950 w 847725"/>
              <a:gd name="connsiteY10" fmla="*/ 6753996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175 w 847725"/>
              <a:gd name="connsiteY11" fmla="*/ 6861175 h 6861175"/>
              <a:gd name="connsiteX12" fmla="*/ 0 w 847725"/>
              <a:gd name="connsiteY12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324644 w 847725"/>
              <a:gd name="connsiteY11" fmla="*/ 6818313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0 w 847725"/>
              <a:gd name="connsiteY0" fmla="*/ 0 h 6861175"/>
              <a:gd name="connsiteX1" fmla="*/ 847725 w 847725"/>
              <a:gd name="connsiteY1" fmla="*/ 0 h 6861175"/>
              <a:gd name="connsiteX2" fmla="*/ 847725 w 847725"/>
              <a:gd name="connsiteY2" fmla="*/ 263525 h 6861175"/>
              <a:gd name="connsiteX3" fmla="*/ 739775 w 847725"/>
              <a:gd name="connsiteY3" fmla="*/ 384175 h 6861175"/>
              <a:gd name="connsiteX4" fmla="*/ 619125 w 847725"/>
              <a:gd name="connsiteY4" fmla="*/ 555625 h 6861175"/>
              <a:gd name="connsiteX5" fmla="*/ 276225 w 847725"/>
              <a:gd name="connsiteY5" fmla="*/ 825500 h 6861175"/>
              <a:gd name="connsiteX6" fmla="*/ 185737 w 847725"/>
              <a:gd name="connsiteY6" fmla="*/ 914418 h 6861175"/>
              <a:gd name="connsiteX7" fmla="*/ 184150 w 847725"/>
              <a:gd name="connsiteY7" fmla="*/ 6265863 h 6861175"/>
              <a:gd name="connsiteX8" fmla="*/ 269907 w 847725"/>
              <a:gd name="connsiteY8" fmla="*/ 6368235 h 6861175"/>
              <a:gd name="connsiteX9" fmla="*/ 612807 w 847725"/>
              <a:gd name="connsiteY9" fmla="*/ 6558734 h 6861175"/>
              <a:gd name="connsiteX10" fmla="*/ 740596 w 847725"/>
              <a:gd name="connsiteY10" fmla="*/ 6763498 h 6861175"/>
              <a:gd name="connsiteX11" fmla="*/ 843786 w 847725"/>
              <a:gd name="connsiteY11" fmla="*/ 6861152 h 6861175"/>
              <a:gd name="connsiteX12" fmla="*/ 3175 w 847725"/>
              <a:gd name="connsiteY12" fmla="*/ 6861175 h 6861175"/>
              <a:gd name="connsiteX13" fmla="*/ 0 w 847725"/>
              <a:gd name="connsiteY13" fmla="*/ 0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53515"/>
              <a:gd name="connsiteY0" fmla="*/ 0 h 6866965"/>
              <a:gd name="connsiteX1" fmla="*/ 853515 w 853515"/>
              <a:gd name="connsiteY1" fmla="*/ 5790 h 6866965"/>
              <a:gd name="connsiteX2" fmla="*/ 853515 w 853515"/>
              <a:gd name="connsiteY2" fmla="*/ 269315 h 6866965"/>
              <a:gd name="connsiteX3" fmla="*/ 745565 w 853515"/>
              <a:gd name="connsiteY3" fmla="*/ 389965 h 6866965"/>
              <a:gd name="connsiteX4" fmla="*/ 624915 w 853515"/>
              <a:gd name="connsiteY4" fmla="*/ 561415 h 6866965"/>
              <a:gd name="connsiteX5" fmla="*/ 282015 w 853515"/>
              <a:gd name="connsiteY5" fmla="*/ 831290 h 6866965"/>
              <a:gd name="connsiteX6" fmla="*/ 191527 w 853515"/>
              <a:gd name="connsiteY6" fmla="*/ 920208 h 6866965"/>
              <a:gd name="connsiteX7" fmla="*/ 189940 w 853515"/>
              <a:gd name="connsiteY7" fmla="*/ 6271653 h 6866965"/>
              <a:gd name="connsiteX8" fmla="*/ 275697 w 853515"/>
              <a:gd name="connsiteY8" fmla="*/ 6374025 h 6866965"/>
              <a:gd name="connsiteX9" fmla="*/ 618597 w 853515"/>
              <a:gd name="connsiteY9" fmla="*/ 6564524 h 6866965"/>
              <a:gd name="connsiteX10" fmla="*/ 746386 w 853515"/>
              <a:gd name="connsiteY10" fmla="*/ 6769288 h 6866965"/>
              <a:gd name="connsiteX11" fmla="*/ 849576 w 853515"/>
              <a:gd name="connsiteY11" fmla="*/ 6866942 h 6866965"/>
              <a:gd name="connsiteX12" fmla="*/ 8965 w 853515"/>
              <a:gd name="connsiteY12" fmla="*/ 6866965 h 6866965"/>
              <a:gd name="connsiteX13" fmla="*/ 0 w 853515"/>
              <a:gd name="connsiteY13" fmla="*/ 0 h 6866965"/>
              <a:gd name="connsiteX0" fmla="*/ 73523 w 846667"/>
              <a:gd name="connsiteY0" fmla="*/ 146027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73523 w 846667"/>
              <a:gd name="connsiteY13" fmla="*/ 146027 h 6861175"/>
              <a:gd name="connsiteX0" fmla="*/ 2117 w 846667"/>
              <a:gd name="connsiteY0" fmla="*/ 3175 h 6861175"/>
              <a:gd name="connsiteX1" fmla="*/ 846667 w 846667"/>
              <a:gd name="connsiteY1" fmla="*/ 0 h 6861175"/>
              <a:gd name="connsiteX2" fmla="*/ 846667 w 846667"/>
              <a:gd name="connsiteY2" fmla="*/ 263525 h 6861175"/>
              <a:gd name="connsiteX3" fmla="*/ 738717 w 846667"/>
              <a:gd name="connsiteY3" fmla="*/ 384175 h 6861175"/>
              <a:gd name="connsiteX4" fmla="*/ 618067 w 846667"/>
              <a:gd name="connsiteY4" fmla="*/ 555625 h 6861175"/>
              <a:gd name="connsiteX5" fmla="*/ 275167 w 846667"/>
              <a:gd name="connsiteY5" fmla="*/ 825500 h 6861175"/>
              <a:gd name="connsiteX6" fmla="*/ 184679 w 846667"/>
              <a:gd name="connsiteY6" fmla="*/ 914418 h 6861175"/>
              <a:gd name="connsiteX7" fmla="*/ 183092 w 846667"/>
              <a:gd name="connsiteY7" fmla="*/ 6265863 h 6861175"/>
              <a:gd name="connsiteX8" fmla="*/ 268849 w 846667"/>
              <a:gd name="connsiteY8" fmla="*/ 6368235 h 6861175"/>
              <a:gd name="connsiteX9" fmla="*/ 611749 w 846667"/>
              <a:gd name="connsiteY9" fmla="*/ 6558734 h 6861175"/>
              <a:gd name="connsiteX10" fmla="*/ 739538 w 846667"/>
              <a:gd name="connsiteY10" fmla="*/ 6763498 h 6861175"/>
              <a:gd name="connsiteX11" fmla="*/ 842728 w 846667"/>
              <a:gd name="connsiteY11" fmla="*/ 6861152 h 6861175"/>
              <a:gd name="connsiteX12" fmla="*/ 2117 w 846667"/>
              <a:gd name="connsiteY12" fmla="*/ 6861175 h 6861175"/>
              <a:gd name="connsiteX13" fmla="*/ 2117 w 846667"/>
              <a:gd name="connsiteY13" fmla="*/ 3175 h 6861175"/>
              <a:gd name="connsiteX0" fmla="*/ 0 w 844550"/>
              <a:gd name="connsiteY0" fmla="*/ 3175 h 6861152"/>
              <a:gd name="connsiteX1" fmla="*/ 844550 w 844550"/>
              <a:gd name="connsiteY1" fmla="*/ 0 h 6861152"/>
              <a:gd name="connsiteX2" fmla="*/ 844550 w 844550"/>
              <a:gd name="connsiteY2" fmla="*/ 263525 h 6861152"/>
              <a:gd name="connsiteX3" fmla="*/ 736600 w 844550"/>
              <a:gd name="connsiteY3" fmla="*/ 384175 h 6861152"/>
              <a:gd name="connsiteX4" fmla="*/ 615950 w 844550"/>
              <a:gd name="connsiteY4" fmla="*/ 555625 h 6861152"/>
              <a:gd name="connsiteX5" fmla="*/ 273050 w 844550"/>
              <a:gd name="connsiteY5" fmla="*/ 825500 h 6861152"/>
              <a:gd name="connsiteX6" fmla="*/ 182562 w 844550"/>
              <a:gd name="connsiteY6" fmla="*/ 914418 h 6861152"/>
              <a:gd name="connsiteX7" fmla="*/ 180975 w 844550"/>
              <a:gd name="connsiteY7" fmla="*/ 6265863 h 6861152"/>
              <a:gd name="connsiteX8" fmla="*/ 266732 w 844550"/>
              <a:gd name="connsiteY8" fmla="*/ 6368235 h 6861152"/>
              <a:gd name="connsiteX9" fmla="*/ 609632 w 844550"/>
              <a:gd name="connsiteY9" fmla="*/ 6558734 h 6861152"/>
              <a:gd name="connsiteX10" fmla="*/ 737421 w 844550"/>
              <a:gd name="connsiteY10" fmla="*/ 6763498 h 6861152"/>
              <a:gd name="connsiteX11" fmla="*/ 840611 w 844550"/>
              <a:gd name="connsiteY11" fmla="*/ 6861152 h 6861152"/>
              <a:gd name="connsiteX12" fmla="*/ 71406 w 844550"/>
              <a:gd name="connsiteY12" fmla="*/ 6718323 h 6861152"/>
              <a:gd name="connsiteX13" fmla="*/ 0 w 844550"/>
              <a:gd name="connsiteY13" fmla="*/ 3175 h 6861152"/>
              <a:gd name="connsiteX0" fmla="*/ 2118 w 846668"/>
              <a:gd name="connsiteY0" fmla="*/ 3175 h 6861175"/>
              <a:gd name="connsiteX1" fmla="*/ 846668 w 846668"/>
              <a:gd name="connsiteY1" fmla="*/ 0 h 6861175"/>
              <a:gd name="connsiteX2" fmla="*/ 846668 w 846668"/>
              <a:gd name="connsiteY2" fmla="*/ 263525 h 6861175"/>
              <a:gd name="connsiteX3" fmla="*/ 738718 w 846668"/>
              <a:gd name="connsiteY3" fmla="*/ 384175 h 6861175"/>
              <a:gd name="connsiteX4" fmla="*/ 618068 w 846668"/>
              <a:gd name="connsiteY4" fmla="*/ 555625 h 6861175"/>
              <a:gd name="connsiteX5" fmla="*/ 275168 w 846668"/>
              <a:gd name="connsiteY5" fmla="*/ 825500 h 6861175"/>
              <a:gd name="connsiteX6" fmla="*/ 184680 w 846668"/>
              <a:gd name="connsiteY6" fmla="*/ 914418 h 6861175"/>
              <a:gd name="connsiteX7" fmla="*/ 183093 w 846668"/>
              <a:gd name="connsiteY7" fmla="*/ 6265863 h 6861175"/>
              <a:gd name="connsiteX8" fmla="*/ 268850 w 846668"/>
              <a:gd name="connsiteY8" fmla="*/ 6368235 h 6861175"/>
              <a:gd name="connsiteX9" fmla="*/ 611750 w 846668"/>
              <a:gd name="connsiteY9" fmla="*/ 6558734 h 6861175"/>
              <a:gd name="connsiteX10" fmla="*/ 739539 w 846668"/>
              <a:gd name="connsiteY10" fmla="*/ 6763498 h 6861175"/>
              <a:gd name="connsiteX11" fmla="*/ 842729 w 846668"/>
              <a:gd name="connsiteY11" fmla="*/ 6861152 h 6861175"/>
              <a:gd name="connsiteX12" fmla="*/ 2117 w 846668"/>
              <a:gd name="connsiteY12" fmla="*/ 6861175 h 6861175"/>
              <a:gd name="connsiteX13" fmla="*/ 2118 w 846668"/>
              <a:gd name="connsiteY13" fmla="*/ 3175 h 6861175"/>
              <a:gd name="connsiteX0" fmla="*/ 5293 w 849843"/>
              <a:gd name="connsiteY0" fmla="*/ 3175 h 6861175"/>
              <a:gd name="connsiteX1" fmla="*/ 849843 w 849843"/>
              <a:gd name="connsiteY1" fmla="*/ 0 h 6861175"/>
              <a:gd name="connsiteX2" fmla="*/ 849843 w 849843"/>
              <a:gd name="connsiteY2" fmla="*/ 263525 h 6861175"/>
              <a:gd name="connsiteX3" fmla="*/ 741893 w 849843"/>
              <a:gd name="connsiteY3" fmla="*/ 384175 h 6861175"/>
              <a:gd name="connsiteX4" fmla="*/ 621243 w 849843"/>
              <a:gd name="connsiteY4" fmla="*/ 555625 h 6861175"/>
              <a:gd name="connsiteX5" fmla="*/ 278343 w 849843"/>
              <a:gd name="connsiteY5" fmla="*/ 825500 h 6861175"/>
              <a:gd name="connsiteX6" fmla="*/ 187855 w 849843"/>
              <a:gd name="connsiteY6" fmla="*/ 914418 h 6861175"/>
              <a:gd name="connsiteX7" fmla="*/ 186268 w 849843"/>
              <a:gd name="connsiteY7" fmla="*/ 6265863 h 6861175"/>
              <a:gd name="connsiteX8" fmla="*/ 272025 w 849843"/>
              <a:gd name="connsiteY8" fmla="*/ 6368235 h 6861175"/>
              <a:gd name="connsiteX9" fmla="*/ 614925 w 849843"/>
              <a:gd name="connsiteY9" fmla="*/ 6558734 h 6861175"/>
              <a:gd name="connsiteX10" fmla="*/ 742714 w 849843"/>
              <a:gd name="connsiteY10" fmla="*/ 6763498 h 6861175"/>
              <a:gd name="connsiteX11" fmla="*/ 845904 w 849843"/>
              <a:gd name="connsiteY11" fmla="*/ 6861152 h 6861175"/>
              <a:gd name="connsiteX12" fmla="*/ 2117 w 849843"/>
              <a:gd name="connsiteY12" fmla="*/ 6861175 h 6861175"/>
              <a:gd name="connsiteX13" fmla="*/ 5293 w 849843"/>
              <a:gd name="connsiteY13" fmla="*/ 3175 h 6861175"/>
              <a:gd name="connsiteX0" fmla="*/ 0 w 850900"/>
              <a:gd name="connsiteY0" fmla="*/ 635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6350 h 6861175"/>
              <a:gd name="connsiteX0" fmla="*/ 0 w 850900"/>
              <a:gd name="connsiteY0" fmla="*/ 0 h 6861175"/>
              <a:gd name="connsiteX1" fmla="*/ 850900 w 850900"/>
              <a:gd name="connsiteY1" fmla="*/ 0 h 6861175"/>
              <a:gd name="connsiteX2" fmla="*/ 850900 w 850900"/>
              <a:gd name="connsiteY2" fmla="*/ 263525 h 6861175"/>
              <a:gd name="connsiteX3" fmla="*/ 742950 w 850900"/>
              <a:gd name="connsiteY3" fmla="*/ 384175 h 6861175"/>
              <a:gd name="connsiteX4" fmla="*/ 622300 w 850900"/>
              <a:gd name="connsiteY4" fmla="*/ 555625 h 6861175"/>
              <a:gd name="connsiteX5" fmla="*/ 279400 w 850900"/>
              <a:gd name="connsiteY5" fmla="*/ 825500 h 6861175"/>
              <a:gd name="connsiteX6" fmla="*/ 188912 w 850900"/>
              <a:gd name="connsiteY6" fmla="*/ 914418 h 6861175"/>
              <a:gd name="connsiteX7" fmla="*/ 187325 w 850900"/>
              <a:gd name="connsiteY7" fmla="*/ 6265863 h 6861175"/>
              <a:gd name="connsiteX8" fmla="*/ 273082 w 850900"/>
              <a:gd name="connsiteY8" fmla="*/ 6368235 h 6861175"/>
              <a:gd name="connsiteX9" fmla="*/ 615982 w 850900"/>
              <a:gd name="connsiteY9" fmla="*/ 6558734 h 6861175"/>
              <a:gd name="connsiteX10" fmla="*/ 743771 w 850900"/>
              <a:gd name="connsiteY10" fmla="*/ 6763498 h 6861175"/>
              <a:gd name="connsiteX11" fmla="*/ 846961 w 850900"/>
              <a:gd name="connsiteY11" fmla="*/ 6861152 h 6861175"/>
              <a:gd name="connsiteX12" fmla="*/ 3174 w 850900"/>
              <a:gd name="connsiteY12" fmla="*/ 6861175 h 6861175"/>
              <a:gd name="connsiteX13" fmla="*/ 0 w 850900"/>
              <a:gd name="connsiteY13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0900" h="6861175">
                <a:moveTo>
                  <a:pt x="0" y="0"/>
                </a:moveTo>
                <a:lnTo>
                  <a:pt x="850900" y="0"/>
                </a:lnTo>
                <a:lnTo>
                  <a:pt x="850900" y="263525"/>
                </a:lnTo>
                <a:cubicBezTo>
                  <a:pt x="838756" y="322814"/>
                  <a:pt x="821822" y="358267"/>
                  <a:pt x="742950" y="384175"/>
                </a:cubicBezTo>
                <a:cubicBezTo>
                  <a:pt x="632910" y="425471"/>
                  <a:pt x="619765" y="508082"/>
                  <a:pt x="622300" y="555625"/>
                </a:cubicBezTo>
                <a:cubicBezTo>
                  <a:pt x="642966" y="821815"/>
                  <a:pt x="417542" y="811761"/>
                  <a:pt x="279400" y="825500"/>
                </a:cubicBezTo>
                <a:cubicBezTo>
                  <a:pt x="231275" y="817088"/>
                  <a:pt x="189440" y="856264"/>
                  <a:pt x="188912" y="914418"/>
                </a:cubicBezTo>
                <a:cubicBezTo>
                  <a:pt x="187854" y="1282718"/>
                  <a:pt x="188383" y="5897563"/>
                  <a:pt x="187325" y="6265863"/>
                </a:cubicBezTo>
                <a:cubicBezTo>
                  <a:pt x="186542" y="6347592"/>
                  <a:pt x="230239" y="6360284"/>
                  <a:pt x="273082" y="6368235"/>
                </a:cubicBezTo>
                <a:cubicBezTo>
                  <a:pt x="568387" y="6357895"/>
                  <a:pt x="620773" y="6473781"/>
                  <a:pt x="615982" y="6558734"/>
                </a:cubicBezTo>
                <a:cubicBezTo>
                  <a:pt x="606218" y="6688879"/>
                  <a:pt x="684533" y="6726993"/>
                  <a:pt x="743771" y="6763498"/>
                </a:cubicBezTo>
                <a:cubicBezTo>
                  <a:pt x="835345" y="6786501"/>
                  <a:pt x="836429" y="6828553"/>
                  <a:pt x="846961" y="6861152"/>
                </a:cubicBezTo>
                <a:lnTo>
                  <a:pt x="3174" y="6861175"/>
                </a:lnTo>
                <a:cubicBezTo>
                  <a:pt x="1057" y="6193367"/>
                  <a:pt x="2117" y="667808"/>
                  <a:pt x="0" y="0"/>
                </a:cubicBezTo>
                <a:close/>
              </a:path>
            </a:pathLst>
          </a:custGeom>
          <a:solidFill>
            <a:srgbClr val="0C4DA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7" y="1000108"/>
            <a:ext cx="8785225" cy="5572164"/>
          </a:xfr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9144000" cy="825500"/>
          </a:xfrm>
          <a:prstGeom prst="rect">
            <a:avLst/>
          </a:prstGeom>
          <a:solidFill>
            <a:srgbClr val="0C4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5968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387" y="1600200"/>
            <a:ext cx="8785225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681902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22F9E-0808-420B-8CE5-B17B9653D50E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681902"/>
            <a:ext cx="2895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681902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5274-6322-43C6-A1F1-EC0955F317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51" r:id="rId2"/>
    <p:sldLayoutId id="2147483697" r:id="rId3"/>
    <p:sldLayoutId id="214748370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387" y="1600200"/>
            <a:ext cx="8785225" cy="497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76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43240" y="6688535"/>
            <a:ext cx="2895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72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6" r:id="rId2"/>
    <p:sldLayoutId id="2147483659" r:id="rId3"/>
    <p:sldLayoutId id="2147483655" r:id="rId4"/>
    <p:sldLayoutId id="2147483679" r:id="rId5"/>
    <p:sldLayoutId id="2147483666" r:id="rId6"/>
    <p:sldLayoutId id="2147483657" r:id="rId7"/>
    <p:sldLayoutId id="2147483658" r:id="rId8"/>
    <p:sldLayoutId id="2147483660" r:id="rId9"/>
    <p:sldLayoutId id="2147483695" r:id="rId10"/>
    <p:sldLayoutId id="2147483664" r:id="rId11"/>
    <p:sldLayoutId id="2147483663" r:id="rId12"/>
    <p:sldLayoutId id="2147483698" r:id="rId13"/>
    <p:sldLayoutId id="2147483699" r:id="rId14"/>
    <p:sldLayoutId id="2147483700" r:id="rId15"/>
    <p:sldLayoutId id="2147483702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42925" indent="-454025" algn="l" defTabSz="914400" rtl="0" eaLnBrk="1" latinLnBrk="0" hangingPunct="1">
        <a:spcBef>
          <a:spcPct val="20000"/>
        </a:spcBef>
        <a:buFontTx/>
        <a:buBlip>
          <a:blip r:embed="rId18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95350" indent="-438150" algn="l" defTabSz="914400" rtl="0" eaLnBrk="1" latinLnBrk="0" hangingPunct="1">
        <a:spcBef>
          <a:spcPct val="20000"/>
        </a:spcBef>
        <a:buFontTx/>
        <a:buBlip>
          <a:blip r:embed="rId19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DC6"/>
        </a:buClr>
        <a:buSzPct val="90000"/>
        <a:buFont typeface="Wingdings" pitchFamily="2" charset="2"/>
        <a:buChar char="§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387" y="188913"/>
            <a:ext cx="8785225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387" y="1600200"/>
            <a:ext cx="8785225" cy="497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76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839D-C5AF-4FCC-B3CB-C785EF2D0401}" type="datetimeFigureOut">
              <a:rPr lang="pt-BR" smtClean="0"/>
              <a:pPr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43240" y="6688535"/>
            <a:ext cx="2895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72240" y="6688535"/>
            <a:ext cx="2133600" cy="149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49D4-CACC-4A4B-871D-DCC18FF57A1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42925" indent="-454025" algn="l" defTabSz="914400" rtl="0" eaLnBrk="1" latinLnBrk="0" hangingPunct="1">
        <a:spcBef>
          <a:spcPct val="20000"/>
        </a:spcBef>
        <a:buFontTx/>
        <a:buBlip>
          <a:blip r:embed="rId4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95350" indent="-438150" algn="l" defTabSz="914400" rtl="0" eaLnBrk="1" latinLnBrk="0" hangingPunct="1">
        <a:spcBef>
          <a:spcPct val="20000"/>
        </a:spcBef>
        <a:buFontTx/>
        <a:buBlip>
          <a:blip r:embed="rId5"/>
        </a:buBlip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DC6"/>
        </a:buClr>
        <a:buSzPct val="90000"/>
        <a:buFont typeface="Wingdings" pitchFamily="2" charset="2"/>
        <a:buChar char="§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10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0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png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9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8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4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6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7" Type="http://schemas.openxmlformats.org/officeDocument/2006/relationships/image" Target="../media/image194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3.wmf"/><Relationship Id="rId4" Type="http://schemas.openxmlformats.org/officeDocument/2006/relationships/oleObject" Target="../embeddings/oleObject1.bin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5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197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6.wmf"/><Relationship Id="rId4" Type="http://schemas.openxmlformats.org/officeDocument/2006/relationships/oleObject" Target="../embeddings/oleObject4.bin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7" Type="http://schemas.openxmlformats.org/officeDocument/2006/relationships/image" Target="../media/image199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8.wmf"/><Relationship Id="rId4" Type="http://schemas.openxmlformats.org/officeDocument/2006/relationships/oleObject" Target="../embeddings/oleObject6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0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0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4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7" Type="http://schemas.openxmlformats.org/officeDocument/2006/relationships/image" Target="../media/image209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08.wmf"/><Relationship Id="rId4" Type="http://schemas.openxmlformats.org/officeDocument/2006/relationships/oleObject" Target="../embeddings/oleObject9.bin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0.wmf"/><Relationship Id="rId4" Type="http://schemas.openxmlformats.org/officeDocument/2006/relationships/oleObject" Target="../embeddings/oleObject11.bin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5.png"/><Relationship Id="rId5" Type="http://schemas.openxmlformats.org/officeDocument/2006/relationships/image" Target="../media/image214.wmf"/><Relationship Id="rId4" Type="http://schemas.openxmlformats.org/officeDocument/2006/relationships/oleObject" Target="../embeddings/oleObject12.bin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0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0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0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0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0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0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0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0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0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0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0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0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0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0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0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0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32.wmf"/><Relationship Id="rId4" Type="http://schemas.openxmlformats.org/officeDocument/2006/relationships/oleObject" Target="../embeddings/oleObject13.bin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234.wmf"/><Relationship Id="rId12" Type="http://schemas.openxmlformats.org/officeDocument/2006/relationships/image" Target="../media/image23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36.wmf"/><Relationship Id="rId5" Type="http://schemas.openxmlformats.org/officeDocument/2006/relationships/image" Target="../media/image233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35.w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9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0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0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0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2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0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5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0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0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0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0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0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0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0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0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0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0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0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0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0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0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0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0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0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0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0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0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0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0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0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9.png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10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2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4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6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0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0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3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5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7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3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0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6.png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10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0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0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6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8.png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0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0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10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10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0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0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0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0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0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0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0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10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10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0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0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10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23850" y="4158200"/>
            <a:ext cx="8640763" cy="1143008"/>
          </a:xfrm>
        </p:spPr>
        <p:txBody>
          <a:bodyPr/>
          <a:lstStyle/>
          <a:p>
            <a:r>
              <a:rPr lang="pt-BR" dirty="0" smtClean="0"/>
              <a:t>Prof. Msc. Wilson Tadeu Rosa Filho</a:t>
            </a:r>
            <a:br>
              <a:rPr lang="pt-BR" dirty="0" smtClean="0"/>
            </a:br>
            <a:r>
              <a:rPr lang="pt-BR" sz="2500" dirty="0" smtClean="0"/>
              <a:t>wilson@3es.eng.br | (15) 99729-9860</a:t>
            </a:r>
            <a:endParaRPr lang="pt-BR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Resultado de imagem para portico de concreto arm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5517232"/>
            <a:ext cx="74295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16832"/>
            <a:ext cx="7586274" cy="35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556792"/>
            <a:ext cx="8414057" cy="39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5" y="1052736"/>
            <a:ext cx="849984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68760"/>
            <a:ext cx="73490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95" y="2780928"/>
            <a:ext cx="8644056" cy="252028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1628800"/>
            <a:ext cx="569848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Reação de Apoio das lajes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59" y="2132856"/>
            <a:ext cx="763298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41751" y="320098"/>
            <a:ext cx="4680520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9</a:t>
            </a:r>
            <a:r>
              <a:rPr lang="pt-BR" sz="2800" b="1" u="sng" dirty="0" smtClean="0">
                <a:solidFill>
                  <a:srgbClr val="FF0000"/>
                </a:solidFill>
              </a:rPr>
              <a:t>.1 </a:t>
            </a:r>
            <a:r>
              <a:rPr lang="pt-BR" sz="2800" dirty="0" smtClean="0"/>
              <a:t>– Esquema – Reação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1794324" y="2294592"/>
            <a:ext cx="462597" cy="233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2605751" y="2228145"/>
            <a:ext cx="464813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509150" y="2293091"/>
            <a:ext cx="497690" cy="240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L104 </a:t>
            </a: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7350680" y="2250003"/>
            <a:ext cx="510645" cy="283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L105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1775385" y="3468698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L106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4032876" y="4006023"/>
            <a:ext cx="515302" cy="300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L107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5189761" y="3965008"/>
            <a:ext cx="521004" cy="318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L108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7334866" y="3512283"/>
            <a:ext cx="510935" cy="295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L109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1762621" y="4444253"/>
            <a:ext cx="514905" cy="339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L110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6723268" y="4594843"/>
            <a:ext cx="507447" cy="344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1794215" y="5119631"/>
            <a:ext cx="483173" cy="360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701023" y="5661428"/>
            <a:ext cx="605120" cy="292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1" name="Grupo 60"/>
          <p:cNvGrpSpPr/>
          <p:nvPr/>
        </p:nvGrpSpPr>
        <p:grpSpPr>
          <a:xfrm>
            <a:off x="1835696" y="1063051"/>
            <a:ext cx="5976664" cy="5390285"/>
            <a:chOff x="1835696" y="1063051"/>
            <a:chExt cx="5976664" cy="5390285"/>
          </a:xfrm>
        </p:grpSpPr>
        <p:grpSp>
          <p:nvGrpSpPr>
            <p:cNvPr id="40" name="Grupo 39"/>
            <p:cNvGrpSpPr/>
            <p:nvPr/>
          </p:nvGrpSpPr>
          <p:grpSpPr>
            <a:xfrm>
              <a:off x="1835696" y="1063051"/>
              <a:ext cx="5976664" cy="5390285"/>
              <a:chOff x="1835696" y="1063051"/>
              <a:chExt cx="5976664" cy="5390285"/>
            </a:xfrm>
          </p:grpSpPr>
          <p:cxnSp>
            <p:nvCxnSpPr>
              <p:cNvPr id="37" name="Conector reto 36"/>
              <p:cNvCxnSpPr/>
              <p:nvPr/>
            </p:nvCxnSpPr>
            <p:spPr>
              <a:xfrm flipV="1">
                <a:off x="5292080" y="1063051"/>
                <a:ext cx="0" cy="12138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upo 38"/>
              <p:cNvGrpSpPr/>
              <p:nvPr/>
            </p:nvGrpSpPr>
            <p:grpSpPr>
              <a:xfrm>
                <a:off x="1835696" y="1073808"/>
                <a:ext cx="5976664" cy="5379528"/>
                <a:chOff x="1835696" y="1073808"/>
                <a:chExt cx="5976664" cy="5379528"/>
              </a:xfrm>
            </p:grpSpPr>
            <p:cxnSp>
              <p:nvCxnSpPr>
                <p:cNvPr id="7" name="Conector reto 6"/>
                <p:cNvCxnSpPr/>
                <p:nvPr/>
              </p:nvCxnSpPr>
              <p:spPr>
                <a:xfrm>
                  <a:off x="1835696" y="2276872"/>
                  <a:ext cx="5976664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8"/>
                <p:cNvCxnSpPr/>
                <p:nvPr/>
              </p:nvCxnSpPr>
              <p:spPr>
                <a:xfrm>
                  <a:off x="1835696" y="3501008"/>
                  <a:ext cx="5976664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9"/>
                <p:cNvCxnSpPr/>
                <p:nvPr/>
              </p:nvCxnSpPr>
              <p:spPr>
                <a:xfrm>
                  <a:off x="3670568" y="5733256"/>
                  <a:ext cx="2485608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11"/>
                <p:cNvCxnSpPr/>
                <p:nvPr/>
              </p:nvCxnSpPr>
              <p:spPr>
                <a:xfrm flipV="1">
                  <a:off x="1835696" y="2276872"/>
                  <a:ext cx="0" cy="417646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13"/>
                <p:cNvCxnSpPr/>
                <p:nvPr/>
              </p:nvCxnSpPr>
              <p:spPr>
                <a:xfrm flipV="1">
                  <a:off x="7812360" y="2276872"/>
                  <a:ext cx="0" cy="417646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14"/>
                <p:cNvCxnSpPr/>
                <p:nvPr/>
              </p:nvCxnSpPr>
              <p:spPr>
                <a:xfrm flipV="1">
                  <a:off x="3670568" y="3501008"/>
                  <a:ext cx="0" cy="295232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/>
                <p:cNvCxnSpPr/>
                <p:nvPr/>
              </p:nvCxnSpPr>
              <p:spPr>
                <a:xfrm flipV="1">
                  <a:off x="6149422" y="3501008"/>
                  <a:ext cx="0" cy="295232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/>
                <p:cNvCxnSpPr/>
                <p:nvPr/>
              </p:nvCxnSpPr>
              <p:spPr>
                <a:xfrm flipV="1">
                  <a:off x="4913372" y="3501008"/>
                  <a:ext cx="0" cy="223224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 flipV="1">
                  <a:off x="2613028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/>
                <p:cNvCxnSpPr/>
                <p:nvPr/>
              </p:nvCxnSpPr>
              <p:spPr>
                <a:xfrm flipV="1">
                  <a:off x="4355976" y="2276872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/>
                <p:cNvCxnSpPr/>
                <p:nvPr/>
              </p:nvCxnSpPr>
              <p:spPr>
                <a:xfrm flipV="1">
                  <a:off x="5292080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23"/>
                <p:cNvCxnSpPr/>
                <p:nvPr/>
              </p:nvCxnSpPr>
              <p:spPr>
                <a:xfrm flipV="1">
                  <a:off x="7020272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24"/>
                <p:cNvCxnSpPr/>
                <p:nvPr/>
              </p:nvCxnSpPr>
              <p:spPr>
                <a:xfrm>
                  <a:off x="1835696" y="4509120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26"/>
                <p:cNvCxnSpPr/>
                <p:nvPr/>
              </p:nvCxnSpPr>
              <p:spPr>
                <a:xfrm>
                  <a:off x="1835696" y="5157192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27"/>
                <p:cNvCxnSpPr/>
                <p:nvPr/>
              </p:nvCxnSpPr>
              <p:spPr>
                <a:xfrm>
                  <a:off x="6129790" y="5083682"/>
                  <a:ext cx="1682570" cy="150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>
                  <a:off x="6116655" y="4505936"/>
                  <a:ext cx="1682570" cy="150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>
                  <a:off x="1835696" y="6448650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>
                  <a:off x="6149422" y="6433747"/>
                  <a:ext cx="1649803" cy="14903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/>
                <p:cNvCxnSpPr/>
                <p:nvPr/>
              </p:nvCxnSpPr>
              <p:spPr>
                <a:xfrm flipV="1">
                  <a:off x="4357769" y="1073808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>
                <a:xfrm flipV="1">
                  <a:off x="4321304" y="1073808"/>
                  <a:ext cx="970776" cy="3459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8" name="Conector reto 57"/>
            <p:cNvCxnSpPr/>
            <p:nvPr/>
          </p:nvCxnSpPr>
          <p:spPr>
            <a:xfrm flipV="1">
              <a:off x="4355976" y="1073808"/>
              <a:ext cx="936104" cy="1203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4355976" y="1063051"/>
              <a:ext cx="936104" cy="12138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321304" y="2231214"/>
            <a:ext cx="539897" cy="267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1842458" y="2257677"/>
            <a:ext cx="790292" cy="1258052"/>
            <a:chOff x="1842458" y="2257677"/>
            <a:chExt cx="790292" cy="1258052"/>
          </a:xfrm>
        </p:grpSpPr>
        <p:sp>
          <p:nvSpPr>
            <p:cNvPr id="242" name="Rectangle 2"/>
            <p:cNvSpPr txBox="1">
              <a:spLocks noChangeArrowheads="1"/>
            </p:cNvSpPr>
            <p:nvPr/>
          </p:nvSpPr>
          <p:spPr>
            <a:xfrm>
              <a:off x="1842458" y="2504324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5,12 </a:t>
              </a:r>
            </a:p>
          </p:txBody>
        </p:sp>
        <p:sp>
          <p:nvSpPr>
            <p:cNvPr id="241" name="Retângulo 240"/>
            <p:cNvSpPr/>
            <p:nvPr/>
          </p:nvSpPr>
          <p:spPr>
            <a:xfrm>
              <a:off x="1863398" y="2509009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2085480" y="2729679"/>
              <a:ext cx="469333" cy="391146"/>
              <a:chOff x="1002209" y="3099577"/>
              <a:chExt cx="469333" cy="391146"/>
            </a:xfrm>
          </p:grpSpPr>
          <p:sp>
            <p:nvSpPr>
              <p:cNvPr id="364" name="Rectangle 2"/>
              <p:cNvSpPr txBox="1">
                <a:spLocks noChangeArrowheads="1"/>
              </p:cNvSpPr>
              <p:nvPr/>
            </p:nvSpPr>
            <p:spPr>
              <a:xfrm>
                <a:off x="1002209" y="3099577"/>
                <a:ext cx="169441" cy="23214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365" name="Conector de seta reta 364"/>
              <p:cNvCxnSpPr/>
              <p:nvPr/>
            </p:nvCxnSpPr>
            <p:spPr>
              <a:xfrm>
                <a:off x="1087851" y="3378217"/>
                <a:ext cx="315797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ector de seta reta 365"/>
              <p:cNvCxnSpPr/>
              <p:nvPr/>
            </p:nvCxnSpPr>
            <p:spPr>
              <a:xfrm flipV="1">
                <a:off x="1176843" y="3180607"/>
                <a:ext cx="0" cy="3101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3" name="Rectangle 2"/>
              <p:cNvSpPr txBox="1">
                <a:spLocks noChangeArrowheads="1"/>
              </p:cNvSpPr>
              <p:nvPr/>
            </p:nvSpPr>
            <p:spPr>
              <a:xfrm>
                <a:off x="1201151" y="3250656"/>
                <a:ext cx="270391" cy="1621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136" name="Rectangle 2"/>
            <p:cNvSpPr txBox="1">
              <a:spLocks noChangeArrowheads="1"/>
            </p:cNvSpPr>
            <p:nvPr/>
          </p:nvSpPr>
          <p:spPr>
            <a:xfrm>
              <a:off x="2153633" y="3177490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5,12 </a:t>
              </a:r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2174573" y="3182175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2"/>
            <p:cNvSpPr txBox="1">
              <a:spLocks noChangeArrowheads="1"/>
            </p:cNvSpPr>
            <p:nvPr/>
          </p:nvSpPr>
          <p:spPr>
            <a:xfrm rot="16200000">
              <a:off x="2255531" y="2388747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3,61 </a:t>
              </a:r>
            </a:p>
          </p:txBody>
        </p:sp>
        <p:sp>
          <p:nvSpPr>
            <p:cNvPr id="139" name="Retângulo 138"/>
            <p:cNvSpPr/>
            <p:nvPr/>
          </p:nvSpPr>
          <p:spPr>
            <a:xfrm rot="16200000">
              <a:off x="2276471" y="2393432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 rot="16200000">
              <a:off x="1740560" y="3167682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3,61 </a:t>
              </a:r>
            </a:p>
          </p:txBody>
        </p:sp>
        <p:sp>
          <p:nvSpPr>
            <p:cNvPr id="141" name="Retângulo 140"/>
            <p:cNvSpPr/>
            <p:nvPr/>
          </p:nvSpPr>
          <p:spPr>
            <a:xfrm rot="16200000">
              <a:off x="1761500" y="3172367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621048" y="2281909"/>
            <a:ext cx="1758097" cy="1234190"/>
            <a:chOff x="2621048" y="2281909"/>
            <a:chExt cx="1758097" cy="1234190"/>
          </a:xfrm>
        </p:grpSpPr>
        <p:grpSp>
          <p:nvGrpSpPr>
            <p:cNvPr id="142" name="Grupo 141"/>
            <p:cNvGrpSpPr/>
            <p:nvPr/>
          </p:nvGrpSpPr>
          <p:grpSpPr>
            <a:xfrm>
              <a:off x="2818737" y="2739139"/>
              <a:ext cx="467802" cy="336439"/>
              <a:chOff x="712446" y="2390944"/>
              <a:chExt cx="467802" cy="336439"/>
            </a:xfrm>
          </p:grpSpPr>
          <p:cxnSp>
            <p:nvCxnSpPr>
              <p:cNvPr id="143" name="Conector de seta reta 142"/>
              <p:cNvCxnSpPr/>
              <p:nvPr/>
            </p:nvCxnSpPr>
            <p:spPr>
              <a:xfrm flipV="1">
                <a:off x="907803" y="2413552"/>
                <a:ext cx="0" cy="31383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de seta reta 143"/>
              <p:cNvCxnSpPr/>
              <p:nvPr/>
            </p:nvCxnSpPr>
            <p:spPr>
              <a:xfrm>
                <a:off x="841751" y="2645735"/>
                <a:ext cx="2862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ectangle 2"/>
              <p:cNvSpPr txBox="1">
                <a:spLocks noChangeArrowheads="1"/>
              </p:cNvSpPr>
              <p:nvPr/>
            </p:nvSpPr>
            <p:spPr>
              <a:xfrm>
                <a:off x="712446" y="2390944"/>
                <a:ext cx="194521" cy="21056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46" name="Rectangle 2"/>
              <p:cNvSpPr txBox="1">
                <a:spLocks noChangeArrowheads="1"/>
              </p:cNvSpPr>
              <p:nvPr/>
            </p:nvSpPr>
            <p:spPr>
              <a:xfrm>
                <a:off x="993852" y="2413552"/>
                <a:ext cx="186396" cy="2366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147" name="Rectangle 2"/>
            <p:cNvSpPr txBox="1">
              <a:spLocks noChangeArrowheads="1"/>
            </p:cNvSpPr>
            <p:nvPr/>
          </p:nvSpPr>
          <p:spPr>
            <a:xfrm>
              <a:off x="2621048" y="3169173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3,15 </a:t>
              </a:r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2641988" y="3173858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2"/>
            <p:cNvSpPr txBox="1">
              <a:spLocks noChangeArrowheads="1"/>
            </p:cNvSpPr>
            <p:nvPr/>
          </p:nvSpPr>
          <p:spPr>
            <a:xfrm>
              <a:off x="3900028" y="3146420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5,45 </a:t>
              </a:r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3920968" y="3151105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2"/>
            <p:cNvSpPr txBox="1">
              <a:spLocks noChangeArrowheads="1"/>
            </p:cNvSpPr>
            <p:nvPr/>
          </p:nvSpPr>
          <p:spPr>
            <a:xfrm rot="16200000">
              <a:off x="3276202" y="3168052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7,24 </a:t>
              </a:r>
            </a:p>
          </p:txBody>
        </p:sp>
        <p:sp>
          <p:nvSpPr>
            <p:cNvPr id="152" name="Retângulo 151"/>
            <p:cNvSpPr/>
            <p:nvPr/>
          </p:nvSpPr>
          <p:spPr>
            <a:xfrm rot="16200000">
              <a:off x="3297142" y="3172737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2"/>
            <p:cNvSpPr txBox="1">
              <a:spLocks noChangeArrowheads="1"/>
            </p:cNvSpPr>
            <p:nvPr/>
          </p:nvSpPr>
          <p:spPr>
            <a:xfrm rot="16200000">
              <a:off x="3259509" y="2412979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4,15 </a:t>
              </a:r>
            </a:p>
          </p:txBody>
        </p:sp>
        <p:sp>
          <p:nvSpPr>
            <p:cNvPr id="154" name="Retângulo 153"/>
            <p:cNvSpPr/>
            <p:nvPr/>
          </p:nvSpPr>
          <p:spPr>
            <a:xfrm rot="16200000">
              <a:off x="3280449" y="2417664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5" name="Grupo 154"/>
          <p:cNvGrpSpPr/>
          <p:nvPr/>
        </p:nvGrpSpPr>
        <p:grpSpPr>
          <a:xfrm>
            <a:off x="2609291" y="2239335"/>
            <a:ext cx="4407243" cy="3469764"/>
            <a:chOff x="2628440" y="2263492"/>
            <a:chExt cx="4407243" cy="3469764"/>
          </a:xfrm>
        </p:grpSpPr>
        <p:cxnSp>
          <p:nvCxnSpPr>
            <p:cNvPr id="156" name="Conector reto 155"/>
            <p:cNvCxnSpPr/>
            <p:nvPr/>
          </p:nvCxnSpPr>
          <p:spPr>
            <a:xfrm>
              <a:off x="2628440" y="3505038"/>
              <a:ext cx="4407243" cy="14490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/>
          </p:nvCxnSpPr>
          <p:spPr>
            <a:xfrm flipH="1" flipV="1">
              <a:off x="4378952" y="2263492"/>
              <a:ext cx="2606" cy="1256848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 flipH="1" flipV="1">
              <a:off x="5299409" y="2285940"/>
              <a:ext cx="2606" cy="1256848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to 158"/>
            <p:cNvCxnSpPr/>
            <p:nvPr/>
          </p:nvCxnSpPr>
          <p:spPr>
            <a:xfrm flipV="1">
              <a:off x="3674529" y="3499907"/>
              <a:ext cx="0" cy="1051654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/>
          </p:nvCxnSpPr>
          <p:spPr>
            <a:xfrm flipV="1">
              <a:off x="3670568" y="5138720"/>
              <a:ext cx="0" cy="594536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 flipV="1">
              <a:off x="4913372" y="3542788"/>
              <a:ext cx="0" cy="2190468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to 161"/>
            <p:cNvCxnSpPr/>
            <p:nvPr/>
          </p:nvCxnSpPr>
          <p:spPr>
            <a:xfrm flipV="1">
              <a:off x="6156176" y="3499907"/>
              <a:ext cx="0" cy="1051654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 flipV="1">
              <a:off x="6152215" y="5138720"/>
              <a:ext cx="0" cy="594536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o 34"/>
          <p:cNvGrpSpPr/>
          <p:nvPr/>
        </p:nvGrpSpPr>
        <p:grpSpPr>
          <a:xfrm>
            <a:off x="4398229" y="2276306"/>
            <a:ext cx="910221" cy="1219692"/>
            <a:chOff x="4398229" y="2276306"/>
            <a:chExt cx="910221" cy="1219692"/>
          </a:xfrm>
        </p:grpSpPr>
        <p:grpSp>
          <p:nvGrpSpPr>
            <p:cNvPr id="169" name="Grupo 168"/>
            <p:cNvGrpSpPr/>
            <p:nvPr/>
          </p:nvGrpSpPr>
          <p:grpSpPr>
            <a:xfrm>
              <a:off x="4631573" y="2677464"/>
              <a:ext cx="469333" cy="391146"/>
              <a:chOff x="1002209" y="3099577"/>
              <a:chExt cx="469333" cy="391146"/>
            </a:xfrm>
          </p:grpSpPr>
          <p:sp>
            <p:nvSpPr>
              <p:cNvPr id="170" name="Rectangle 2"/>
              <p:cNvSpPr txBox="1">
                <a:spLocks noChangeArrowheads="1"/>
              </p:cNvSpPr>
              <p:nvPr/>
            </p:nvSpPr>
            <p:spPr>
              <a:xfrm>
                <a:off x="1002209" y="3099577"/>
                <a:ext cx="169441" cy="23214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71" name="Conector de seta reta 170"/>
              <p:cNvCxnSpPr/>
              <p:nvPr/>
            </p:nvCxnSpPr>
            <p:spPr>
              <a:xfrm>
                <a:off x="1087851" y="3378217"/>
                <a:ext cx="315797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de seta reta 171"/>
              <p:cNvCxnSpPr/>
              <p:nvPr/>
            </p:nvCxnSpPr>
            <p:spPr>
              <a:xfrm flipV="1">
                <a:off x="1176843" y="3180607"/>
                <a:ext cx="0" cy="3101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Rectangle 2"/>
              <p:cNvSpPr txBox="1">
                <a:spLocks noChangeArrowheads="1"/>
              </p:cNvSpPr>
              <p:nvPr/>
            </p:nvSpPr>
            <p:spPr>
              <a:xfrm>
                <a:off x="1201151" y="3250656"/>
                <a:ext cx="270391" cy="1621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174" name="Rectangle 2"/>
            <p:cNvSpPr txBox="1">
              <a:spLocks noChangeArrowheads="1"/>
            </p:cNvSpPr>
            <p:nvPr/>
          </p:nvSpPr>
          <p:spPr>
            <a:xfrm rot="16200000">
              <a:off x="4411833" y="3147951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3,93 </a:t>
              </a:r>
            </a:p>
          </p:txBody>
        </p:sp>
        <p:sp>
          <p:nvSpPr>
            <p:cNvPr id="175" name="Retângulo 174"/>
            <p:cNvSpPr/>
            <p:nvPr/>
          </p:nvSpPr>
          <p:spPr>
            <a:xfrm rot="16200000">
              <a:off x="4432773" y="3152636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2"/>
            <p:cNvSpPr txBox="1">
              <a:spLocks noChangeArrowheads="1"/>
            </p:cNvSpPr>
            <p:nvPr/>
          </p:nvSpPr>
          <p:spPr>
            <a:xfrm rot="16200000">
              <a:off x="4919078" y="2407376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2,27 </a:t>
              </a:r>
            </a:p>
          </p:txBody>
        </p:sp>
        <p:sp>
          <p:nvSpPr>
            <p:cNvPr id="177" name="Retângulo 176"/>
            <p:cNvSpPr/>
            <p:nvPr/>
          </p:nvSpPr>
          <p:spPr>
            <a:xfrm rot="16200000">
              <a:off x="4940018" y="2412061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2"/>
            <p:cNvSpPr txBox="1">
              <a:spLocks noChangeArrowheads="1"/>
            </p:cNvSpPr>
            <p:nvPr/>
          </p:nvSpPr>
          <p:spPr>
            <a:xfrm>
              <a:off x="4398229" y="2458536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5,22 </a:t>
              </a:r>
            </a:p>
          </p:txBody>
        </p:sp>
        <p:sp>
          <p:nvSpPr>
            <p:cNvPr id="179" name="Retângulo 178"/>
            <p:cNvSpPr/>
            <p:nvPr/>
          </p:nvSpPr>
          <p:spPr>
            <a:xfrm>
              <a:off x="4419169" y="2463221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2"/>
            <p:cNvSpPr txBox="1">
              <a:spLocks noChangeArrowheads="1"/>
            </p:cNvSpPr>
            <p:nvPr/>
          </p:nvSpPr>
          <p:spPr>
            <a:xfrm>
              <a:off x="4829333" y="3265574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5,22 </a:t>
              </a:r>
            </a:p>
          </p:txBody>
        </p:sp>
        <p:sp>
          <p:nvSpPr>
            <p:cNvPr id="181" name="Retângulo 180"/>
            <p:cNvSpPr/>
            <p:nvPr/>
          </p:nvSpPr>
          <p:spPr>
            <a:xfrm>
              <a:off x="4850273" y="3270259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1839675" y="3525158"/>
            <a:ext cx="1832828" cy="982150"/>
            <a:chOff x="1839675" y="3525158"/>
            <a:chExt cx="1832828" cy="982150"/>
          </a:xfrm>
        </p:grpSpPr>
        <p:grpSp>
          <p:nvGrpSpPr>
            <p:cNvPr id="182" name="Grupo 181"/>
            <p:cNvGrpSpPr/>
            <p:nvPr/>
          </p:nvGrpSpPr>
          <p:grpSpPr>
            <a:xfrm>
              <a:off x="2329443" y="3902698"/>
              <a:ext cx="467802" cy="336439"/>
              <a:chOff x="712446" y="2390944"/>
              <a:chExt cx="467802" cy="336439"/>
            </a:xfrm>
          </p:grpSpPr>
          <p:cxnSp>
            <p:nvCxnSpPr>
              <p:cNvPr id="183" name="Conector de seta reta 182"/>
              <p:cNvCxnSpPr/>
              <p:nvPr/>
            </p:nvCxnSpPr>
            <p:spPr>
              <a:xfrm flipV="1">
                <a:off x="907803" y="2413552"/>
                <a:ext cx="0" cy="31383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de seta reta 183"/>
              <p:cNvCxnSpPr/>
              <p:nvPr/>
            </p:nvCxnSpPr>
            <p:spPr>
              <a:xfrm>
                <a:off x="841751" y="2645735"/>
                <a:ext cx="2862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Rectangle 2"/>
              <p:cNvSpPr txBox="1">
                <a:spLocks noChangeArrowheads="1"/>
              </p:cNvSpPr>
              <p:nvPr/>
            </p:nvSpPr>
            <p:spPr>
              <a:xfrm>
                <a:off x="712446" y="2390944"/>
                <a:ext cx="194521" cy="21056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86" name="Rectangle 2"/>
              <p:cNvSpPr txBox="1">
                <a:spLocks noChangeArrowheads="1"/>
              </p:cNvSpPr>
              <p:nvPr/>
            </p:nvSpPr>
            <p:spPr>
              <a:xfrm>
                <a:off x="993852" y="2413552"/>
                <a:ext cx="186396" cy="2366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187" name="Rectangle 2"/>
            <p:cNvSpPr txBox="1">
              <a:spLocks noChangeArrowheads="1"/>
            </p:cNvSpPr>
            <p:nvPr/>
          </p:nvSpPr>
          <p:spPr>
            <a:xfrm rot="16200000">
              <a:off x="2724996" y="4159261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3,52 </a:t>
              </a:r>
            </a:p>
          </p:txBody>
        </p:sp>
        <p:sp>
          <p:nvSpPr>
            <p:cNvPr id="188" name="Retângulo 187"/>
            <p:cNvSpPr/>
            <p:nvPr/>
          </p:nvSpPr>
          <p:spPr>
            <a:xfrm rot="16200000">
              <a:off x="2745866" y="4163760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2"/>
            <p:cNvSpPr txBox="1">
              <a:spLocks noChangeArrowheads="1"/>
            </p:cNvSpPr>
            <p:nvPr/>
          </p:nvSpPr>
          <p:spPr>
            <a:xfrm rot="16200000">
              <a:off x="2736845" y="3656228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3,52 </a:t>
              </a:r>
            </a:p>
          </p:txBody>
        </p:sp>
        <p:sp>
          <p:nvSpPr>
            <p:cNvPr id="190" name="Retângulo 189"/>
            <p:cNvSpPr/>
            <p:nvPr/>
          </p:nvSpPr>
          <p:spPr>
            <a:xfrm rot="16200000">
              <a:off x="2757785" y="3660913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2"/>
            <p:cNvSpPr txBox="1">
              <a:spLocks noChangeArrowheads="1"/>
            </p:cNvSpPr>
            <p:nvPr/>
          </p:nvSpPr>
          <p:spPr>
            <a:xfrm>
              <a:off x="1839675" y="3905363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3,00 </a:t>
              </a:r>
            </a:p>
          </p:txBody>
        </p:sp>
        <p:sp>
          <p:nvSpPr>
            <p:cNvPr id="193" name="Retângulo 192"/>
            <p:cNvSpPr/>
            <p:nvPr/>
          </p:nvSpPr>
          <p:spPr>
            <a:xfrm>
              <a:off x="1860615" y="3910048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2"/>
            <p:cNvSpPr txBox="1">
              <a:spLocks noChangeArrowheads="1"/>
            </p:cNvSpPr>
            <p:nvPr/>
          </p:nvSpPr>
          <p:spPr>
            <a:xfrm>
              <a:off x="3193386" y="3906042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5,20 </a:t>
              </a:r>
            </a:p>
          </p:txBody>
        </p:sp>
        <p:sp>
          <p:nvSpPr>
            <p:cNvPr id="195" name="Retângulo 194"/>
            <p:cNvSpPr/>
            <p:nvPr/>
          </p:nvSpPr>
          <p:spPr>
            <a:xfrm>
              <a:off x="3241598" y="3898409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2358356" y="4512820"/>
            <a:ext cx="1100221" cy="681836"/>
            <a:chOff x="2358356" y="4512820"/>
            <a:chExt cx="1100221" cy="681836"/>
          </a:xfrm>
        </p:grpSpPr>
        <p:grpSp>
          <p:nvGrpSpPr>
            <p:cNvPr id="204" name="Grupo 203"/>
            <p:cNvGrpSpPr/>
            <p:nvPr/>
          </p:nvGrpSpPr>
          <p:grpSpPr>
            <a:xfrm>
              <a:off x="2617071" y="4666806"/>
              <a:ext cx="467802" cy="336439"/>
              <a:chOff x="712446" y="2390944"/>
              <a:chExt cx="467802" cy="336439"/>
            </a:xfrm>
          </p:grpSpPr>
          <p:cxnSp>
            <p:nvCxnSpPr>
              <p:cNvPr id="205" name="Conector de seta reta 204"/>
              <p:cNvCxnSpPr/>
              <p:nvPr/>
            </p:nvCxnSpPr>
            <p:spPr>
              <a:xfrm flipV="1">
                <a:off x="907803" y="2413552"/>
                <a:ext cx="0" cy="31383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ector de seta reta 205"/>
              <p:cNvCxnSpPr/>
              <p:nvPr/>
            </p:nvCxnSpPr>
            <p:spPr>
              <a:xfrm>
                <a:off x="841751" y="2645735"/>
                <a:ext cx="2862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Rectangle 2"/>
              <p:cNvSpPr txBox="1">
                <a:spLocks noChangeArrowheads="1"/>
              </p:cNvSpPr>
              <p:nvPr/>
            </p:nvSpPr>
            <p:spPr>
              <a:xfrm>
                <a:off x="712446" y="2390944"/>
                <a:ext cx="194521" cy="21056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08" name="Rectangle 2"/>
              <p:cNvSpPr txBox="1">
                <a:spLocks noChangeArrowheads="1"/>
              </p:cNvSpPr>
              <p:nvPr/>
            </p:nvSpPr>
            <p:spPr>
              <a:xfrm>
                <a:off x="993852" y="2413552"/>
                <a:ext cx="186396" cy="2366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211" name="Rectangle 2"/>
            <p:cNvSpPr txBox="1">
              <a:spLocks noChangeArrowheads="1"/>
            </p:cNvSpPr>
            <p:nvPr/>
          </p:nvSpPr>
          <p:spPr>
            <a:xfrm rot="16200000">
              <a:off x="2227286" y="4643890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8,99 </a:t>
              </a:r>
            </a:p>
          </p:txBody>
        </p:sp>
        <p:sp>
          <p:nvSpPr>
            <p:cNvPr id="212" name="Retângulo 211"/>
            <p:cNvSpPr/>
            <p:nvPr/>
          </p:nvSpPr>
          <p:spPr>
            <a:xfrm rot="16200000">
              <a:off x="2248226" y="4648575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"/>
            <p:cNvSpPr txBox="1">
              <a:spLocks noChangeArrowheads="1"/>
            </p:cNvSpPr>
            <p:nvPr/>
          </p:nvSpPr>
          <p:spPr>
            <a:xfrm rot="16200000">
              <a:off x="3110529" y="4846609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8,99 </a:t>
              </a:r>
            </a:p>
          </p:txBody>
        </p:sp>
        <p:sp>
          <p:nvSpPr>
            <p:cNvPr id="217" name="Retângulo 216"/>
            <p:cNvSpPr/>
            <p:nvPr/>
          </p:nvSpPr>
          <p:spPr>
            <a:xfrm rot="16200000">
              <a:off x="3131469" y="4851294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3697487" y="3501116"/>
            <a:ext cx="1222973" cy="2251663"/>
            <a:chOff x="3697487" y="3501116"/>
            <a:chExt cx="1222973" cy="2251663"/>
          </a:xfrm>
        </p:grpSpPr>
        <p:sp>
          <p:nvSpPr>
            <p:cNvPr id="219" name="Rectangle 2"/>
            <p:cNvSpPr txBox="1">
              <a:spLocks noChangeArrowheads="1"/>
            </p:cNvSpPr>
            <p:nvPr/>
          </p:nvSpPr>
          <p:spPr>
            <a:xfrm>
              <a:off x="3697487" y="4342848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6,03 </a:t>
              </a:r>
            </a:p>
          </p:txBody>
        </p:sp>
        <p:sp>
          <p:nvSpPr>
            <p:cNvPr id="220" name="Retângulo 219"/>
            <p:cNvSpPr/>
            <p:nvPr/>
          </p:nvSpPr>
          <p:spPr>
            <a:xfrm>
              <a:off x="3718427" y="4347533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1" name="Grupo 220"/>
            <p:cNvGrpSpPr/>
            <p:nvPr/>
          </p:nvGrpSpPr>
          <p:grpSpPr>
            <a:xfrm>
              <a:off x="4078005" y="4560681"/>
              <a:ext cx="469333" cy="391146"/>
              <a:chOff x="1002209" y="3099577"/>
              <a:chExt cx="469333" cy="391146"/>
            </a:xfrm>
          </p:grpSpPr>
          <p:sp>
            <p:nvSpPr>
              <p:cNvPr id="222" name="Rectangle 2"/>
              <p:cNvSpPr txBox="1">
                <a:spLocks noChangeArrowheads="1"/>
              </p:cNvSpPr>
              <p:nvPr/>
            </p:nvSpPr>
            <p:spPr>
              <a:xfrm>
                <a:off x="1002209" y="3099577"/>
                <a:ext cx="169441" cy="23214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223" name="Conector de seta reta 222"/>
              <p:cNvCxnSpPr/>
              <p:nvPr/>
            </p:nvCxnSpPr>
            <p:spPr>
              <a:xfrm>
                <a:off x="1087851" y="3378217"/>
                <a:ext cx="315797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 flipV="1">
                <a:off x="1176843" y="3180607"/>
                <a:ext cx="0" cy="3101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Rectangle 2"/>
              <p:cNvSpPr txBox="1">
                <a:spLocks noChangeArrowheads="1"/>
              </p:cNvSpPr>
              <p:nvPr/>
            </p:nvSpPr>
            <p:spPr>
              <a:xfrm>
                <a:off x="1201151" y="3250656"/>
                <a:ext cx="270391" cy="1621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226" name="Rectangle 2"/>
            <p:cNvSpPr txBox="1">
              <a:spLocks noChangeArrowheads="1"/>
            </p:cNvSpPr>
            <p:nvPr/>
          </p:nvSpPr>
          <p:spPr>
            <a:xfrm>
              <a:off x="4441343" y="4337750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6,03 </a:t>
              </a:r>
            </a:p>
          </p:txBody>
        </p:sp>
        <p:sp>
          <p:nvSpPr>
            <p:cNvPr id="227" name="Retângulo 226"/>
            <p:cNvSpPr/>
            <p:nvPr/>
          </p:nvSpPr>
          <p:spPr>
            <a:xfrm>
              <a:off x="4462283" y="4342435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"/>
            <p:cNvSpPr txBox="1">
              <a:spLocks noChangeArrowheads="1"/>
            </p:cNvSpPr>
            <p:nvPr/>
          </p:nvSpPr>
          <p:spPr>
            <a:xfrm rot="16200000">
              <a:off x="4027874" y="3632186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3,93 </a:t>
              </a:r>
            </a:p>
          </p:txBody>
        </p:sp>
        <p:sp>
          <p:nvSpPr>
            <p:cNvPr id="231" name="Retângulo 230"/>
            <p:cNvSpPr/>
            <p:nvPr/>
          </p:nvSpPr>
          <p:spPr>
            <a:xfrm rot="16200000">
              <a:off x="4047675" y="3630936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"/>
            <p:cNvSpPr txBox="1">
              <a:spLocks noChangeArrowheads="1"/>
            </p:cNvSpPr>
            <p:nvPr/>
          </p:nvSpPr>
          <p:spPr>
            <a:xfrm rot="16200000">
              <a:off x="4047431" y="5404732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2,27 </a:t>
              </a:r>
            </a:p>
          </p:txBody>
        </p:sp>
        <p:sp>
          <p:nvSpPr>
            <p:cNvPr id="233" name="Retângulo 232"/>
            <p:cNvSpPr/>
            <p:nvPr/>
          </p:nvSpPr>
          <p:spPr>
            <a:xfrm rot="16200000">
              <a:off x="4068371" y="5409417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1830967" y="5145221"/>
            <a:ext cx="1820533" cy="1313429"/>
            <a:chOff x="1830967" y="5145221"/>
            <a:chExt cx="1820533" cy="1313429"/>
          </a:xfrm>
        </p:grpSpPr>
        <p:grpSp>
          <p:nvGrpSpPr>
            <p:cNvPr id="239" name="Grupo 238"/>
            <p:cNvGrpSpPr/>
            <p:nvPr/>
          </p:nvGrpSpPr>
          <p:grpSpPr>
            <a:xfrm>
              <a:off x="2355365" y="5590724"/>
              <a:ext cx="467802" cy="336439"/>
              <a:chOff x="712446" y="2390944"/>
              <a:chExt cx="467802" cy="336439"/>
            </a:xfrm>
          </p:grpSpPr>
          <p:cxnSp>
            <p:nvCxnSpPr>
              <p:cNvPr id="240" name="Conector de seta reta 239"/>
              <p:cNvCxnSpPr/>
              <p:nvPr/>
            </p:nvCxnSpPr>
            <p:spPr>
              <a:xfrm flipV="1">
                <a:off x="907803" y="2413552"/>
                <a:ext cx="0" cy="31383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ector de seta reta 244"/>
              <p:cNvCxnSpPr/>
              <p:nvPr/>
            </p:nvCxnSpPr>
            <p:spPr>
              <a:xfrm>
                <a:off x="841751" y="2645735"/>
                <a:ext cx="2862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" name="Rectangle 2"/>
              <p:cNvSpPr txBox="1">
                <a:spLocks noChangeArrowheads="1"/>
              </p:cNvSpPr>
              <p:nvPr/>
            </p:nvSpPr>
            <p:spPr>
              <a:xfrm>
                <a:off x="712446" y="2390944"/>
                <a:ext cx="194521" cy="21056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47" name="Rectangle 2"/>
              <p:cNvSpPr txBox="1">
                <a:spLocks noChangeArrowheads="1"/>
              </p:cNvSpPr>
              <p:nvPr/>
            </p:nvSpPr>
            <p:spPr>
              <a:xfrm>
                <a:off x="993852" y="2413552"/>
                <a:ext cx="186396" cy="2366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248" name="Rectangle 2"/>
            <p:cNvSpPr txBox="1">
              <a:spLocks noChangeArrowheads="1"/>
            </p:cNvSpPr>
            <p:nvPr/>
          </p:nvSpPr>
          <p:spPr>
            <a:xfrm rot="16200000">
              <a:off x="2506093" y="6110603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4,58 </a:t>
              </a:r>
            </a:p>
          </p:txBody>
        </p:sp>
        <p:sp>
          <p:nvSpPr>
            <p:cNvPr id="249" name="Retângulo 248"/>
            <p:cNvSpPr/>
            <p:nvPr/>
          </p:nvSpPr>
          <p:spPr>
            <a:xfrm rot="16200000">
              <a:off x="2526963" y="6115102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"/>
            <p:cNvSpPr txBox="1">
              <a:spLocks noChangeArrowheads="1"/>
            </p:cNvSpPr>
            <p:nvPr/>
          </p:nvSpPr>
          <p:spPr>
            <a:xfrm rot="16200000">
              <a:off x="2524091" y="5276291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4,58 </a:t>
              </a:r>
            </a:p>
          </p:txBody>
        </p:sp>
        <p:sp>
          <p:nvSpPr>
            <p:cNvPr id="253" name="Retângulo 252"/>
            <p:cNvSpPr/>
            <p:nvPr/>
          </p:nvSpPr>
          <p:spPr>
            <a:xfrm rot="16200000">
              <a:off x="2545031" y="5280976"/>
              <a:ext cx="420252" cy="19822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"/>
            <p:cNvSpPr txBox="1">
              <a:spLocks noChangeArrowheads="1"/>
            </p:cNvSpPr>
            <p:nvPr/>
          </p:nvSpPr>
          <p:spPr>
            <a:xfrm>
              <a:off x="1830967" y="5746188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3,59 </a:t>
              </a:r>
            </a:p>
          </p:txBody>
        </p:sp>
        <p:sp>
          <p:nvSpPr>
            <p:cNvPr id="255" name="Retângulo 254"/>
            <p:cNvSpPr/>
            <p:nvPr/>
          </p:nvSpPr>
          <p:spPr>
            <a:xfrm>
              <a:off x="1851907" y="5750873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"/>
            <p:cNvSpPr txBox="1">
              <a:spLocks noChangeArrowheads="1"/>
            </p:cNvSpPr>
            <p:nvPr/>
          </p:nvSpPr>
          <p:spPr>
            <a:xfrm>
              <a:off x="3172383" y="5781104"/>
              <a:ext cx="479117" cy="2169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3,59 </a:t>
              </a:r>
            </a:p>
          </p:txBody>
        </p:sp>
        <p:sp>
          <p:nvSpPr>
            <p:cNvPr id="257" name="Retângulo 256"/>
            <p:cNvSpPr/>
            <p:nvPr/>
          </p:nvSpPr>
          <p:spPr>
            <a:xfrm>
              <a:off x="3220595" y="5773471"/>
              <a:ext cx="420252" cy="1982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2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Verificação das Lajes – Estado Limite de Serviço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</a:t>
            </a:r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59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26039"/>
            <a:ext cx="4680520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</a:t>
            </a:r>
            <a:r>
              <a:rPr lang="pt-BR" sz="2800" dirty="0" smtClean="0"/>
              <a:t>– Flecha imediata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4" name="Rectangle 2"/>
          <p:cNvSpPr txBox="1">
            <a:spLocks noChangeArrowheads="1"/>
          </p:cNvSpPr>
          <p:nvPr/>
        </p:nvSpPr>
        <p:spPr>
          <a:xfrm>
            <a:off x="811991" y="1353326"/>
            <a:ext cx="712879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Para lajes armadas em duas direções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267744" y="192939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(fz.p.lx</a:t>
            </a:r>
            <a:r>
              <a:rPr lang="pt-BR" sz="2800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)/Ecs.h³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Rectangle 2"/>
          <p:cNvSpPr txBox="1">
            <a:spLocks noChangeArrowheads="1"/>
          </p:cNvSpPr>
          <p:nvPr/>
        </p:nvSpPr>
        <p:spPr>
          <a:xfrm>
            <a:off x="811990" y="3356992"/>
            <a:ext cx="7432417" cy="2592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onde:</a:t>
            </a:r>
          </a:p>
          <a:p>
            <a:pPr>
              <a:defRPr/>
            </a:pPr>
            <a:r>
              <a:rPr lang="pt-BR" sz="2800" dirty="0" err="1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flecha imediata</a:t>
            </a:r>
          </a:p>
          <a:p>
            <a:pPr>
              <a:defRPr/>
            </a:pP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carregamento distribuído</a:t>
            </a:r>
          </a:p>
          <a:p>
            <a:pPr>
              <a:defRPr/>
            </a:pPr>
            <a:r>
              <a:rPr lang="pt-BR" sz="2800" dirty="0" err="1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</a:t>
            </a: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menor vão teórico</a:t>
            </a:r>
          </a:p>
          <a:p>
            <a:pPr>
              <a:defRPr/>
            </a:pPr>
            <a:r>
              <a:rPr lang="pt-BR" sz="2800" dirty="0" err="1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4760 fck</a:t>
            </a:r>
            <a:r>
              <a:rPr lang="pt-BR" sz="2800" baseline="300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r>
              <a:rPr lang="pt-BR" sz="28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de elasticidade </a:t>
            </a:r>
            <a:endParaRPr lang="pt-BR" sz="2800" baseline="30000" dirty="0" smtClean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espessura da laje</a:t>
            </a:r>
            <a:endParaRPr lang="pt-BR" sz="3000" dirty="0" smtClean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109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7735" y="1163594"/>
            <a:ext cx="6034505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2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Flecha diferida no tempo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001421" y="1821253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2.f</a:t>
            </a:r>
            <a:r>
              <a:rPr lang="pt-BR" sz="2800" baseline="-25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08520" y="3193801"/>
            <a:ext cx="6034505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Flecha máxima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12211" y="4087692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/250 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5536" y="5230796"/>
            <a:ext cx="8168105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é flechas limite que podem ocorrer na laje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52736"/>
            <a:ext cx="762022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7735" y="1163594"/>
            <a:ext cx="6034505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4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Ações de cálculo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001421" y="1821253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baseline="-250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.pqk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2780928"/>
            <a:ext cx="8168105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pt-BR" sz="28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valor característico das ações permanentes</a:t>
            </a:r>
          </a:p>
          <a:p>
            <a:pPr>
              <a:defRPr/>
            </a:pPr>
            <a:r>
              <a:rPr lang="pt-BR" sz="3000" dirty="0" err="1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3000" dirty="0" err="1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qk</a:t>
            </a:r>
            <a:r>
              <a:rPr lang="pt-BR" sz="30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valor característico das ações variáveis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07313" y="4077072"/>
            <a:ext cx="8457175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baseline="-250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baseline="-250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p/ edifício residencial</a:t>
            </a:r>
          </a:p>
          <a:p>
            <a:pPr>
              <a:defRPr/>
            </a:pPr>
            <a:r>
              <a:rPr lang="el-G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baseline="-250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p/ edifício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 e industrial</a:t>
            </a:r>
          </a:p>
          <a:p>
            <a:pPr>
              <a:defRPr/>
            </a:pPr>
            <a:r>
              <a:rPr lang="el-G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baseline="-250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p/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biblioteca, arquivos, oficina e garagem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13" y="861578"/>
            <a:ext cx="7490649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</a:t>
            </a:r>
            <a:r>
              <a:rPr lang="pt-BR" sz="2800" dirty="0" smtClean="0"/>
              <a:t>– Verificar a flecha das lajes L101 e L105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2878" y="2420778"/>
            <a:ext cx="171220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</a:p>
          <a:p>
            <a:pPr>
              <a:defRPr/>
            </a:pP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83662" y="2924724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fck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25MPa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3662" y="3500788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Aço = CA-50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83662" y="4076852"/>
            <a:ext cx="380030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pgk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6,22 </a:t>
            </a: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/m²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82878" y="4677121"/>
            <a:ext cx="380030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pqk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2,00 </a:t>
            </a:r>
            <a:r>
              <a:rPr lang="pt-B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/m²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220072" y="3068960"/>
            <a:ext cx="1224136" cy="2184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173268" y="2481317"/>
            <a:ext cx="158417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1,75</a:t>
            </a:r>
            <a:endParaRPr lang="pt-BR" sz="30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 rot="16200000">
            <a:off x="5974199" y="3788820"/>
            <a:ext cx="1584176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3,05</a:t>
            </a:r>
            <a:endParaRPr lang="pt-BR" sz="30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392222" y="3873040"/>
            <a:ext cx="879835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h=8</a:t>
            </a:r>
            <a:endParaRPr lang="pt-BR" sz="30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556792"/>
            <a:ext cx="7490649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 </a:t>
            </a:r>
            <a:r>
              <a:rPr lang="pt-BR" sz="2800" dirty="0" smtClean="0"/>
              <a:t>Valor do carregamento de cálculo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147130" y="2312931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l-G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baseline="-250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.pqk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147130" y="3069070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6,22 +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0,3.2,0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147129" y="3792438"/>
            <a:ext cx="6027087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6,82 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/m² = 6,82 x 10</a:t>
            </a:r>
            <a:r>
              <a:rPr lang="pt-BR" sz="2800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pt-BR" sz="2800" baseline="-25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/cm²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5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556792"/>
            <a:ext cx="7490649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5.2. - </a:t>
            </a:r>
            <a:r>
              <a:rPr lang="pt-BR" sz="2800" dirty="0" smtClean="0"/>
              <a:t>Módulo de Elasticidade Secante</a:t>
            </a:r>
            <a:endParaRPr lang="pt-BR" sz="3000" dirty="0" smtClean="0">
              <a:solidFill>
                <a:schemeClr val="tx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963332" y="2679124"/>
            <a:ext cx="2952328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4760 fck</a:t>
            </a:r>
            <a:r>
              <a:rPr lang="pt-BR" sz="2800" baseline="300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79713" y="3399204"/>
            <a:ext cx="2952328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4760.25</a:t>
            </a:r>
            <a:r>
              <a:rPr lang="pt-BR" sz="2800" baseline="300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79712" y="4077072"/>
            <a:ext cx="5672252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23800 MPa = 2380kN/cm²</a:t>
            </a:r>
            <a:r>
              <a:rPr lang="pt-BR" sz="2800" baseline="300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340768"/>
            <a:ext cx="7490649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5.3.</a:t>
            </a:r>
            <a:r>
              <a:rPr lang="pt-BR" sz="2800" dirty="0" smtClean="0"/>
              <a:t> Busca do coeficiente </a:t>
            </a:r>
            <a:r>
              <a:rPr lang="pt-BR" sz="2800" dirty="0" err="1" smtClean="0"/>
              <a:t>fz</a:t>
            </a:r>
            <a:r>
              <a:rPr lang="pt-BR" sz="2800" dirty="0" smtClean="0"/>
              <a:t> para cálculo da flecha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2489" y="1912188"/>
            <a:ext cx="3976820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3,05/1,75 = 1,74 </a:t>
            </a:r>
            <a:endParaRPr lang="pt-BR" sz="3000" baseline="-25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462486"/>
            <a:ext cx="6162675" cy="401002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115616" y="5445224"/>
            <a:ext cx="5976664" cy="481633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8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4" y="712903"/>
            <a:ext cx="6048673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5.4</a:t>
            </a:r>
            <a:r>
              <a:rPr lang="pt-BR" sz="2800" dirty="0" smtClean="0"/>
              <a:t> Interpolando valores de </a:t>
            </a:r>
            <a:r>
              <a:rPr lang="pt-BR" sz="2800" dirty="0" err="1" smtClean="0"/>
              <a:t>fz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531285" y="1700808"/>
            <a:ext cx="3976820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</a:t>
            </a: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pt-BR" sz="2800" dirty="0" err="1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fz</a:t>
            </a:r>
            <a:endParaRPr lang="pt-BR" sz="28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1,70                 0,106</a:t>
            </a:r>
          </a:p>
          <a:p>
            <a:pPr>
              <a:defRPr/>
            </a:pP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1,74                     x</a:t>
            </a:r>
          </a:p>
          <a:p>
            <a:pPr>
              <a:defRPr/>
            </a:pPr>
            <a:r>
              <a:rPr lang="pt-BR" sz="28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1,80                 0,112 </a:t>
            </a:r>
            <a:endParaRPr lang="pt-BR" sz="3000" dirty="0" smtClean="0">
              <a:solidFill>
                <a:srgbClr val="9537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99592" y="4293096"/>
            <a:ext cx="7555122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b="1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0,112)/(0,106 – 0,112) = (</a:t>
            </a:r>
            <a:r>
              <a:rPr lang="pt-BR" sz="2400" b="1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1,74</a:t>
            </a:r>
            <a:r>
              <a:rPr lang="pt-BR" sz="24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1,80)/(1,70-1,80)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50718" y="5445224"/>
            <a:ext cx="1693090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400" b="1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dirty="0" smtClean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0,1084</a:t>
            </a:r>
          </a:p>
        </p:txBody>
      </p:sp>
    </p:spTree>
    <p:extLst>
      <p:ext uri="{BB962C8B-B14F-4D97-AF65-F5344CB8AC3E}">
        <p14:creationId xmlns:p14="http://schemas.microsoft.com/office/powerpoint/2010/main" val="5910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4" y="712903"/>
            <a:ext cx="6264697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5.5.</a:t>
            </a:r>
            <a:r>
              <a:rPr lang="pt-BR" sz="2800" dirty="0" smtClean="0"/>
              <a:t> Flecha imediata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67744" y="1484784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(fz.p.lx</a:t>
            </a:r>
            <a:r>
              <a:rPr lang="pt-BR" sz="2800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)/Ecs.h³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26057" y="2708921"/>
            <a:ext cx="7302192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(0,1084 . 6,82.10</a:t>
            </a:r>
            <a:r>
              <a:rPr lang="pt-BR" sz="2800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 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(175)</a:t>
            </a:r>
            <a:r>
              <a:rPr lang="pt-BR" sz="2800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/ (2380.8³)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26057" y="3933058"/>
            <a:ext cx="7302192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5,70. 10</a:t>
            </a:r>
            <a:r>
              <a:rPr lang="pt-BR" sz="2800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aseline="30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6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4" y="712903"/>
            <a:ext cx="6264697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5.6.</a:t>
            </a:r>
            <a:r>
              <a:rPr lang="pt-BR" sz="2800" dirty="0" smtClean="0"/>
              <a:t> Flecha diferida no tempo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01421" y="1821253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2.f</a:t>
            </a:r>
            <a:r>
              <a:rPr lang="pt-BR" sz="2800" baseline="-25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01421" y="2641571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 .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5,70. 10</a:t>
            </a:r>
            <a:r>
              <a:rPr lang="pt-BR" sz="2800" baseline="30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123728" y="3461889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aseline="-25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0,11 cm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5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118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5" y="712903"/>
            <a:ext cx="493606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5.7.</a:t>
            </a:r>
            <a:r>
              <a:rPr lang="pt-BR" sz="2800" dirty="0" smtClean="0"/>
              <a:t> Flecha máxima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63688" y="1776432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/250 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47219" y="2564904"/>
            <a:ext cx="3744416" cy="5474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175/250 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79713" y="3284984"/>
            <a:ext cx="3744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800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0,70 cm</a:t>
            </a:r>
            <a:endParaRPr lang="pt-BR" sz="3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99592" y="4509120"/>
            <a:ext cx="73448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Foco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0,11 &lt; 0,70 </a:t>
            </a:r>
            <a:r>
              <a:rPr lang="pt-BR" sz="2800" dirty="0" smtClean="0">
                <a:latin typeface="Symbol" panose="05050102010706020507" pitchFamily="18" charset="2"/>
                <a:cs typeface="Arial" panose="020B0604020202020204" pitchFamily="34" charset="0"/>
              </a:rPr>
              <a:t>\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flecha da laje esta ok!!!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Dimensionamento e detalhamento de viga</a:t>
            </a:r>
          </a:p>
          <a:p>
            <a:r>
              <a:rPr lang="pt-BR" dirty="0" smtClean="0"/>
              <a:t>Armadura de Flexão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</a:t>
            </a:r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45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16632"/>
            <a:ext cx="6674324" cy="5091311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640107" y="397198"/>
            <a:ext cx="2052558" cy="1056338"/>
            <a:chOff x="1640107" y="397198"/>
            <a:chExt cx="2052558" cy="1056338"/>
          </a:xfrm>
        </p:grpSpPr>
        <p:sp>
          <p:nvSpPr>
            <p:cNvPr id="25" name="Retângulo 24"/>
            <p:cNvSpPr/>
            <p:nvPr/>
          </p:nvSpPr>
          <p:spPr>
            <a:xfrm>
              <a:off x="2449530" y="43206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2051720" y="40466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847341" y="458791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3249778" y="458791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2044056" y="126876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2426209" y="129354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2847341" y="129354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3233916" y="13069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1640107" y="397198"/>
              <a:ext cx="45719" cy="99474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3646946" y="458791"/>
              <a:ext cx="45719" cy="99474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5" name="Grupo 74"/>
          <p:cNvGrpSpPr/>
          <p:nvPr/>
        </p:nvGrpSpPr>
        <p:grpSpPr>
          <a:xfrm>
            <a:off x="5186065" y="493659"/>
            <a:ext cx="2082804" cy="1046444"/>
            <a:chOff x="5186065" y="493659"/>
            <a:chExt cx="2082804" cy="1046444"/>
          </a:xfrm>
        </p:grpSpPr>
        <p:sp>
          <p:nvSpPr>
            <p:cNvPr id="35" name="Retângulo 34"/>
            <p:cNvSpPr/>
            <p:nvPr/>
          </p:nvSpPr>
          <p:spPr>
            <a:xfrm>
              <a:off x="5186065" y="493659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5603517" y="506306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5996295" y="505633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6388613" y="520383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6780931" y="537178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/>
          </p:nvSpPr>
          <p:spPr>
            <a:xfrm>
              <a:off x="7218601" y="543257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5186065" y="1158825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5607285" y="1149210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5979923" y="1158825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6398799" y="1183611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6792541" y="1183611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7192657" y="1197049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1614973" y="2634273"/>
            <a:ext cx="2068266" cy="1095995"/>
            <a:chOff x="1614973" y="2634273"/>
            <a:chExt cx="2068266" cy="1095995"/>
          </a:xfrm>
        </p:grpSpPr>
        <p:sp>
          <p:nvSpPr>
            <p:cNvPr id="47" name="Retângulo 46"/>
            <p:cNvSpPr/>
            <p:nvPr/>
          </p:nvSpPr>
          <p:spPr>
            <a:xfrm>
              <a:off x="1614973" y="2643888"/>
              <a:ext cx="45719" cy="425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2036193" y="2634273"/>
              <a:ext cx="45719" cy="425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2408831" y="2643888"/>
              <a:ext cx="45719" cy="425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2827707" y="2668674"/>
              <a:ext cx="45719" cy="425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3221449" y="2668674"/>
              <a:ext cx="45719" cy="425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3621565" y="2682112"/>
              <a:ext cx="45719" cy="425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1614973" y="3238351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1614973" y="3545492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2006582" y="3238351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2006582" y="3545492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2408831" y="3250521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2408831" y="3557662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2814204" y="3250521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2814204" y="3557662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3233916" y="3299943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3233916" y="3607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3624017" y="3299943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3624017" y="3607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5160931" y="2709683"/>
            <a:ext cx="2071032" cy="1056498"/>
            <a:chOff x="5160931" y="2709683"/>
            <a:chExt cx="2071032" cy="1056498"/>
          </a:xfrm>
        </p:grpSpPr>
        <p:sp>
          <p:nvSpPr>
            <p:cNvPr id="65" name="Retângulo 64"/>
            <p:cNvSpPr/>
            <p:nvPr/>
          </p:nvSpPr>
          <p:spPr>
            <a:xfrm>
              <a:off x="5177630" y="2709683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7176596" y="2740798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5160931" y="3386135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7181695" y="3423127"/>
              <a:ext cx="50268" cy="3430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5573906" y="273324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6792541" y="275802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Retângulo 70"/>
            <p:cNvSpPr/>
            <p:nvPr/>
          </p:nvSpPr>
          <p:spPr>
            <a:xfrm>
              <a:off x="5562752" y="3572875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 71"/>
            <p:cNvSpPr/>
            <p:nvPr/>
          </p:nvSpPr>
          <p:spPr>
            <a:xfrm>
              <a:off x="6763215" y="3596395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5960884" y="2754274"/>
              <a:ext cx="477997" cy="29846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5960884" y="3445422"/>
              <a:ext cx="477997" cy="29846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524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3" y="778311"/>
            <a:ext cx="4680520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</a:t>
            </a:r>
            <a:r>
              <a:rPr lang="pt-BR" sz="2800" dirty="0" smtClean="0"/>
              <a:t>– Esquema Estrutural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153" name="Grupo 152"/>
          <p:cNvGrpSpPr/>
          <p:nvPr/>
        </p:nvGrpSpPr>
        <p:grpSpPr>
          <a:xfrm>
            <a:off x="528364" y="2884850"/>
            <a:ext cx="7929257" cy="976198"/>
            <a:chOff x="600372" y="3892962"/>
            <a:chExt cx="7929257" cy="976198"/>
          </a:xfrm>
        </p:grpSpPr>
        <p:sp>
          <p:nvSpPr>
            <p:cNvPr id="154" name="Rectangle 2"/>
            <p:cNvSpPr txBox="1">
              <a:spLocks noChangeArrowheads="1"/>
            </p:cNvSpPr>
            <p:nvPr/>
          </p:nvSpPr>
          <p:spPr>
            <a:xfrm>
              <a:off x="600372" y="4444960"/>
              <a:ext cx="378453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19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155" name="Conector de seta reta 154"/>
            <p:cNvCxnSpPr/>
            <p:nvPr/>
          </p:nvCxnSpPr>
          <p:spPr>
            <a:xfrm>
              <a:off x="694671" y="4725144"/>
              <a:ext cx="20869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to 155"/>
            <p:cNvCxnSpPr/>
            <p:nvPr/>
          </p:nvCxnSpPr>
          <p:spPr>
            <a:xfrm>
              <a:off x="694671" y="4444961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/>
          </p:nvCxnSpPr>
          <p:spPr>
            <a:xfrm>
              <a:off x="903369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>
              <a:off x="3696974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to 158"/>
            <p:cNvCxnSpPr/>
            <p:nvPr/>
          </p:nvCxnSpPr>
          <p:spPr>
            <a:xfrm>
              <a:off x="4018280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/>
          </p:nvCxnSpPr>
          <p:spPr>
            <a:xfrm>
              <a:off x="5574252" y="3924672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>
              <a:off x="5711546" y="3892962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de seta reta 161"/>
            <p:cNvCxnSpPr/>
            <p:nvPr/>
          </p:nvCxnSpPr>
          <p:spPr>
            <a:xfrm>
              <a:off x="3696974" y="4725144"/>
              <a:ext cx="32130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de seta reta 162"/>
            <p:cNvCxnSpPr/>
            <p:nvPr/>
          </p:nvCxnSpPr>
          <p:spPr>
            <a:xfrm>
              <a:off x="4018280" y="4725144"/>
              <a:ext cx="1555972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de seta reta 165"/>
            <p:cNvCxnSpPr/>
            <p:nvPr/>
          </p:nvCxnSpPr>
          <p:spPr>
            <a:xfrm>
              <a:off x="5583322" y="4725144"/>
              <a:ext cx="149001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de seta reta 166"/>
            <p:cNvCxnSpPr/>
            <p:nvPr/>
          </p:nvCxnSpPr>
          <p:spPr>
            <a:xfrm>
              <a:off x="5732323" y="4725144"/>
              <a:ext cx="2345351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>
              <a:off x="8077674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>
              <a:off x="8398980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de seta reta 170"/>
            <p:cNvCxnSpPr/>
            <p:nvPr/>
          </p:nvCxnSpPr>
          <p:spPr>
            <a:xfrm>
              <a:off x="8077674" y="4725144"/>
              <a:ext cx="32130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to 171"/>
            <p:cNvCxnSpPr/>
            <p:nvPr/>
          </p:nvCxnSpPr>
          <p:spPr>
            <a:xfrm>
              <a:off x="2198387" y="3965873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to 172"/>
            <p:cNvCxnSpPr/>
            <p:nvPr/>
          </p:nvCxnSpPr>
          <p:spPr>
            <a:xfrm>
              <a:off x="2408390" y="3965873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de seta reta 173"/>
            <p:cNvCxnSpPr/>
            <p:nvPr/>
          </p:nvCxnSpPr>
          <p:spPr>
            <a:xfrm>
              <a:off x="903369" y="4725144"/>
              <a:ext cx="129501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de seta reta 174"/>
            <p:cNvCxnSpPr/>
            <p:nvPr/>
          </p:nvCxnSpPr>
          <p:spPr>
            <a:xfrm>
              <a:off x="2198387" y="4725144"/>
              <a:ext cx="20869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de seta reta 175"/>
            <p:cNvCxnSpPr/>
            <p:nvPr/>
          </p:nvCxnSpPr>
          <p:spPr>
            <a:xfrm>
              <a:off x="2401956" y="4725144"/>
              <a:ext cx="129501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2"/>
            <p:cNvSpPr txBox="1">
              <a:spLocks noChangeArrowheads="1"/>
            </p:cNvSpPr>
            <p:nvPr/>
          </p:nvSpPr>
          <p:spPr>
            <a:xfrm>
              <a:off x="1198884" y="447609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78" name="Rectangle 2"/>
            <p:cNvSpPr txBox="1">
              <a:spLocks noChangeArrowheads="1"/>
            </p:cNvSpPr>
            <p:nvPr/>
          </p:nvSpPr>
          <p:spPr>
            <a:xfrm>
              <a:off x="2011433" y="4438715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19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79" name="Rectangle 2"/>
            <p:cNvSpPr txBox="1">
              <a:spLocks noChangeArrowheads="1"/>
            </p:cNvSpPr>
            <p:nvPr/>
          </p:nvSpPr>
          <p:spPr>
            <a:xfrm>
              <a:off x="2685070" y="4460896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80" name="Rectangle 2"/>
            <p:cNvSpPr txBox="1">
              <a:spLocks noChangeArrowheads="1"/>
            </p:cNvSpPr>
            <p:nvPr/>
          </p:nvSpPr>
          <p:spPr>
            <a:xfrm>
              <a:off x="3563741" y="4460611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30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81" name="Rectangle 2"/>
            <p:cNvSpPr txBox="1">
              <a:spLocks noChangeArrowheads="1"/>
            </p:cNvSpPr>
            <p:nvPr/>
          </p:nvSpPr>
          <p:spPr>
            <a:xfrm>
              <a:off x="4504963" y="445644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143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82" name="Rectangle 2"/>
            <p:cNvSpPr txBox="1">
              <a:spLocks noChangeArrowheads="1"/>
            </p:cNvSpPr>
            <p:nvPr/>
          </p:nvSpPr>
          <p:spPr>
            <a:xfrm>
              <a:off x="5360194" y="442835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83" name="Rectangle 2"/>
            <p:cNvSpPr txBox="1">
              <a:spLocks noChangeArrowheads="1"/>
            </p:cNvSpPr>
            <p:nvPr/>
          </p:nvSpPr>
          <p:spPr>
            <a:xfrm>
              <a:off x="6684828" y="4436985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225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184" name="Rectangle 2"/>
            <p:cNvSpPr txBox="1">
              <a:spLocks noChangeArrowheads="1"/>
            </p:cNvSpPr>
            <p:nvPr/>
          </p:nvSpPr>
          <p:spPr>
            <a:xfrm>
              <a:off x="7947024" y="442835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30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</p:grpSp>
      <p:sp>
        <p:nvSpPr>
          <p:cNvPr id="194" name="Rectangle 2"/>
          <p:cNvSpPr txBox="1">
            <a:spLocks noChangeArrowheads="1"/>
          </p:cNvSpPr>
          <p:nvPr/>
        </p:nvSpPr>
        <p:spPr>
          <a:xfrm>
            <a:off x="4711574" y="771837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dirty="0"/>
              <a:t>V112 (12X50)</a:t>
            </a:r>
          </a:p>
        </p:txBody>
      </p:sp>
      <p:grpSp>
        <p:nvGrpSpPr>
          <p:cNvPr id="65561" name="Grupo 65560"/>
          <p:cNvGrpSpPr/>
          <p:nvPr/>
        </p:nvGrpSpPr>
        <p:grpSpPr>
          <a:xfrm>
            <a:off x="1802279" y="3963362"/>
            <a:ext cx="4263752" cy="845065"/>
            <a:chOff x="1802279" y="3963362"/>
            <a:chExt cx="4263752" cy="845065"/>
          </a:xfrm>
        </p:grpSpPr>
        <p:cxnSp>
          <p:nvCxnSpPr>
            <p:cNvPr id="123" name="Conector de seta reta 122"/>
            <p:cNvCxnSpPr/>
            <p:nvPr/>
          </p:nvCxnSpPr>
          <p:spPr>
            <a:xfrm>
              <a:off x="2217951" y="4215563"/>
              <a:ext cx="2" cy="580158"/>
            </a:xfrm>
            <a:prstGeom prst="straightConnector1">
              <a:avLst/>
            </a:prstGeom>
            <a:ln w="38100">
              <a:solidFill>
                <a:srgbClr val="FD74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de seta reta 195"/>
            <p:cNvCxnSpPr/>
            <p:nvPr/>
          </p:nvCxnSpPr>
          <p:spPr>
            <a:xfrm>
              <a:off x="5619115" y="4235139"/>
              <a:ext cx="0" cy="573288"/>
            </a:xfrm>
            <a:prstGeom prst="straightConnector1">
              <a:avLst/>
            </a:prstGeom>
            <a:ln w="38100">
              <a:solidFill>
                <a:srgbClr val="FD74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"/>
            <p:cNvSpPr txBox="1">
              <a:spLocks noChangeArrowheads="1"/>
            </p:cNvSpPr>
            <p:nvPr/>
          </p:nvSpPr>
          <p:spPr>
            <a:xfrm>
              <a:off x="1802279" y="397624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Rv107a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235" name="Rectangle 2"/>
            <p:cNvSpPr txBox="1">
              <a:spLocks noChangeArrowheads="1"/>
            </p:cNvSpPr>
            <p:nvPr/>
          </p:nvSpPr>
          <p:spPr>
            <a:xfrm>
              <a:off x="5172199" y="3963362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Rv103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62" name="Grupo 65561"/>
          <p:cNvGrpSpPr/>
          <p:nvPr/>
        </p:nvGrpSpPr>
        <p:grpSpPr>
          <a:xfrm>
            <a:off x="716435" y="3983501"/>
            <a:ext cx="7461064" cy="829304"/>
            <a:chOff x="716435" y="3983501"/>
            <a:chExt cx="7461064" cy="829304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232468"/>
              <a:ext cx="2525884" cy="580337"/>
              <a:chOff x="717590" y="4114376"/>
              <a:chExt cx="1501516" cy="48046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114376"/>
                <a:ext cx="1501516" cy="46397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20723" y="4133670"/>
                <a:ext cx="0" cy="45420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133670"/>
                <a:ext cx="0" cy="4446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133670"/>
                <a:ext cx="0" cy="4611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 flipH="1">
                <a:off x="845070" y="4123008"/>
                <a:ext cx="2809" cy="4553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123008"/>
                <a:ext cx="0" cy="4648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a1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603187" y="4052189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a2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337090" y="4213813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b</a:t>
              </a:r>
              <a:r>
                <a:rPr lang="pt-BR" sz="1200" b="1" dirty="0">
                  <a:solidFill>
                    <a:srgbClr val="D1B13B"/>
                  </a:solidFill>
                </a:rPr>
                <a:t>1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63028" y="398350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b2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60" name="Grupo 65559"/>
          <p:cNvGrpSpPr/>
          <p:nvPr/>
        </p:nvGrpSpPr>
        <p:grpSpPr>
          <a:xfrm>
            <a:off x="621508" y="2497088"/>
            <a:ext cx="7655813" cy="3251393"/>
            <a:chOff x="621508" y="2497088"/>
            <a:chExt cx="7655813" cy="3251393"/>
          </a:xfrm>
        </p:grpSpPr>
        <p:grpSp>
          <p:nvGrpSpPr>
            <p:cNvPr id="65550" name="Grupo 65549"/>
            <p:cNvGrpSpPr/>
            <p:nvPr/>
          </p:nvGrpSpPr>
          <p:grpSpPr>
            <a:xfrm>
              <a:off x="621508" y="2497088"/>
              <a:ext cx="7655813" cy="2626543"/>
              <a:chOff x="621508" y="2497088"/>
              <a:chExt cx="7655813" cy="2626543"/>
            </a:xfrm>
          </p:grpSpPr>
          <p:cxnSp>
            <p:nvCxnSpPr>
              <p:cNvPr id="125" name="Conector reto 124"/>
              <p:cNvCxnSpPr/>
              <p:nvPr/>
            </p:nvCxnSpPr>
            <p:spPr>
              <a:xfrm>
                <a:off x="727001" y="2506613"/>
                <a:ext cx="0" cy="2088232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to 184"/>
              <p:cNvCxnSpPr/>
              <p:nvPr/>
            </p:nvCxnSpPr>
            <p:spPr>
              <a:xfrm>
                <a:off x="2222426" y="2497088"/>
                <a:ext cx="0" cy="2088232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ector reto 185"/>
              <p:cNvCxnSpPr/>
              <p:nvPr/>
            </p:nvCxnSpPr>
            <p:spPr>
              <a:xfrm>
                <a:off x="3788902" y="2515896"/>
                <a:ext cx="0" cy="2088232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ector reto 186"/>
              <p:cNvCxnSpPr/>
              <p:nvPr/>
            </p:nvCxnSpPr>
            <p:spPr>
              <a:xfrm>
                <a:off x="5597025" y="2515896"/>
                <a:ext cx="0" cy="2088232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/>
              <p:cNvCxnSpPr/>
              <p:nvPr/>
            </p:nvCxnSpPr>
            <p:spPr>
              <a:xfrm>
                <a:off x="8180349" y="2502826"/>
                <a:ext cx="0" cy="2088232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549" name="Grupo 65548"/>
              <p:cNvGrpSpPr/>
              <p:nvPr/>
            </p:nvGrpSpPr>
            <p:grpSpPr>
              <a:xfrm>
                <a:off x="621508" y="4795721"/>
                <a:ext cx="7655813" cy="327910"/>
                <a:chOff x="621508" y="4795721"/>
                <a:chExt cx="7655813" cy="327910"/>
              </a:xfrm>
            </p:grpSpPr>
            <p:sp>
              <p:nvSpPr>
                <p:cNvPr id="189" name="Triângulo isósceles 188"/>
                <p:cNvSpPr/>
                <p:nvPr/>
              </p:nvSpPr>
              <p:spPr>
                <a:xfrm>
                  <a:off x="621508" y="4812214"/>
                  <a:ext cx="196253" cy="288032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0" name="Triângulo isósceles 189"/>
                <p:cNvSpPr/>
                <p:nvPr/>
              </p:nvSpPr>
              <p:spPr>
                <a:xfrm>
                  <a:off x="3680629" y="4806054"/>
                  <a:ext cx="196253" cy="288032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91" name="Conector reto 190"/>
                <p:cNvCxnSpPr>
                  <a:stCxn id="189" idx="0"/>
                </p:cNvCxnSpPr>
                <p:nvPr/>
              </p:nvCxnSpPr>
              <p:spPr>
                <a:xfrm flipV="1">
                  <a:off x="719635" y="4802689"/>
                  <a:ext cx="3059121" cy="952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Conector reto 191"/>
                <p:cNvCxnSpPr/>
                <p:nvPr/>
              </p:nvCxnSpPr>
              <p:spPr>
                <a:xfrm>
                  <a:off x="3778755" y="4795721"/>
                  <a:ext cx="4400440" cy="1270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Triângulo isósceles 192"/>
                <p:cNvSpPr/>
                <p:nvPr/>
              </p:nvSpPr>
              <p:spPr>
                <a:xfrm>
                  <a:off x="8081068" y="4835599"/>
                  <a:ext cx="196253" cy="288032"/>
                </a:xfrm>
                <a:prstGeom prst="triangl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242" name="Conector de seta reta 241"/>
            <p:cNvCxnSpPr/>
            <p:nvPr/>
          </p:nvCxnSpPr>
          <p:spPr>
            <a:xfrm>
              <a:off x="716435" y="5589240"/>
              <a:ext cx="1462677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 reto 242"/>
            <p:cNvCxnSpPr/>
            <p:nvPr/>
          </p:nvCxnSpPr>
          <p:spPr>
            <a:xfrm>
              <a:off x="716435" y="5246599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 flipH="1">
              <a:off x="2179112" y="4900870"/>
              <a:ext cx="15364" cy="83238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ectangle 2"/>
            <p:cNvSpPr txBox="1">
              <a:spLocks noChangeArrowheads="1"/>
            </p:cNvSpPr>
            <p:nvPr/>
          </p:nvSpPr>
          <p:spPr>
            <a:xfrm>
              <a:off x="1125721" y="535216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145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252" name="Conector reto 251"/>
            <p:cNvCxnSpPr/>
            <p:nvPr/>
          </p:nvCxnSpPr>
          <p:spPr>
            <a:xfrm>
              <a:off x="3765961" y="5246598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ector de seta reta 252"/>
            <p:cNvCxnSpPr/>
            <p:nvPr/>
          </p:nvCxnSpPr>
          <p:spPr>
            <a:xfrm>
              <a:off x="2194475" y="5589240"/>
              <a:ext cx="157148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Rectangle 2"/>
            <p:cNvSpPr txBox="1">
              <a:spLocks noChangeArrowheads="1"/>
            </p:cNvSpPr>
            <p:nvPr/>
          </p:nvSpPr>
          <p:spPr>
            <a:xfrm>
              <a:off x="2671620" y="5347804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151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256" name="Conector reto 255"/>
            <p:cNvCxnSpPr/>
            <p:nvPr/>
          </p:nvCxnSpPr>
          <p:spPr>
            <a:xfrm flipH="1">
              <a:off x="5611126" y="4916095"/>
              <a:ext cx="15364" cy="83238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ector de seta reta 256"/>
            <p:cNvCxnSpPr/>
            <p:nvPr/>
          </p:nvCxnSpPr>
          <p:spPr>
            <a:xfrm>
              <a:off x="3785619" y="5589240"/>
              <a:ext cx="1810249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Rectangle 2"/>
            <p:cNvSpPr txBox="1">
              <a:spLocks noChangeArrowheads="1"/>
            </p:cNvSpPr>
            <p:nvPr/>
          </p:nvSpPr>
          <p:spPr>
            <a:xfrm>
              <a:off x="4410644" y="5338297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164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260" name="Conector de seta reta 259"/>
            <p:cNvCxnSpPr/>
            <p:nvPr/>
          </p:nvCxnSpPr>
          <p:spPr>
            <a:xfrm>
              <a:off x="5617702" y="5589240"/>
              <a:ext cx="254861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ector reto 261"/>
            <p:cNvCxnSpPr/>
            <p:nvPr/>
          </p:nvCxnSpPr>
          <p:spPr>
            <a:xfrm>
              <a:off x="8166318" y="5234734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Rectangle 2"/>
            <p:cNvSpPr txBox="1">
              <a:spLocks noChangeArrowheads="1"/>
            </p:cNvSpPr>
            <p:nvPr/>
          </p:nvSpPr>
          <p:spPr>
            <a:xfrm>
              <a:off x="6600707" y="530970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246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59" name="Grupo 65558"/>
          <p:cNvGrpSpPr/>
          <p:nvPr/>
        </p:nvGrpSpPr>
        <p:grpSpPr>
          <a:xfrm>
            <a:off x="467544" y="1924936"/>
            <a:ext cx="8338666" cy="1295890"/>
            <a:chOff x="467544" y="1924936"/>
            <a:chExt cx="8338666" cy="1295890"/>
          </a:xfrm>
        </p:grpSpPr>
        <p:grpSp>
          <p:nvGrpSpPr>
            <p:cNvPr id="126" name="Grupo 125"/>
            <p:cNvGrpSpPr/>
            <p:nvPr/>
          </p:nvGrpSpPr>
          <p:grpSpPr>
            <a:xfrm>
              <a:off x="467544" y="2204864"/>
              <a:ext cx="7992888" cy="1015962"/>
              <a:chOff x="467544" y="2052998"/>
              <a:chExt cx="8221142" cy="1022905"/>
            </a:xfrm>
          </p:grpSpPr>
          <p:cxnSp>
            <p:nvCxnSpPr>
              <p:cNvPr id="127" name="Conector reto 126"/>
              <p:cNvCxnSpPr/>
              <p:nvPr/>
            </p:nvCxnSpPr>
            <p:spPr>
              <a:xfrm>
                <a:off x="841751" y="2492896"/>
                <a:ext cx="1332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to 127"/>
              <p:cNvCxnSpPr/>
              <p:nvPr/>
            </p:nvCxnSpPr>
            <p:spPr>
              <a:xfrm>
                <a:off x="5665615" y="2496554"/>
                <a:ext cx="144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to 128"/>
              <p:cNvCxnSpPr/>
              <p:nvPr/>
            </p:nvCxnSpPr>
            <p:spPr>
              <a:xfrm>
                <a:off x="5808606" y="2493090"/>
                <a:ext cx="2430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to 129"/>
              <p:cNvCxnSpPr/>
              <p:nvPr/>
            </p:nvCxnSpPr>
            <p:spPr>
              <a:xfrm>
                <a:off x="2173751" y="2492896"/>
                <a:ext cx="216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to 130"/>
              <p:cNvCxnSpPr/>
              <p:nvPr/>
            </p:nvCxnSpPr>
            <p:spPr>
              <a:xfrm>
                <a:off x="2389751" y="2492896"/>
                <a:ext cx="1332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ector reto 131"/>
              <p:cNvCxnSpPr/>
              <p:nvPr/>
            </p:nvCxnSpPr>
            <p:spPr>
              <a:xfrm>
                <a:off x="4045615" y="2496554"/>
                <a:ext cx="1620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to 132"/>
              <p:cNvCxnSpPr/>
              <p:nvPr/>
            </p:nvCxnSpPr>
            <p:spPr>
              <a:xfrm>
                <a:off x="841751" y="2057190"/>
                <a:ext cx="1332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/>
              <p:cNvCxnSpPr/>
              <p:nvPr/>
            </p:nvCxnSpPr>
            <p:spPr>
              <a:xfrm>
                <a:off x="3721751" y="2060848"/>
                <a:ext cx="324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>
                <a:off x="5665615" y="2060848"/>
                <a:ext cx="144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35"/>
              <p:cNvCxnSpPr/>
              <p:nvPr/>
            </p:nvCxnSpPr>
            <p:spPr>
              <a:xfrm>
                <a:off x="5808606" y="2057384"/>
                <a:ext cx="2430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>
                <a:off x="627093" y="2057190"/>
                <a:ext cx="216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37"/>
              <p:cNvCxnSpPr/>
              <p:nvPr/>
            </p:nvCxnSpPr>
            <p:spPr>
              <a:xfrm>
                <a:off x="2173751" y="2057190"/>
                <a:ext cx="216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>
              <a:xfrm>
                <a:off x="2389751" y="2057190"/>
                <a:ext cx="1332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>
              <a:xfrm>
                <a:off x="4045615" y="2060848"/>
                <a:ext cx="1620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40"/>
              <p:cNvCxnSpPr/>
              <p:nvPr/>
            </p:nvCxnSpPr>
            <p:spPr>
              <a:xfrm>
                <a:off x="8238606" y="2060848"/>
                <a:ext cx="324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to 141"/>
              <p:cNvCxnSpPr/>
              <p:nvPr/>
            </p:nvCxnSpPr>
            <p:spPr>
              <a:xfrm flipV="1">
                <a:off x="627093" y="2052998"/>
                <a:ext cx="0" cy="101596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to 142"/>
              <p:cNvCxnSpPr/>
              <p:nvPr/>
            </p:nvCxnSpPr>
            <p:spPr>
              <a:xfrm flipV="1">
                <a:off x="841751" y="2485953"/>
                <a:ext cx="88" cy="58300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to 143"/>
              <p:cNvCxnSpPr/>
              <p:nvPr/>
            </p:nvCxnSpPr>
            <p:spPr>
              <a:xfrm>
                <a:off x="467544" y="3068960"/>
                <a:ext cx="5760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etângulo 144"/>
              <p:cNvSpPr/>
              <p:nvPr/>
            </p:nvSpPr>
            <p:spPr>
              <a:xfrm>
                <a:off x="2173751" y="2052998"/>
                <a:ext cx="216000" cy="4329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46" name="Conector reto 145"/>
              <p:cNvCxnSpPr/>
              <p:nvPr/>
            </p:nvCxnSpPr>
            <p:spPr>
              <a:xfrm flipV="1">
                <a:off x="4045615" y="2492895"/>
                <a:ext cx="88" cy="58300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>
                <a:off x="3595719" y="3068959"/>
                <a:ext cx="5760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 flipV="1">
                <a:off x="3715133" y="2485952"/>
                <a:ext cx="88" cy="58300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Retângulo 148"/>
              <p:cNvSpPr/>
              <p:nvPr/>
            </p:nvSpPr>
            <p:spPr>
              <a:xfrm>
                <a:off x="5665615" y="2060848"/>
                <a:ext cx="142991" cy="4320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50" name="Conector reto 149"/>
              <p:cNvCxnSpPr/>
              <p:nvPr/>
            </p:nvCxnSpPr>
            <p:spPr>
              <a:xfrm flipV="1">
                <a:off x="8562518" y="2052998"/>
                <a:ext cx="88" cy="102290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>
                <a:off x="8112622" y="3068959"/>
                <a:ext cx="5760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flipV="1">
                <a:off x="8232036" y="2485952"/>
                <a:ext cx="88" cy="58300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5" name="Rectangle 2"/>
            <p:cNvSpPr txBox="1">
              <a:spLocks noChangeArrowheads="1"/>
            </p:cNvSpPr>
            <p:nvPr/>
          </p:nvSpPr>
          <p:spPr>
            <a:xfrm>
              <a:off x="756187" y="2791534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>
                  <a:solidFill>
                    <a:srgbClr val="0070C0"/>
                  </a:solidFill>
                </a:rPr>
                <a:t>P</a:t>
              </a:r>
              <a:r>
                <a:rPr lang="pt-BR" sz="1200" b="1" dirty="0" smtClean="0">
                  <a:solidFill>
                    <a:srgbClr val="0070C0"/>
                  </a:solidFill>
                </a:rPr>
                <a:t>18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266" name="Rectangle 2"/>
            <p:cNvSpPr txBox="1">
              <a:spLocks noChangeArrowheads="1"/>
            </p:cNvSpPr>
            <p:nvPr/>
          </p:nvSpPr>
          <p:spPr>
            <a:xfrm>
              <a:off x="3870772" y="2763806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P13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267" name="Rectangle 2"/>
            <p:cNvSpPr txBox="1">
              <a:spLocks noChangeArrowheads="1"/>
            </p:cNvSpPr>
            <p:nvPr/>
          </p:nvSpPr>
          <p:spPr>
            <a:xfrm>
              <a:off x="8223605" y="2666134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P18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268" name="Rectangle 2"/>
            <p:cNvSpPr txBox="1">
              <a:spLocks noChangeArrowheads="1"/>
            </p:cNvSpPr>
            <p:nvPr/>
          </p:nvSpPr>
          <p:spPr>
            <a:xfrm>
              <a:off x="1926648" y="1924936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V107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269" name="Rectangle 2"/>
            <p:cNvSpPr txBox="1">
              <a:spLocks noChangeArrowheads="1"/>
            </p:cNvSpPr>
            <p:nvPr/>
          </p:nvSpPr>
          <p:spPr>
            <a:xfrm>
              <a:off x="5335187" y="1924936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V103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5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44824"/>
            <a:ext cx="5760640" cy="648072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2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Carregamentos atuantes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0" name="Rectangle 2"/>
          <p:cNvSpPr txBox="1">
            <a:spLocks noChangeArrowheads="1"/>
          </p:cNvSpPr>
          <p:nvPr/>
        </p:nvSpPr>
        <p:spPr>
          <a:xfrm>
            <a:off x="1331640" y="2852936"/>
            <a:ext cx="36004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dirty="0" smtClean="0"/>
              <a:t>- Reações das lajes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1" name="Rectangle 2"/>
          <p:cNvSpPr txBox="1">
            <a:spLocks noChangeArrowheads="1"/>
          </p:cNvSpPr>
          <p:nvPr/>
        </p:nvSpPr>
        <p:spPr>
          <a:xfrm>
            <a:off x="1187624" y="3717032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dirty="0" smtClean="0"/>
              <a:t>- Peso próprio das vigas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2" name="Rectangle 2"/>
          <p:cNvSpPr txBox="1">
            <a:spLocks noChangeArrowheads="1"/>
          </p:cNvSpPr>
          <p:nvPr/>
        </p:nvSpPr>
        <p:spPr>
          <a:xfrm>
            <a:off x="1331640" y="4581128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dirty="0" smtClean="0"/>
              <a:t>- Peso próprio de paredes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0"/>
      <p:bldP spid="411" grpId="0"/>
      <p:bldP spid="41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574591" y="1292589"/>
            <a:ext cx="6098704" cy="5390285"/>
            <a:chOff x="1762621" y="1063051"/>
            <a:chExt cx="6098704" cy="5390285"/>
          </a:xfrm>
        </p:grpSpPr>
        <p:sp>
          <p:nvSpPr>
            <p:cNvPr id="259" name="Rectangle 2"/>
            <p:cNvSpPr txBox="1">
              <a:spLocks noChangeArrowheads="1"/>
            </p:cNvSpPr>
            <p:nvPr/>
          </p:nvSpPr>
          <p:spPr>
            <a:xfrm>
              <a:off x="1794324" y="2294592"/>
              <a:ext cx="462597" cy="233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L101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1" name="Rectangle 2"/>
            <p:cNvSpPr txBox="1">
              <a:spLocks noChangeArrowheads="1"/>
            </p:cNvSpPr>
            <p:nvPr/>
          </p:nvSpPr>
          <p:spPr>
            <a:xfrm>
              <a:off x="2605751" y="2228145"/>
              <a:ext cx="464813" cy="28451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L102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3" name="Rectangle 2"/>
            <p:cNvSpPr txBox="1">
              <a:spLocks noChangeArrowheads="1"/>
            </p:cNvSpPr>
            <p:nvPr/>
          </p:nvSpPr>
          <p:spPr>
            <a:xfrm>
              <a:off x="6509150" y="2293091"/>
              <a:ext cx="497690" cy="2409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L104 </a:t>
              </a:r>
            </a:p>
          </p:txBody>
        </p:sp>
        <p:sp>
          <p:nvSpPr>
            <p:cNvPr id="270" name="Rectangle 2"/>
            <p:cNvSpPr txBox="1">
              <a:spLocks noChangeArrowheads="1"/>
            </p:cNvSpPr>
            <p:nvPr/>
          </p:nvSpPr>
          <p:spPr>
            <a:xfrm>
              <a:off x="7350680" y="2250003"/>
              <a:ext cx="510645" cy="2836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L105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1" name="Rectangle 2"/>
            <p:cNvSpPr txBox="1">
              <a:spLocks noChangeArrowheads="1"/>
            </p:cNvSpPr>
            <p:nvPr/>
          </p:nvSpPr>
          <p:spPr>
            <a:xfrm>
              <a:off x="1775385" y="3468698"/>
              <a:ext cx="498651" cy="3235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L106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2" name="Rectangle 2"/>
            <p:cNvSpPr txBox="1">
              <a:spLocks noChangeArrowheads="1"/>
            </p:cNvSpPr>
            <p:nvPr/>
          </p:nvSpPr>
          <p:spPr>
            <a:xfrm>
              <a:off x="4032876" y="4006023"/>
              <a:ext cx="515302" cy="3008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L107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3" name="Rectangle 2"/>
            <p:cNvSpPr txBox="1">
              <a:spLocks noChangeArrowheads="1"/>
            </p:cNvSpPr>
            <p:nvPr/>
          </p:nvSpPr>
          <p:spPr>
            <a:xfrm>
              <a:off x="5139939" y="4004276"/>
              <a:ext cx="521004" cy="3180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L108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4" name="Rectangle 2"/>
            <p:cNvSpPr txBox="1">
              <a:spLocks noChangeArrowheads="1"/>
            </p:cNvSpPr>
            <p:nvPr/>
          </p:nvSpPr>
          <p:spPr>
            <a:xfrm>
              <a:off x="7334866" y="3512283"/>
              <a:ext cx="510935" cy="29528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L109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5" name="Rectangle 2"/>
            <p:cNvSpPr txBox="1">
              <a:spLocks noChangeArrowheads="1"/>
            </p:cNvSpPr>
            <p:nvPr/>
          </p:nvSpPr>
          <p:spPr>
            <a:xfrm>
              <a:off x="1762621" y="4444253"/>
              <a:ext cx="514905" cy="33922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L110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6" name="Rectangle 2"/>
            <p:cNvSpPr txBox="1">
              <a:spLocks noChangeArrowheads="1"/>
            </p:cNvSpPr>
            <p:nvPr/>
          </p:nvSpPr>
          <p:spPr>
            <a:xfrm>
              <a:off x="6723268" y="4594843"/>
              <a:ext cx="507447" cy="3448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L111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7" name="Rectangle 2"/>
            <p:cNvSpPr txBox="1">
              <a:spLocks noChangeArrowheads="1"/>
            </p:cNvSpPr>
            <p:nvPr/>
          </p:nvSpPr>
          <p:spPr>
            <a:xfrm>
              <a:off x="1794215" y="5119631"/>
              <a:ext cx="483173" cy="3604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L112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8" name="Rectangle 2"/>
            <p:cNvSpPr txBox="1">
              <a:spLocks noChangeArrowheads="1"/>
            </p:cNvSpPr>
            <p:nvPr/>
          </p:nvSpPr>
          <p:spPr>
            <a:xfrm>
              <a:off x="6701023" y="5661428"/>
              <a:ext cx="605120" cy="29248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L113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79" name="Grupo 278"/>
            <p:cNvGrpSpPr/>
            <p:nvPr/>
          </p:nvGrpSpPr>
          <p:grpSpPr>
            <a:xfrm>
              <a:off x="1835696" y="1063051"/>
              <a:ext cx="5976664" cy="5390285"/>
              <a:chOff x="1835696" y="1063051"/>
              <a:chExt cx="5976664" cy="5390285"/>
            </a:xfrm>
          </p:grpSpPr>
          <p:grpSp>
            <p:nvGrpSpPr>
              <p:cNvPr id="280" name="Grupo 279"/>
              <p:cNvGrpSpPr/>
              <p:nvPr/>
            </p:nvGrpSpPr>
            <p:grpSpPr>
              <a:xfrm>
                <a:off x="1835696" y="1063051"/>
                <a:ext cx="5976664" cy="5390285"/>
                <a:chOff x="1835696" y="1063051"/>
                <a:chExt cx="5976664" cy="5390285"/>
              </a:xfrm>
            </p:grpSpPr>
            <p:cxnSp>
              <p:nvCxnSpPr>
                <p:cNvPr id="283" name="Conector reto 282"/>
                <p:cNvCxnSpPr/>
                <p:nvPr/>
              </p:nvCxnSpPr>
              <p:spPr>
                <a:xfrm flipV="1">
                  <a:off x="5292080" y="1063051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4" name="Grupo 283"/>
                <p:cNvGrpSpPr/>
                <p:nvPr/>
              </p:nvGrpSpPr>
              <p:grpSpPr>
                <a:xfrm>
                  <a:off x="1835696" y="1073808"/>
                  <a:ext cx="5976664" cy="5379528"/>
                  <a:chOff x="1835696" y="1073808"/>
                  <a:chExt cx="5976664" cy="5379528"/>
                </a:xfrm>
              </p:grpSpPr>
              <p:cxnSp>
                <p:nvCxnSpPr>
                  <p:cNvPr id="285" name="Conector reto 284"/>
                  <p:cNvCxnSpPr/>
                  <p:nvPr/>
                </p:nvCxnSpPr>
                <p:spPr>
                  <a:xfrm>
                    <a:off x="1835696" y="2276872"/>
                    <a:ext cx="5976664" cy="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Conector reto 285"/>
                  <p:cNvCxnSpPr/>
                  <p:nvPr/>
                </p:nvCxnSpPr>
                <p:spPr>
                  <a:xfrm>
                    <a:off x="1835696" y="3501008"/>
                    <a:ext cx="5976664" cy="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Conector reto 286"/>
                  <p:cNvCxnSpPr/>
                  <p:nvPr/>
                </p:nvCxnSpPr>
                <p:spPr>
                  <a:xfrm>
                    <a:off x="3670568" y="5733256"/>
                    <a:ext cx="2485608" cy="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Conector reto 287"/>
                  <p:cNvCxnSpPr/>
                  <p:nvPr/>
                </p:nvCxnSpPr>
                <p:spPr>
                  <a:xfrm flipV="1">
                    <a:off x="1835696" y="2276872"/>
                    <a:ext cx="0" cy="4176464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Conector reto 288"/>
                  <p:cNvCxnSpPr/>
                  <p:nvPr/>
                </p:nvCxnSpPr>
                <p:spPr>
                  <a:xfrm flipV="1">
                    <a:off x="7812360" y="2276872"/>
                    <a:ext cx="0" cy="4176464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Conector reto 289"/>
                  <p:cNvCxnSpPr/>
                  <p:nvPr/>
                </p:nvCxnSpPr>
                <p:spPr>
                  <a:xfrm flipV="1">
                    <a:off x="3670568" y="3501008"/>
                    <a:ext cx="0" cy="295232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Conector reto 290"/>
                  <p:cNvCxnSpPr/>
                  <p:nvPr/>
                </p:nvCxnSpPr>
                <p:spPr>
                  <a:xfrm flipV="1">
                    <a:off x="6149422" y="3501008"/>
                    <a:ext cx="0" cy="295232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Conector reto 291"/>
                  <p:cNvCxnSpPr/>
                  <p:nvPr/>
                </p:nvCxnSpPr>
                <p:spPr>
                  <a:xfrm flipV="1">
                    <a:off x="4913372" y="3501008"/>
                    <a:ext cx="0" cy="223224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Conector reto 292"/>
                  <p:cNvCxnSpPr/>
                  <p:nvPr/>
                </p:nvCxnSpPr>
                <p:spPr>
                  <a:xfrm flipV="1">
                    <a:off x="2613028" y="2287187"/>
                    <a:ext cx="0" cy="121382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Conector reto 293"/>
                  <p:cNvCxnSpPr/>
                  <p:nvPr/>
                </p:nvCxnSpPr>
                <p:spPr>
                  <a:xfrm flipV="1">
                    <a:off x="4355976" y="2276872"/>
                    <a:ext cx="0" cy="121382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Conector reto 294"/>
                  <p:cNvCxnSpPr/>
                  <p:nvPr/>
                </p:nvCxnSpPr>
                <p:spPr>
                  <a:xfrm flipV="1">
                    <a:off x="5292080" y="2287187"/>
                    <a:ext cx="0" cy="121382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Conector reto 295"/>
                  <p:cNvCxnSpPr/>
                  <p:nvPr/>
                </p:nvCxnSpPr>
                <p:spPr>
                  <a:xfrm flipV="1">
                    <a:off x="7020272" y="2287187"/>
                    <a:ext cx="0" cy="121382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Conector reto 296"/>
                  <p:cNvCxnSpPr/>
                  <p:nvPr/>
                </p:nvCxnSpPr>
                <p:spPr>
                  <a:xfrm>
                    <a:off x="1835696" y="4509120"/>
                    <a:ext cx="1834872" cy="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Conector reto 297"/>
                  <p:cNvCxnSpPr/>
                  <p:nvPr/>
                </p:nvCxnSpPr>
                <p:spPr>
                  <a:xfrm>
                    <a:off x="1835696" y="5157192"/>
                    <a:ext cx="1834872" cy="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Conector reto 298"/>
                  <p:cNvCxnSpPr/>
                  <p:nvPr/>
                </p:nvCxnSpPr>
                <p:spPr>
                  <a:xfrm>
                    <a:off x="6129790" y="5083682"/>
                    <a:ext cx="1682570" cy="1502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Conector reto 299"/>
                  <p:cNvCxnSpPr/>
                  <p:nvPr/>
                </p:nvCxnSpPr>
                <p:spPr>
                  <a:xfrm>
                    <a:off x="6116655" y="4505936"/>
                    <a:ext cx="1682570" cy="1502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Conector reto 300"/>
                  <p:cNvCxnSpPr/>
                  <p:nvPr/>
                </p:nvCxnSpPr>
                <p:spPr>
                  <a:xfrm>
                    <a:off x="1835696" y="6448650"/>
                    <a:ext cx="1834872" cy="0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Conector reto 301"/>
                  <p:cNvCxnSpPr/>
                  <p:nvPr/>
                </p:nvCxnSpPr>
                <p:spPr>
                  <a:xfrm>
                    <a:off x="6149422" y="6433747"/>
                    <a:ext cx="1649803" cy="14903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Conector reto 302"/>
                  <p:cNvCxnSpPr/>
                  <p:nvPr/>
                </p:nvCxnSpPr>
                <p:spPr>
                  <a:xfrm flipV="1">
                    <a:off x="4357769" y="1073808"/>
                    <a:ext cx="0" cy="1213821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Conector reto 303"/>
                  <p:cNvCxnSpPr/>
                  <p:nvPr/>
                </p:nvCxnSpPr>
                <p:spPr>
                  <a:xfrm flipV="1">
                    <a:off x="4321304" y="1073808"/>
                    <a:ext cx="970776" cy="3459"/>
                  </a:xfrm>
                  <a:prstGeom prst="line">
                    <a:avLst/>
                  </a:prstGeom>
                  <a:ln w="28575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81" name="Conector reto 280"/>
              <p:cNvCxnSpPr/>
              <p:nvPr/>
            </p:nvCxnSpPr>
            <p:spPr>
              <a:xfrm flipV="1">
                <a:off x="4355976" y="1073808"/>
                <a:ext cx="936104" cy="12030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ector reto 281"/>
              <p:cNvCxnSpPr/>
              <p:nvPr/>
            </p:nvCxnSpPr>
            <p:spPr>
              <a:xfrm>
                <a:off x="4355976" y="1063051"/>
                <a:ext cx="936104" cy="12138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5" name="Rectangle 2"/>
            <p:cNvSpPr txBox="1">
              <a:spLocks noChangeArrowheads="1"/>
            </p:cNvSpPr>
            <p:nvPr/>
          </p:nvSpPr>
          <p:spPr>
            <a:xfrm>
              <a:off x="4321304" y="2231214"/>
              <a:ext cx="539897" cy="26766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L103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334" name="Grupo 333"/>
            <p:cNvGrpSpPr/>
            <p:nvPr/>
          </p:nvGrpSpPr>
          <p:grpSpPr>
            <a:xfrm>
              <a:off x="3651419" y="3475750"/>
              <a:ext cx="3961" cy="2233349"/>
              <a:chOff x="3670568" y="3499907"/>
              <a:chExt cx="3961" cy="2233349"/>
            </a:xfrm>
          </p:grpSpPr>
          <p:cxnSp>
            <p:nvCxnSpPr>
              <p:cNvPr id="338" name="Conector reto 337"/>
              <p:cNvCxnSpPr/>
              <p:nvPr/>
            </p:nvCxnSpPr>
            <p:spPr>
              <a:xfrm flipV="1">
                <a:off x="3674529" y="3499907"/>
                <a:ext cx="0" cy="1051654"/>
              </a:xfrm>
              <a:prstGeom prst="line">
                <a:avLst/>
              </a:prstGeom>
              <a:ln w="63500" cmpd="sng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ector reto 338"/>
              <p:cNvCxnSpPr/>
              <p:nvPr/>
            </p:nvCxnSpPr>
            <p:spPr>
              <a:xfrm flipV="1">
                <a:off x="3670568" y="5138720"/>
                <a:ext cx="0" cy="594536"/>
              </a:xfrm>
              <a:prstGeom prst="line">
                <a:avLst/>
              </a:prstGeom>
              <a:ln w="63500" cmpd="sng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upo 356"/>
            <p:cNvGrpSpPr/>
            <p:nvPr/>
          </p:nvGrpSpPr>
          <p:grpSpPr>
            <a:xfrm>
              <a:off x="2329443" y="3898409"/>
              <a:ext cx="1343060" cy="608899"/>
              <a:chOff x="2329443" y="3898409"/>
              <a:chExt cx="1343060" cy="608899"/>
            </a:xfrm>
          </p:grpSpPr>
          <p:grpSp>
            <p:nvGrpSpPr>
              <p:cNvPr id="358" name="Grupo 357"/>
              <p:cNvGrpSpPr/>
              <p:nvPr/>
            </p:nvGrpSpPr>
            <p:grpSpPr>
              <a:xfrm>
                <a:off x="2329443" y="3902698"/>
                <a:ext cx="467802" cy="336439"/>
                <a:chOff x="712446" y="2390944"/>
                <a:chExt cx="467802" cy="336439"/>
              </a:xfrm>
            </p:grpSpPr>
            <p:cxnSp>
              <p:nvCxnSpPr>
                <p:cNvPr id="367" name="Conector de seta reta 366"/>
                <p:cNvCxnSpPr/>
                <p:nvPr/>
              </p:nvCxnSpPr>
              <p:spPr>
                <a:xfrm flipV="1">
                  <a:off x="907803" y="2413552"/>
                  <a:ext cx="0" cy="313831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Conector de seta reta 367"/>
                <p:cNvCxnSpPr/>
                <p:nvPr/>
              </p:nvCxnSpPr>
              <p:spPr>
                <a:xfrm>
                  <a:off x="841751" y="2645735"/>
                  <a:ext cx="28626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" name="Rectangle 2"/>
                <p:cNvSpPr txBox="1">
                  <a:spLocks noChangeArrowheads="1"/>
                </p:cNvSpPr>
                <p:nvPr/>
              </p:nvSpPr>
              <p:spPr>
                <a:xfrm>
                  <a:off x="712446" y="2390944"/>
                  <a:ext cx="194521" cy="21056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 smtClean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70" name="Rectangle 2"/>
                <p:cNvSpPr txBox="1">
                  <a:spLocks noChangeArrowheads="1"/>
                </p:cNvSpPr>
                <p:nvPr/>
              </p:nvSpPr>
              <p:spPr>
                <a:xfrm>
                  <a:off x="993852" y="2413552"/>
                  <a:ext cx="186396" cy="23665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359" name="Rectangle 2"/>
              <p:cNvSpPr txBox="1">
                <a:spLocks noChangeArrowheads="1"/>
              </p:cNvSpPr>
              <p:nvPr/>
            </p:nvSpPr>
            <p:spPr>
              <a:xfrm rot="16200000">
                <a:off x="2724996" y="4159261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3,52 </a:t>
                </a:r>
              </a:p>
            </p:txBody>
          </p:sp>
          <p:sp>
            <p:nvSpPr>
              <p:cNvPr id="360" name="Retângulo 359"/>
              <p:cNvSpPr/>
              <p:nvPr/>
            </p:nvSpPr>
            <p:spPr>
              <a:xfrm rot="16200000">
                <a:off x="2745866" y="4163760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Rectangle 2"/>
              <p:cNvSpPr txBox="1">
                <a:spLocks noChangeArrowheads="1"/>
              </p:cNvSpPr>
              <p:nvPr/>
            </p:nvSpPr>
            <p:spPr>
              <a:xfrm>
                <a:off x="3193386" y="3906042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5,20 </a:t>
                </a:r>
              </a:p>
            </p:txBody>
          </p:sp>
          <p:sp>
            <p:nvSpPr>
              <p:cNvPr id="366" name="Retângulo 365"/>
              <p:cNvSpPr/>
              <p:nvPr/>
            </p:nvSpPr>
            <p:spPr>
              <a:xfrm>
                <a:off x="3241598" y="3898409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1" name="Grupo 370"/>
            <p:cNvGrpSpPr/>
            <p:nvPr/>
          </p:nvGrpSpPr>
          <p:grpSpPr>
            <a:xfrm>
              <a:off x="2358356" y="4512820"/>
              <a:ext cx="1100221" cy="681836"/>
              <a:chOff x="2358356" y="4512820"/>
              <a:chExt cx="1100221" cy="681836"/>
            </a:xfrm>
          </p:grpSpPr>
          <p:grpSp>
            <p:nvGrpSpPr>
              <p:cNvPr id="372" name="Grupo 371"/>
              <p:cNvGrpSpPr/>
              <p:nvPr/>
            </p:nvGrpSpPr>
            <p:grpSpPr>
              <a:xfrm>
                <a:off x="2617071" y="4666806"/>
                <a:ext cx="467802" cy="336439"/>
                <a:chOff x="712446" y="2390944"/>
                <a:chExt cx="467802" cy="336439"/>
              </a:xfrm>
            </p:grpSpPr>
            <p:cxnSp>
              <p:nvCxnSpPr>
                <p:cNvPr id="377" name="Conector de seta reta 376"/>
                <p:cNvCxnSpPr/>
                <p:nvPr/>
              </p:nvCxnSpPr>
              <p:spPr>
                <a:xfrm flipV="1">
                  <a:off x="907803" y="2413552"/>
                  <a:ext cx="0" cy="313831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Conector de seta reta 377"/>
                <p:cNvCxnSpPr/>
                <p:nvPr/>
              </p:nvCxnSpPr>
              <p:spPr>
                <a:xfrm>
                  <a:off x="841751" y="2645735"/>
                  <a:ext cx="28626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9" name="Rectangle 2"/>
                <p:cNvSpPr txBox="1">
                  <a:spLocks noChangeArrowheads="1"/>
                </p:cNvSpPr>
                <p:nvPr/>
              </p:nvSpPr>
              <p:spPr>
                <a:xfrm>
                  <a:off x="712446" y="2390944"/>
                  <a:ext cx="194521" cy="21056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 smtClean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380" name="Rectangle 2"/>
                <p:cNvSpPr txBox="1">
                  <a:spLocks noChangeArrowheads="1"/>
                </p:cNvSpPr>
                <p:nvPr/>
              </p:nvSpPr>
              <p:spPr>
                <a:xfrm>
                  <a:off x="993852" y="2413552"/>
                  <a:ext cx="186396" cy="23665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373" name="Rectangle 2"/>
              <p:cNvSpPr txBox="1">
                <a:spLocks noChangeArrowheads="1"/>
              </p:cNvSpPr>
              <p:nvPr/>
            </p:nvSpPr>
            <p:spPr>
              <a:xfrm rot="16200000">
                <a:off x="2227286" y="4643890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8,99 </a:t>
                </a:r>
              </a:p>
            </p:txBody>
          </p:sp>
          <p:sp>
            <p:nvSpPr>
              <p:cNvPr id="374" name="Retângulo 373"/>
              <p:cNvSpPr/>
              <p:nvPr/>
            </p:nvSpPr>
            <p:spPr>
              <a:xfrm rot="16200000">
                <a:off x="2248226" y="4648575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Rectangle 2"/>
              <p:cNvSpPr txBox="1">
                <a:spLocks noChangeArrowheads="1"/>
              </p:cNvSpPr>
              <p:nvPr/>
            </p:nvSpPr>
            <p:spPr>
              <a:xfrm rot="16200000">
                <a:off x="3110529" y="4846609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8,99 </a:t>
                </a:r>
              </a:p>
            </p:txBody>
          </p:sp>
          <p:sp>
            <p:nvSpPr>
              <p:cNvPr id="376" name="Retângulo 375"/>
              <p:cNvSpPr/>
              <p:nvPr/>
            </p:nvSpPr>
            <p:spPr>
              <a:xfrm rot="16200000">
                <a:off x="3131469" y="4851294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1" name="Grupo 380"/>
            <p:cNvGrpSpPr/>
            <p:nvPr/>
          </p:nvGrpSpPr>
          <p:grpSpPr>
            <a:xfrm>
              <a:off x="3697487" y="4342848"/>
              <a:ext cx="849851" cy="1409931"/>
              <a:chOff x="3697487" y="4342848"/>
              <a:chExt cx="849851" cy="1409931"/>
            </a:xfrm>
          </p:grpSpPr>
          <p:sp>
            <p:nvSpPr>
              <p:cNvPr id="382" name="Rectangle 2"/>
              <p:cNvSpPr txBox="1">
                <a:spLocks noChangeArrowheads="1"/>
              </p:cNvSpPr>
              <p:nvPr/>
            </p:nvSpPr>
            <p:spPr>
              <a:xfrm>
                <a:off x="3697487" y="4342848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6,03 </a:t>
                </a:r>
              </a:p>
            </p:txBody>
          </p:sp>
          <p:sp>
            <p:nvSpPr>
              <p:cNvPr id="383" name="Retângulo 382"/>
              <p:cNvSpPr/>
              <p:nvPr/>
            </p:nvSpPr>
            <p:spPr>
              <a:xfrm>
                <a:off x="3718427" y="4347533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84" name="Grupo 383"/>
              <p:cNvGrpSpPr/>
              <p:nvPr/>
            </p:nvGrpSpPr>
            <p:grpSpPr>
              <a:xfrm>
                <a:off x="4078005" y="4560681"/>
                <a:ext cx="469333" cy="391146"/>
                <a:chOff x="1002209" y="3099577"/>
                <a:chExt cx="469333" cy="391146"/>
              </a:xfrm>
            </p:grpSpPr>
            <p:sp>
              <p:nvSpPr>
                <p:cNvPr id="391" name="Rectangle 2"/>
                <p:cNvSpPr txBox="1">
                  <a:spLocks noChangeArrowheads="1"/>
                </p:cNvSpPr>
                <p:nvPr/>
              </p:nvSpPr>
              <p:spPr>
                <a:xfrm>
                  <a:off x="1002209" y="3099577"/>
                  <a:ext cx="169441" cy="23214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cxnSp>
              <p:nvCxnSpPr>
                <p:cNvPr id="392" name="Conector de seta reta 391"/>
                <p:cNvCxnSpPr/>
                <p:nvPr/>
              </p:nvCxnSpPr>
              <p:spPr>
                <a:xfrm>
                  <a:off x="1087851" y="3378217"/>
                  <a:ext cx="315797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Conector de seta reta 392"/>
                <p:cNvCxnSpPr/>
                <p:nvPr/>
              </p:nvCxnSpPr>
              <p:spPr>
                <a:xfrm flipV="1">
                  <a:off x="1176843" y="3180607"/>
                  <a:ext cx="0" cy="31011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Rectangle 2"/>
                <p:cNvSpPr txBox="1">
                  <a:spLocks noChangeArrowheads="1"/>
                </p:cNvSpPr>
                <p:nvPr/>
              </p:nvSpPr>
              <p:spPr>
                <a:xfrm>
                  <a:off x="1201151" y="3250656"/>
                  <a:ext cx="270391" cy="1621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 smtClean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389" name="Rectangle 2"/>
              <p:cNvSpPr txBox="1">
                <a:spLocks noChangeArrowheads="1"/>
              </p:cNvSpPr>
              <p:nvPr/>
            </p:nvSpPr>
            <p:spPr>
              <a:xfrm rot="16200000">
                <a:off x="4047431" y="5404732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2,27 </a:t>
                </a:r>
              </a:p>
            </p:txBody>
          </p:sp>
          <p:sp>
            <p:nvSpPr>
              <p:cNvPr id="390" name="Retângulo 389"/>
              <p:cNvSpPr/>
              <p:nvPr/>
            </p:nvSpPr>
            <p:spPr>
              <a:xfrm rot="16200000">
                <a:off x="4068371" y="5409417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5" name="Grupo 394"/>
            <p:cNvGrpSpPr/>
            <p:nvPr/>
          </p:nvGrpSpPr>
          <p:grpSpPr>
            <a:xfrm>
              <a:off x="2355365" y="5590724"/>
              <a:ext cx="1296135" cy="407358"/>
              <a:chOff x="2355365" y="5590724"/>
              <a:chExt cx="1296135" cy="407358"/>
            </a:xfrm>
          </p:grpSpPr>
          <p:grpSp>
            <p:nvGrpSpPr>
              <p:cNvPr id="396" name="Grupo 395"/>
              <p:cNvGrpSpPr/>
              <p:nvPr/>
            </p:nvGrpSpPr>
            <p:grpSpPr>
              <a:xfrm>
                <a:off x="2355365" y="5590724"/>
                <a:ext cx="467802" cy="336439"/>
                <a:chOff x="712446" y="2390944"/>
                <a:chExt cx="467802" cy="336439"/>
              </a:xfrm>
            </p:grpSpPr>
            <p:cxnSp>
              <p:nvCxnSpPr>
                <p:cNvPr id="405" name="Conector de seta reta 404"/>
                <p:cNvCxnSpPr/>
                <p:nvPr/>
              </p:nvCxnSpPr>
              <p:spPr>
                <a:xfrm flipV="1">
                  <a:off x="907803" y="2413552"/>
                  <a:ext cx="0" cy="313831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Conector de seta reta 405"/>
                <p:cNvCxnSpPr/>
                <p:nvPr/>
              </p:nvCxnSpPr>
              <p:spPr>
                <a:xfrm>
                  <a:off x="841751" y="2645735"/>
                  <a:ext cx="28626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7" name="Rectangle 2"/>
                <p:cNvSpPr txBox="1">
                  <a:spLocks noChangeArrowheads="1"/>
                </p:cNvSpPr>
                <p:nvPr/>
              </p:nvSpPr>
              <p:spPr>
                <a:xfrm>
                  <a:off x="712446" y="2390944"/>
                  <a:ext cx="194521" cy="21056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 smtClean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408" name="Rectangle 2"/>
                <p:cNvSpPr txBox="1">
                  <a:spLocks noChangeArrowheads="1"/>
                </p:cNvSpPr>
                <p:nvPr/>
              </p:nvSpPr>
              <p:spPr>
                <a:xfrm>
                  <a:off x="993852" y="2413552"/>
                  <a:ext cx="186396" cy="23665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403" name="Rectangle 2"/>
              <p:cNvSpPr txBox="1">
                <a:spLocks noChangeArrowheads="1"/>
              </p:cNvSpPr>
              <p:nvPr/>
            </p:nvSpPr>
            <p:spPr>
              <a:xfrm>
                <a:off x="3172383" y="5781104"/>
                <a:ext cx="479117" cy="216978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3,59 </a:t>
                </a:r>
              </a:p>
            </p:txBody>
          </p:sp>
          <p:sp>
            <p:nvSpPr>
              <p:cNvPr id="404" name="Retângulo 403"/>
              <p:cNvSpPr/>
              <p:nvPr/>
            </p:nvSpPr>
            <p:spPr>
              <a:xfrm>
                <a:off x="3220595" y="5773471"/>
                <a:ext cx="420252" cy="1982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496937" y="626379"/>
            <a:ext cx="553351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2.1</a:t>
            </a:r>
            <a:r>
              <a:rPr lang="pt-BR" sz="2800" dirty="0" smtClean="0"/>
              <a:t>– Reação de apoio das lajes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6" name="Conector reto 5"/>
          <p:cNvCxnSpPr>
            <a:stCxn id="173" idx="3"/>
          </p:cNvCxnSpPr>
          <p:nvPr/>
        </p:nvCxnSpPr>
        <p:spPr>
          <a:xfrm flipV="1">
            <a:off x="3466330" y="5386730"/>
            <a:ext cx="7491" cy="126413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/>
          <p:nvPr/>
        </p:nvCxnSpPr>
        <p:spPr>
          <a:xfrm>
            <a:off x="1640461" y="4726126"/>
            <a:ext cx="1845692" cy="2684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>
            <a:stCxn id="172" idx="0"/>
          </p:cNvCxnSpPr>
          <p:nvPr/>
        </p:nvCxnSpPr>
        <p:spPr>
          <a:xfrm flipH="1" flipV="1">
            <a:off x="3462686" y="3711976"/>
            <a:ext cx="4281" cy="1661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upo 155"/>
          <p:cNvGrpSpPr/>
          <p:nvPr/>
        </p:nvGrpSpPr>
        <p:grpSpPr>
          <a:xfrm>
            <a:off x="1638423" y="1308451"/>
            <a:ext cx="5989251" cy="5374670"/>
            <a:chOff x="1229206" y="1479084"/>
            <a:chExt cx="5989251" cy="5374670"/>
          </a:xfrm>
        </p:grpSpPr>
        <p:sp>
          <p:nvSpPr>
            <p:cNvPr id="157" name="Retângulo 156"/>
            <p:cNvSpPr/>
            <p:nvPr/>
          </p:nvSpPr>
          <p:spPr>
            <a:xfrm>
              <a:off x="7150762" y="2672357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tângulo 157"/>
            <p:cNvSpPr/>
            <p:nvPr/>
          </p:nvSpPr>
          <p:spPr>
            <a:xfrm>
              <a:off x="4652179" y="265399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tângulo 158"/>
            <p:cNvSpPr/>
            <p:nvPr/>
          </p:nvSpPr>
          <p:spPr>
            <a:xfrm>
              <a:off x="7159235" y="3901179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tângulo 159"/>
            <p:cNvSpPr/>
            <p:nvPr/>
          </p:nvSpPr>
          <p:spPr>
            <a:xfrm>
              <a:off x="5525399" y="3899343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tângulo 160"/>
            <p:cNvSpPr/>
            <p:nvPr/>
          </p:nvSpPr>
          <p:spPr>
            <a:xfrm>
              <a:off x="4264288" y="3899343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tângulo 161"/>
            <p:cNvSpPr/>
            <p:nvPr/>
          </p:nvSpPr>
          <p:spPr>
            <a:xfrm>
              <a:off x="7122651" y="5483853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5517471" y="5514733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4264288" y="5534993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7152062" y="6720853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tângulo 165"/>
            <p:cNvSpPr/>
            <p:nvPr/>
          </p:nvSpPr>
          <p:spPr>
            <a:xfrm>
              <a:off x="5543680" y="6772858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tângulo 166"/>
            <p:cNvSpPr/>
            <p:nvPr/>
          </p:nvSpPr>
          <p:spPr>
            <a:xfrm>
              <a:off x="1256653" y="267335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tângulo 167"/>
            <p:cNvSpPr/>
            <p:nvPr/>
          </p:nvSpPr>
          <p:spPr>
            <a:xfrm>
              <a:off x="1229206" y="3917682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tângulo 168"/>
            <p:cNvSpPr/>
            <p:nvPr/>
          </p:nvSpPr>
          <p:spPr>
            <a:xfrm>
              <a:off x="1256684" y="5563709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tângulo 169"/>
            <p:cNvSpPr/>
            <p:nvPr/>
          </p:nvSpPr>
          <p:spPr>
            <a:xfrm>
              <a:off x="1239124" y="6711639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tângulo 170"/>
            <p:cNvSpPr/>
            <p:nvPr/>
          </p:nvSpPr>
          <p:spPr>
            <a:xfrm>
              <a:off x="3042715" y="3871053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tângulo 171"/>
            <p:cNvSpPr/>
            <p:nvPr/>
          </p:nvSpPr>
          <p:spPr>
            <a:xfrm>
              <a:off x="3033434" y="5543942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tângulo 172"/>
            <p:cNvSpPr/>
            <p:nvPr/>
          </p:nvSpPr>
          <p:spPr>
            <a:xfrm>
              <a:off x="2917374" y="6789241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tângulo 173"/>
            <p:cNvSpPr/>
            <p:nvPr/>
          </p:nvSpPr>
          <p:spPr>
            <a:xfrm>
              <a:off x="3734523" y="2653155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tângulo 174"/>
            <p:cNvSpPr/>
            <p:nvPr/>
          </p:nvSpPr>
          <p:spPr>
            <a:xfrm>
              <a:off x="4644008" y="1479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tângulo 175"/>
            <p:cNvSpPr/>
            <p:nvPr/>
          </p:nvSpPr>
          <p:spPr>
            <a:xfrm>
              <a:off x="3714000" y="1479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1" name="Conector reto 180"/>
          <p:cNvCxnSpPr/>
          <p:nvPr/>
        </p:nvCxnSpPr>
        <p:spPr>
          <a:xfrm>
            <a:off x="3478753" y="5954860"/>
            <a:ext cx="2486469" cy="733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2"/>
          <p:cNvSpPr txBox="1">
            <a:spLocks noChangeArrowheads="1"/>
          </p:cNvSpPr>
          <p:nvPr/>
        </p:nvSpPr>
        <p:spPr>
          <a:xfrm>
            <a:off x="3384946" y="6471503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P18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" name="Rectangle 2"/>
          <p:cNvSpPr txBox="1">
            <a:spLocks noChangeArrowheads="1"/>
          </p:cNvSpPr>
          <p:nvPr/>
        </p:nvSpPr>
        <p:spPr>
          <a:xfrm>
            <a:off x="3394568" y="5137014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5" name="Rectangle 2"/>
          <p:cNvSpPr txBox="1">
            <a:spLocks noChangeArrowheads="1"/>
          </p:cNvSpPr>
          <p:nvPr/>
        </p:nvSpPr>
        <p:spPr>
          <a:xfrm>
            <a:off x="3384946" y="3409911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6" name="Rectangle 2"/>
          <p:cNvSpPr txBox="1">
            <a:spLocks noChangeArrowheads="1"/>
          </p:cNvSpPr>
          <p:nvPr/>
        </p:nvSpPr>
        <p:spPr>
          <a:xfrm>
            <a:off x="3749015" y="1200710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</a:rPr>
              <a:t>P1</a:t>
            </a:r>
            <a:r>
              <a:rPr lang="pt-BR" sz="1500" dirty="0" smtClean="0"/>
              <a:t> </a:t>
            </a:r>
          </a:p>
        </p:txBody>
      </p:sp>
      <p:sp>
        <p:nvSpPr>
          <p:cNvPr id="187" name="Rectangle 2"/>
          <p:cNvSpPr txBox="1">
            <a:spLocks noChangeArrowheads="1"/>
          </p:cNvSpPr>
          <p:nvPr/>
        </p:nvSpPr>
        <p:spPr>
          <a:xfrm>
            <a:off x="4989658" y="1181999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</a:rPr>
              <a:t>P2</a:t>
            </a:r>
            <a:r>
              <a:rPr lang="pt-BR" sz="1500" dirty="0" smtClean="0"/>
              <a:t> </a:t>
            </a:r>
          </a:p>
        </p:txBody>
      </p:sp>
      <p:sp>
        <p:nvSpPr>
          <p:cNvPr id="188" name="Rectangle 2"/>
          <p:cNvSpPr txBox="1">
            <a:spLocks noChangeArrowheads="1"/>
          </p:cNvSpPr>
          <p:nvPr/>
        </p:nvSpPr>
        <p:spPr>
          <a:xfrm>
            <a:off x="1293700" y="2248976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9" name="Rectangle 2"/>
          <p:cNvSpPr txBox="1">
            <a:spLocks noChangeArrowheads="1"/>
          </p:cNvSpPr>
          <p:nvPr/>
        </p:nvSpPr>
        <p:spPr>
          <a:xfrm>
            <a:off x="3807511" y="2213931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0" name="Rectangle 2"/>
          <p:cNvSpPr txBox="1">
            <a:spLocks noChangeArrowheads="1"/>
          </p:cNvSpPr>
          <p:nvPr/>
        </p:nvSpPr>
        <p:spPr>
          <a:xfrm>
            <a:off x="4989307" y="2195291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1" name="Rectangle 2"/>
          <p:cNvSpPr txBox="1">
            <a:spLocks noChangeArrowheads="1"/>
          </p:cNvSpPr>
          <p:nvPr/>
        </p:nvSpPr>
        <p:spPr>
          <a:xfrm>
            <a:off x="7326211" y="2214318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2" name="Rectangle 2"/>
          <p:cNvSpPr txBox="1">
            <a:spLocks noChangeArrowheads="1"/>
          </p:cNvSpPr>
          <p:nvPr/>
        </p:nvSpPr>
        <p:spPr>
          <a:xfrm>
            <a:off x="1272953" y="3467468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P7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3" name="Rectangle 2"/>
          <p:cNvSpPr txBox="1">
            <a:spLocks noChangeArrowheads="1"/>
          </p:cNvSpPr>
          <p:nvPr/>
        </p:nvSpPr>
        <p:spPr>
          <a:xfrm>
            <a:off x="4565640" y="3409453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P9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4" name="Rectangle 2"/>
          <p:cNvSpPr txBox="1">
            <a:spLocks noChangeArrowheads="1"/>
          </p:cNvSpPr>
          <p:nvPr/>
        </p:nvSpPr>
        <p:spPr>
          <a:xfrm>
            <a:off x="5532608" y="3419365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P10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7538124" y="3429219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6" name="Rectangle 2"/>
          <p:cNvSpPr txBox="1">
            <a:spLocks noChangeArrowheads="1"/>
          </p:cNvSpPr>
          <p:nvPr/>
        </p:nvSpPr>
        <p:spPr>
          <a:xfrm>
            <a:off x="1200660" y="5131100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7" name="Rectangle 2"/>
          <p:cNvSpPr txBox="1">
            <a:spLocks noChangeArrowheads="1"/>
          </p:cNvSpPr>
          <p:nvPr/>
        </p:nvSpPr>
        <p:spPr>
          <a:xfrm>
            <a:off x="4659294" y="5148402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P14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8" name="Rectangle 2"/>
          <p:cNvSpPr txBox="1">
            <a:spLocks noChangeArrowheads="1"/>
          </p:cNvSpPr>
          <p:nvPr/>
        </p:nvSpPr>
        <p:spPr>
          <a:xfrm>
            <a:off x="5546757" y="5054622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P15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9" name="Rectangle 2"/>
          <p:cNvSpPr txBox="1">
            <a:spLocks noChangeArrowheads="1"/>
          </p:cNvSpPr>
          <p:nvPr/>
        </p:nvSpPr>
        <p:spPr>
          <a:xfrm>
            <a:off x="7533939" y="5070999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P16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0" name="Rectangle 2"/>
          <p:cNvSpPr txBox="1">
            <a:spLocks noChangeArrowheads="1"/>
          </p:cNvSpPr>
          <p:nvPr/>
        </p:nvSpPr>
        <p:spPr>
          <a:xfrm>
            <a:off x="1234293" y="6405542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P17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1" name="Rectangle 2"/>
          <p:cNvSpPr txBox="1">
            <a:spLocks noChangeArrowheads="1"/>
          </p:cNvSpPr>
          <p:nvPr/>
        </p:nvSpPr>
        <p:spPr>
          <a:xfrm>
            <a:off x="5518840" y="6451876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P19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2" name="Rectangle 2"/>
          <p:cNvSpPr txBox="1">
            <a:spLocks noChangeArrowheads="1"/>
          </p:cNvSpPr>
          <p:nvPr/>
        </p:nvSpPr>
        <p:spPr>
          <a:xfrm>
            <a:off x="7557450" y="6516404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chemeClr val="accent4">
                    <a:lumMod val="75000"/>
                  </a:schemeClr>
                </a:solidFill>
              </a:rPr>
              <a:t>P20</a:t>
            </a:r>
            <a:r>
              <a:rPr lang="pt-BR" sz="1500" dirty="0" smtClean="0"/>
              <a:t> </a:t>
            </a:r>
          </a:p>
        </p:txBody>
      </p:sp>
      <p:sp>
        <p:nvSpPr>
          <p:cNvPr id="203" name="Rectangle 2"/>
          <p:cNvSpPr txBox="1">
            <a:spLocks noChangeArrowheads="1"/>
          </p:cNvSpPr>
          <p:nvPr/>
        </p:nvSpPr>
        <p:spPr>
          <a:xfrm>
            <a:off x="4208358" y="1076093"/>
            <a:ext cx="464813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</a:rPr>
              <a:t>VE1</a:t>
            </a:r>
            <a:r>
              <a:rPr lang="pt-BR" sz="1500" dirty="0" smtClean="0"/>
              <a:t> </a:t>
            </a:r>
          </a:p>
        </p:txBody>
      </p:sp>
      <p:sp>
        <p:nvSpPr>
          <p:cNvPr id="204" name="Rectangle 2"/>
          <p:cNvSpPr txBox="1">
            <a:spLocks noChangeArrowheads="1"/>
          </p:cNvSpPr>
          <p:nvPr/>
        </p:nvSpPr>
        <p:spPr>
          <a:xfrm>
            <a:off x="1598198" y="2266262"/>
            <a:ext cx="615949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1598198" y="3487188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6" name="Rectangle 2"/>
          <p:cNvSpPr txBox="1">
            <a:spLocks noChangeArrowheads="1"/>
          </p:cNvSpPr>
          <p:nvPr/>
        </p:nvSpPr>
        <p:spPr>
          <a:xfrm>
            <a:off x="1589538" y="4460940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7" name="Rectangle 2"/>
          <p:cNvSpPr txBox="1">
            <a:spLocks noChangeArrowheads="1"/>
          </p:cNvSpPr>
          <p:nvPr/>
        </p:nvSpPr>
        <p:spPr>
          <a:xfrm>
            <a:off x="6009159" y="4494390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V104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8" name="Rectangle 2"/>
          <p:cNvSpPr txBox="1">
            <a:spLocks noChangeArrowheads="1"/>
          </p:cNvSpPr>
          <p:nvPr/>
        </p:nvSpPr>
        <p:spPr>
          <a:xfrm>
            <a:off x="1580087" y="5132203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V105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9" name="Rectangle 2"/>
          <p:cNvSpPr txBox="1">
            <a:spLocks noChangeArrowheads="1"/>
          </p:cNvSpPr>
          <p:nvPr/>
        </p:nvSpPr>
        <p:spPr>
          <a:xfrm>
            <a:off x="5964833" y="5057103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V106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0" name="Rectangle 2"/>
          <p:cNvSpPr txBox="1">
            <a:spLocks noChangeArrowheads="1"/>
          </p:cNvSpPr>
          <p:nvPr/>
        </p:nvSpPr>
        <p:spPr>
          <a:xfrm>
            <a:off x="3439796" y="5702362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V107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1" name="Rectangle 2"/>
          <p:cNvSpPr txBox="1">
            <a:spLocks noChangeArrowheads="1"/>
          </p:cNvSpPr>
          <p:nvPr/>
        </p:nvSpPr>
        <p:spPr>
          <a:xfrm>
            <a:off x="1630233" y="6448127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V108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2" name="Rectangle 2"/>
          <p:cNvSpPr txBox="1">
            <a:spLocks noChangeArrowheads="1"/>
          </p:cNvSpPr>
          <p:nvPr/>
        </p:nvSpPr>
        <p:spPr>
          <a:xfrm>
            <a:off x="6050731" y="6425067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V109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3" name="Rectangle 2"/>
          <p:cNvSpPr txBox="1">
            <a:spLocks noChangeArrowheads="1"/>
          </p:cNvSpPr>
          <p:nvPr/>
        </p:nvSpPr>
        <p:spPr>
          <a:xfrm rot="16200000">
            <a:off x="1286868" y="6139823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V110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4" name="Rectangle 2"/>
          <p:cNvSpPr txBox="1">
            <a:spLocks noChangeArrowheads="1"/>
          </p:cNvSpPr>
          <p:nvPr/>
        </p:nvSpPr>
        <p:spPr>
          <a:xfrm rot="16200000">
            <a:off x="2087449" y="3311853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" name="Rectangle 2"/>
          <p:cNvSpPr txBox="1">
            <a:spLocks noChangeArrowheads="1"/>
          </p:cNvSpPr>
          <p:nvPr/>
        </p:nvSpPr>
        <p:spPr>
          <a:xfrm rot="16200000">
            <a:off x="3097514" y="6313216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6" name="Rectangle 2"/>
          <p:cNvSpPr txBox="1">
            <a:spLocks noChangeArrowheads="1"/>
          </p:cNvSpPr>
          <p:nvPr/>
        </p:nvSpPr>
        <p:spPr>
          <a:xfrm rot="16200000">
            <a:off x="3820131" y="3284497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7" name="Rectangle 2"/>
          <p:cNvSpPr txBox="1">
            <a:spLocks noChangeArrowheads="1"/>
          </p:cNvSpPr>
          <p:nvPr/>
        </p:nvSpPr>
        <p:spPr>
          <a:xfrm rot="16200000">
            <a:off x="4371863" y="5571076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V114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8" name="Rectangle 2"/>
          <p:cNvSpPr txBox="1">
            <a:spLocks noChangeArrowheads="1"/>
          </p:cNvSpPr>
          <p:nvPr/>
        </p:nvSpPr>
        <p:spPr>
          <a:xfrm rot="16200000">
            <a:off x="4762096" y="3263862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V115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9" name="Rectangle 2"/>
          <p:cNvSpPr txBox="1">
            <a:spLocks noChangeArrowheads="1"/>
          </p:cNvSpPr>
          <p:nvPr/>
        </p:nvSpPr>
        <p:spPr>
          <a:xfrm rot="16200000">
            <a:off x="5607867" y="5609443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V116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0" name="Rectangle 2"/>
          <p:cNvSpPr txBox="1">
            <a:spLocks noChangeArrowheads="1"/>
          </p:cNvSpPr>
          <p:nvPr/>
        </p:nvSpPr>
        <p:spPr>
          <a:xfrm rot="16200000">
            <a:off x="6474028" y="3277106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V117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1" name="Rectangle 2"/>
          <p:cNvSpPr txBox="1">
            <a:spLocks noChangeArrowheads="1"/>
          </p:cNvSpPr>
          <p:nvPr/>
        </p:nvSpPr>
        <p:spPr>
          <a:xfrm rot="16200000">
            <a:off x="7273463" y="6180969"/>
            <a:ext cx="507984" cy="284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solidFill>
                  <a:srgbClr val="FD7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V118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1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1988840"/>
            <a:ext cx="553351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2.2 </a:t>
            </a:r>
            <a:r>
              <a:rPr lang="pt-BR" sz="2800" dirty="0" smtClean="0"/>
              <a:t>– Peso próprio das vigas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9" name="Rectangle 2"/>
          <p:cNvSpPr txBox="1">
            <a:spLocks noChangeArrowheads="1"/>
          </p:cNvSpPr>
          <p:nvPr/>
        </p:nvSpPr>
        <p:spPr>
          <a:xfrm>
            <a:off x="1979712" y="3140968"/>
            <a:ext cx="4320480" cy="5760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PP = 25 x </a:t>
            </a:r>
            <a:r>
              <a:rPr lang="pt-BR" sz="2800" dirty="0" err="1" smtClean="0"/>
              <a:t>bw</a:t>
            </a:r>
            <a:r>
              <a:rPr lang="pt-BR" sz="2800" dirty="0" smtClean="0"/>
              <a:t> x h   [</a:t>
            </a:r>
            <a:r>
              <a:rPr lang="pt-BR" sz="2800" dirty="0" err="1" smtClean="0"/>
              <a:t>kN</a:t>
            </a:r>
            <a:r>
              <a:rPr lang="pt-BR" sz="2800" dirty="0" smtClean="0"/>
              <a:t>/m]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635896" y="4509120"/>
            <a:ext cx="720080" cy="16561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3713634" y="3969059"/>
            <a:ext cx="68654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err="1" smtClean="0"/>
              <a:t>bw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 rot="16200000">
            <a:off x="3007296" y="4852392"/>
            <a:ext cx="68654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h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1988840"/>
            <a:ext cx="553351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2.3 </a:t>
            </a:r>
            <a:r>
              <a:rPr lang="pt-BR" sz="2800" dirty="0" smtClean="0"/>
              <a:t>– Peso próprio da parede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9" name="Rectangle 2"/>
          <p:cNvSpPr txBox="1">
            <a:spLocks noChangeArrowheads="1"/>
          </p:cNvSpPr>
          <p:nvPr/>
        </p:nvSpPr>
        <p:spPr>
          <a:xfrm>
            <a:off x="755576" y="2737680"/>
            <a:ext cx="8568952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Parede acabada de 15cm em bloco cerâmico </a:t>
            </a:r>
            <a:endParaRPr lang="pt-BR" sz="24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67744" y="3417150"/>
            <a:ext cx="4032448" cy="5760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err="1" smtClean="0"/>
              <a:t>P.Par</a:t>
            </a:r>
            <a:r>
              <a:rPr lang="pt-BR" sz="2800" dirty="0" smtClean="0"/>
              <a:t> = 1,5 x h   [</a:t>
            </a:r>
            <a:r>
              <a:rPr lang="pt-BR" sz="2800" dirty="0" err="1" smtClean="0"/>
              <a:t>kN</a:t>
            </a:r>
            <a:r>
              <a:rPr lang="pt-BR" sz="2800" dirty="0" smtClean="0"/>
              <a:t>/m]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55576" y="4261698"/>
            <a:ext cx="8568952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Parede acabada de 19cm em bloco cerâmico </a:t>
            </a:r>
            <a:endParaRPr lang="pt-BR" sz="24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67744" y="4941168"/>
            <a:ext cx="4032448" cy="57606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err="1" smtClean="0"/>
              <a:t>P.Par</a:t>
            </a:r>
            <a:r>
              <a:rPr lang="pt-BR" sz="2800" dirty="0" smtClean="0"/>
              <a:t> = 2,1 x h   [</a:t>
            </a:r>
            <a:r>
              <a:rPr lang="pt-BR" sz="2800" dirty="0" err="1" smtClean="0"/>
              <a:t>kN</a:t>
            </a:r>
            <a:r>
              <a:rPr lang="pt-BR" sz="2800" dirty="0" smtClean="0"/>
              <a:t>/m]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100392" y="980728"/>
            <a:ext cx="533440" cy="51125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 rot="16200000">
            <a:off x="7469088" y="3077415"/>
            <a:ext cx="68654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h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1268760"/>
            <a:ext cx="460851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2.4 </a:t>
            </a:r>
            <a:r>
              <a:rPr lang="pt-BR" sz="2800" dirty="0" smtClean="0"/>
              <a:t>– Reação da viga V103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172" name="Grupo 171"/>
          <p:cNvGrpSpPr/>
          <p:nvPr/>
        </p:nvGrpSpPr>
        <p:grpSpPr>
          <a:xfrm>
            <a:off x="356385" y="2296918"/>
            <a:ext cx="4159912" cy="2271356"/>
            <a:chOff x="356385" y="2296918"/>
            <a:chExt cx="4159912" cy="2271356"/>
          </a:xfrm>
        </p:grpSpPr>
        <p:grpSp>
          <p:nvGrpSpPr>
            <p:cNvPr id="7" name="Grupo 6"/>
            <p:cNvGrpSpPr/>
            <p:nvPr/>
          </p:nvGrpSpPr>
          <p:grpSpPr>
            <a:xfrm>
              <a:off x="539949" y="3068960"/>
              <a:ext cx="3976348" cy="1499314"/>
              <a:chOff x="560909" y="2576413"/>
              <a:chExt cx="3976348" cy="1499314"/>
            </a:xfrm>
          </p:grpSpPr>
          <p:grpSp>
            <p:nvGrpSpPr>
              <p:cNvPr id="72" name="Grupo 71"/>
              <p:cNvGrpSpPr/>
              <p:nvPr/>
            </p:nvGrpSpPr>
            <p:grpSpPr>
              <a:xfrm>
                <a:off x="655836" y="2852936"/>
                <a:ext cx="1501516" cy="301749"/>
                <a:chOff x="717590" y="4293096"/>
                <a:chExt cx="1501516" cy="301749"/>
              </a:xfrm>
            </p:grpSpPr>
            <p:sp>
              <p:nvSpPr>
                <p:cNvPr id="77" name="Retângulo 76"/>
                <p:cNvSpPr/>
                <p:nvPr/>
              </p:nvSpPr>
              <p:spPr>
                <a:xfrm>
                  <a:off x="717590" y="4293096"/>
                  <a:ext cx="1501516" cy="285256"/>
                </a:xfrm>
                <a:prstGeom prst="rect">
                  <a:avLst/>
                </a:prstGeom>
                <a:solidFill>
                  <a:srgbClr val="D1B13B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78" name="Conector de seta reta 77"/>
                <p:cNvCxnSpPr/>
                <p:nvPr/>
              </p:nvCxnSpPr>
              <p:spPr>
                <a:xfrm>
                  <a:off x="1420723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de seta reta 78"/>
                <p:cNvCxnSpPr/>
                <p:nvPr/>
              </p:nvCxnSpPr>
              <p:spPr>
                <a:xfrm>
                  <a:off x="1126876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de seta reta 79"/>
                <p:cNvCxnSpPr/>
                <p:nvPr/>
              </p:nvCxnSpPr>
              <p:spPr>
                <a:xfrm>
                  <a:off x="1725902" y="4309589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de seta reta 80"/>
                <p:cNvCxnSpPr/>
                <p:nvPr/>
              </p:nvCxnSpPr>
              <p:spPr>
                <a:xfrm>
                  <a:off x="845070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de seta reta 81"/>
                <p:cNvCxnSpPr/>
                <p:nvPr/>
              </p:nvCxnSpPr>
              <p:spPr>
                <a:xfrm>
                  <a:off x="1974870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Rectangle 2"/>
              <p:cNvSpPr txBox="1">
                <a:spLocks noChangeArrowheads="1"/>
              </p:cNvSpPr>
              <p:nvPr/>
            </p:nvSpPr>
            <p:spPr>
              <a:xfrm>
                <a:off x="1665751" y="2576413"/>
                <a:ext cx="893832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D1B13B"/>
                    </a:solidFill>
                  </a:rPr>
                  <a:t>c1</a:t>
                </a:r>
                <a:endParaRPr lang="pt-BR" sz="1200" dirty="0" smtClean="0">
                  <a:solidFill>
                    <a:srgbClr val="D1B13B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22" name="Triângulo isósceles 121"/>
              <p:cNvSpPr/>
              <p:nvPr/>
            </p:nvSpPr>
            <p:spPr>
              <a:xfrm>
                <a:off x="560909" y="3154685"/>
                <a:ext cx="196253" cy="288032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Triângulo isósceles 122"/>
              <p:cNvSpPr/>
              <p:nvPr/>
            </p:nvSpPr>
            <p:spPr>
              <a:xfrm>
                <a:off x="3620030" y="3148525"/>
                <a:ext cx="196253" cy="288032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24" name="Conector reto 123"/>
              <p:cNvCxnSpPr>
                <a:stCxn id="122" idx="0"/>
              </p:cNvCxnSpPr>
              <p:nvPr/>
            </p:nvCxnSpPr>
            <p:spPr>
              <a:xfrm flipV="1">
                <a:off x="659036" y="3145160"/>
                <a:ext cx="3059121" cy="9525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de seta reta 102"/>
              <p:cNvCxnSpPr/>
              <p:nvPr/>
            </p:nvCxnSpPr>
            <p:spPr>
              <a:xfrm>
                <a:off x="655836" y="3931711"/>
                <a:ext cx="3049526" cy="0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/>
              <p:cNvCxnSpPr/>
              <p:nvPr/>
            </p:nvCxnSpPr>
            <p:spPr>
              <a:xfrm>
                <a:off x="655836" y="3589070"/>
                <a:ext cx="0" cy="486657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2"/>
              <p:cNvSpPr txBox="1">
                <a:spLocks noChangeArrowheads="1"/>
              </p:cNvSpPr>
              <p:nvPr/>
            </p:nvSpPr>
            <p:spPr>
              <a:xfrm>
                <a:off x="1866049" y="3692631"/>
                <a:ext cx="582605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92D050"/>
                    </a:solidFill>
                  </a:rPr>
                  <a:t>424</a:t>
                </a:r>
                <a:endParaRPr lang="pt-BR" sz="1200" dirty="0" smtClean="0">
                  <a:solidFill>
                    <a:srgbClr val="92D050"/>
                  </a:solidFill>
                  <a:cs typeface="Times New Roman" pitchFamily="18" charset="0"/>
                </a:endParaRPr>
              </a:p>
            </p:txBody>
          </p:sp>
          <p:cxnSp>
            <p:nvCxnSpPr>
              <p:cNvPr id="107" name="Conector reto 106"/>
              <p:cNvCxnSpPr/>
              <p:nvPr/>
            </p:nvCxnSpPr>
            <p:spPr>
              <a:xfrm>
                <a:off x="3705362" y="3589069"/>
                <a:ext cx="0" cy="486657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" name="Grupo 162"/>
              <p:cNvGrpSpPr/>
              <p:nvPr/>
            </p:nvGrpSpPr>
            <p:grpSpPr>
              <a:xfrm>
                <a:off x="2157352" y="2852936"/>
                <a:ext cx="1572636" cy="301749"/>
                <a:chOff x="717590" y="4293096"/>
                <a:chExt cx="1501516" cy="301749"/>
              </a:xfrm>
            </p:grpSpPr>
            <p:sp>
              <p:nvSpPr>
                <p:cNvPr id="164" name="Retângulo 163"/>
                <p:cNvSpPr/>
                <p:nvPr/>
              </p:nvSpPr>
              <p:spPr>
                <a:xfrm>
                  <a:off x="717590" y="4293096"/>
                  <a:ext cx="1501516" cy="285256"/>
                </a:xfrm>
                <a:prstGeom prst="rect">
                  <a:avLst/>
                </a:prstGeom>
                <a:solidFill>
                  <a:srgbClr val="D1B13B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65" name="Conector de seta reta 164"/>
                <p:cNvCxnSpPr/>
                <p:nvPr/>
              </p:nvCxnSpPr>
              <p:spPr>
                <a:xfrm>
                  <a:off x="1420723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de seta reta 165"/>
                <p:cNvCxnSpPr/>
                <p:nvPr/>
              </p:nvCxnSpPr>
              <p:spPr>
                <a:xfrm>
                  <a:off x="1126876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de seta reta 166"/>
                <p:cNvCxnSpPr/>
                <p:nvPr/>
              </p:nvCxnSpPr>
              <p:spPr>
                <a:xfrm>
                  <a:off x="1725902" y="4309589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de seta reta 167"/>
                <p:cNvCxnSpPr/>
                <p:nvPr/>
              </p:nvCxnSpPr>
              <p:spPr>
                <a:xfrm>
                  <a:off x="845070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de seta reta 168"/>
                <p:cNvCxnSpPr/>
                <p:nvPr/>
              </p:nvCxnSpPr>
              <p:spPr>
                <a:xfrm>
                  <a:off x="1974870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" name="Rectangle 2"/>
              <p:cNvSpPr txBox="1">
                <a:spLocks noChangeArrowheads="1"/>
              </p:cNvSpPr>
              <p:nvPr/>
            </p:nvSpPr>
            <p:spPr>
              <a:xfrm>
                <a:off x="655836" y="3285796"/>
                <a:ext cx="819820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0070C0"/>
                    </a:solidFill>
                  </a:rPr>
                  <a:t>Rv103</a:t>
                </a:r>
                <a:endParaRPr lang="pt-BR" sz="12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1" name="Rectangle 2"/>
              <p:cNvSpPr txBox="1">
                <a:spLocks noChangeArrowheads="1"/>
              </p:cNvSpPr>
              <p:nvPr/>
            </p:nvSpPr>
            <p:spPr>
              <a:xfrm>
                <a:off x="3717437" y="3305288"/>
                <a:ext cx="819820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0070C0"/>
                    </a:solidFill>
                  </a:rPr>
                  <a:t>Rv103</a:t>
                </a:r>
                <a:endParaRPr lang="pt-BR" sz="12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173" name="Rectangle 2"/>
            <p:cNvSpPr txBox="1">
              <a:spLocks noChangeArrowheads="1"/>
            </p:cNvSpPr>
            <p:nvPr/>
          </p:nvSpPr>
          <p:spPr>
            <a:xfrm>
              <a:off x="356385" y="2296918"/>
              <a:ext cx="3560011" cy="5760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2800" b="1" u="sng" dirty="0" smtClean="0">
                  <a:solidFill>
                    <a:srgbClr val="FF0000"/>
                  </a:solidFill>
                </a:rPr>
                <a:t>V103 </a:t>
              </a:r>
              <a:r>
                <a:rPr lang="pt-BR" sz="2000" b="1" u="sng" dirty="0" smtClean="0">
                  <a:solidFill>
                    <a:srgbClr val="92D050"/>
                  </a:solidFill>
                </a:rPr>
                <a:t>(12X50)</a:t>
              </a:r>
              <a:endParaRPr lang="pt-BR" sz="20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</p:grp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4773123" y="2478013"/>
            <a:ext cx="359823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Cálculo do carregamento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4579630" y="3342045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0,12 x 0,5 = 1,50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4579630" y="3992209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1,5 x 2,5 = 3,75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4579630" y="4597592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8,99 x 3,52 = 12,51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4579630" y="5301208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4533543" y="5632737"/>
            <a:ext cx="4536503" cy="645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C1 = 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1,50 + 3,75 + 12,51 </a:t>
            </a:r>
            <a:r>
              <a:rPr lang="pt-BR" sz="2000" b="1" dirty="0" smtClean="0">
                <a:solidFill>
                  <a:srgbClr val="D1B13B"/>
                </a:solidFill>
              </a:rPr>
              <a:t>= 17,76kN/m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8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2" name="Grupo 171"/>
          <p:cNvGrpSpPr/>
          <p:nvPr/>
        </p:nvGrpSpPr>
        <p:grpSpPr>
          <a:xfrm>
            <a:off x="356385" y="2296918"/>
            <a:ext cx="4159912" cy="2271356"/>
            <a:chOff x="356385" y="2296918"/>
            <a:chExt cx="4159912" cy="2271356"/>
          </a:xfrm>
        </p:grpSpPr>
        <p:grpSp>
          <p:nvGrpSpPr>
            <p:cNvPr id="7" name="Grupo 6"/>
            <p:cNvGrpSpPr/>
            <p:nvPr/>
          </p:nvGrpSpPr>
          <p:grpSpPr>
            <a:xfrm>
              <a:off x="539949" y="3068960"/>
              <a:ext cx="3976348" cy="1499314"/>
              <a:chOff x="560909" y="2576413"/>
              <a:chExt cx="3976348" cy="1499314"/>
            </a:xfrm>
          </p:grpSpPr>
          <p:grpSp>
            <p:nvGrpSpPr>
              <p:cNvPr id="72" name="Grupo 71"/>
              <p:cNvGrpSpPr/>
              <p:nvPr/>
            </p:nvGrpSpPr>
            <p:grpSpPr>
              <a:xfrm>
                <a:off x="655836" y="2852936"/>
                <a:ext cx="1501516" cy="301749"/>
                <a:chOff x="717590" y="4293096"/>
                <a:chExt cx="1501516" cy="301749"/>
              </a:xfrm>
            </p:grpSpPr>
            <p:sp>
              <p:nvSpPr>
                <p:cNvPr id="77" name="Retângulo 76"/>
                <p:cNvSpPr/>
                <p:nvPr/>
              </p:nvSpPr>
              <p:spPr>
                <a:xfrm>
                  <a:off x="717590" y="4293096"/>
                  <a:ext cx="1501516" cy="285256"/>
                </a:xfrm>
                <a:prstGeom prst="rect">
                  <a:avLst/>
                </a:prstGeom>
                <a:solidFill>
                  <a:srgbClr val="D1B13B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78" name="Conector de seta reta 77"/>
                <p:cNvCxnSpPr/>
                <p:nvPr/>
              </p:nvCxnSpPr>
              <p:spPr>
                <a:xfrm>
                  <a:off x="1420723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de seta reta 78"/>
                <p:cNvCxnSpPr/>
                <p:nvPr/>
              </p:nvCxnSpPr>
              <p:spPr>
                <a:xfrm>
                  <a:off x="1126876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de seta reta 79"/>
                <p:cNvCxnSpPr/>
                <p:nvPr/>
              </p:nvCxnSpPr>
              <p:spPr>
                <a:xfrm>
                  <a:off x="1725902" y="4309589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de seta reta 80"/>
                <p:cNvCxnSpPr/>
                <p:nvPr/>
              </p:nvCxnSpPr>
              <p:spPr>
                <a:xfrm>
                  <a:off x="845070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de seta reta 81"/>
                <p:cNvCxnSpPr/>
                <p:nvPr/>
              </p:nvCxnSpPr>
              <p:spPr>
                <a:xfrm>
                  <a:off x="1974870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Rectangle 2"/>
              <p:cNvSpPr txBox="1">
                <a:spLocks noChangeArrowheads="1"/>
              </p:cNvSpPr>
              <p:nvPr/>
            </p:nvSpPr>
            <p:spPr>
              <a:xfrm>
                <a:off x="1665751" y="2576413"/>
                <a:ext cx="1228038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D1B13B"/>
                    </a:solidFill>
                  </a:rPr>
                  <a:t>17,76 </a:t>
                </a:r>
                <a:r>
                  <a:rPr lang="pt-BR" sz="1200" b="1" dirty="0" err="1" smtClean="0">
                    <a:solidFill>
                      <a:srgbClr val="D1B13B"/>
                    </a:solidFill>
                  </a:rPr>
                  <a:t>kN</a:t>
                </a:r>
                <a:r>
                  <a:rPr lang="pt-BR" sz="1200" b="1" dirty="0" smtClean="0">
                    <a:solidFill>
                      <a:srgbClr val="D1B13B"/>
                    </a:solidFill>
                  </a:rPr>
                  <a:t>/m</a:t>
                </a:r>
                <a:endParaRPr lang="pt-BR" sz="1200" dirty="0" smtClean="0">
                  <a:solidFill>
                    <a:srgbClr val="D1B13B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22" name="Triângulo isósceles 121"/>
              <p:cNvSpPr/>
              <p:nvPr/>
            </p:nvSpPr>
            <p:spPr>
              <a:xfrm>
                <a:off x="560909" y="3154685"/>
                <a:ext cx="196253" cy="288032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Triângulo isósceles 122"/>
              <p:cNvSpPr/>
              <p:nvPr/>
            </p:nvSpPr>
            <p:spPr>
              <a:xfrm>
                <a:off x="3620030" y="3148525"/>
                <a:ext cx="196253" cy="288032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24" name="Conector reto 123"/>
              <p:cNvCxnSpPr>
                <a:stCxn id="122" idx="0"/>
              </p:cNvCxnSpPr>
              <p:nvPr/>
            </p:nvCxnSpPr>
            <p:spPr>
              <a:xfrm flipV="1">
                <a:off x="659036" y="3145160"/>
                <a:ext cx="3059121" cy="9525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de seta reta 102"/>
              <p:cNvCxnSpPr/>
              <p:nvPr/>
            </p:nvCxnSpPr>
            <p:spPr>
              <a:xfrm>
                <a:off x="655836" y="3931711"/>
                <a:ext cx="3049526" cy="0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/>
              <p:cNvCxnSpPr/>
              <p:nvPr/>
            </p:nvCxnSpPr>
            <p:spPr>
              <a:xfrm>
                <a:off x="655836" y="3589070"/>
                <a:ext cx="0" cy="486657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 2"/>
              <p:cNvSpPr txBox="1">
                <a:spLocks noChangeArrowheads="1"/>
              </p:cNvSpPr>
              <p:nvPr/>
            </p:nvSpPr>
            <p:spPr>
              <a:xfrm>
                <a:off x="1866049" y="3692631"/>
                <a:ext cx="582605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92D050"/>
                    </a:solidFill>
                  </a:rPr>
                  <a:t>424</a:t>
                </a:r>
                <a:endParaRPr lang="pt-BR" sz="1200" dirty="0" smtClean="0">
                  <a:solidFill>
                    <a:srgbClr val="92D050"/>
                  </a:solidFill>
                  <a:cs typeface="Times New Roman" pitchFamily="18" charset="0"/>
                </a:endParaRPr>
              </a:p>
            </p:txBody>
          </p:sp>
          <p:cxnSp>
            <p:nvCxnSpPr>
              <p:cNvPr id="107" name="Conector reto 106"/>
              <p:cNvCxnSpPr/>
              <p:nvPr/>
            </p:nvCxnSpPr>
            <p:spPr>
              <a:xfrm>
                <a:off x="3705362" y="3589069"/>
                <a:ext cx="0" cy="486657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" name="Grupo 162"/>
              <p:cNvGrpSpPr/>
              <p:nvPr/>
            </p:nvGrpSpPr>
            <p:grpSpPr>
              <a:xfrm>
                <a:off x="2157352" y="2852936"/>
                <a:ext cx="1572636" cy="301749"/>
                <a:chOff x="717590" y="4293096"/>
                <a:chExt cx="1501516" cy="301749"/>
              </a:xfrm>
            </p:grpSpPr>
            <p:sp>
              <p:nvSpPr>
                <p:cNvPr id="164" name="Retângulo 163"/>
                <p:cNvSpPr/>
                <p:nvPr/>
              </p:nvSpPr>
              <p:spPr>
                <a:xfrm>
                  <a:off x="717590" y="4293096"/>
                  <a:ext cx="1501516" cy="285256"/>
                </a:xfrm>
                <a:prstGeom prst="rect">
                  <a:avLst/>
                </a:prstGeom>
                <a:solidFill>
                  <a:srgbClr val="D1B13B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65" name="Conector de seta reta 164"/>
                <p:cNvCxnSpPr/>
                <p:nvPr/>
              </p:nvCxnSpPr>
              <p:spPr>
                <a:xfrm>
                  <a:off x="1420723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ector de seta reta 165"/>
                <p:cNvCxnSpPr/>
                <p:nvPr/>
              </p:nvCxnSpPr>
              <p:spPr>
                <a:xfrm>
                  <a:off x="1126876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ector de seta reta 166"/>
                <p:cNvCxnSpPr/>
                <p:nvPr/>
              </p:nvCxnSpPr>
              <p:spPr>
                <a:xfrm>
                  <a:off x="1725902" y="4309589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ector de seta reta 167"/>
                <p:cNvCxnSpPr/>
                <p:nvPr/>
              </p:nvCxnSpPr>
              <p:spPr>
                <a:xfrm>
                  <a:off x="845070" y="4293096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ector de seta reta 168"/>
                <p:cNvCxnSpPr/>
                <p:nvPr/>
              </p:nvCxnSpPr>
              <p:spPr>
                <a:xfrm>
                  <a:off x="1974870" y="4302621"/>
                  <a:ext cx="0" cy="2852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" name="Rectangle 2"/>
              <p:cNvSpPr txBox="1">
                <a:spLocks noChangeArrowheads="1"/>
              </p:cNvSpPr>
              <p:nvPr/>
            </p:nvSpPr>
            <p:spPr>
              <a:xfrm>
                <a:off x="655836" y="3285796"/>
                <a:ext cx="819820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0070C0"/>
                    </a:solidFill>
                  </a:rPr>
                  <a:t>Rv103</a:t>
                </a:r>
                <a:endParaRPr lang="pt-BR" sz="12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1" name="Rectangle 2"/>
              <p:cNvSpPr txBox="1">
                <a:spLocks noChangeArrowheads="1"/>
              </p:cNvSpPr>
              <p:nvPr/>
            </p:nvSpPr>
            <p:spPr>
              <a:xfrm>
                <a:off x="3717437" y="3305288"/>
                <a:ext cx="819820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0070C0"/>
                    </a:solidFill>
                  </a:rPr>
                  <a:t>Rv103</a:t>
                </a:r>
                <a:endParaRPr lang="pt-BR" sz="12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173" name="Rectangle 2"/>
            <p:cNvSpPr txBox="1">
              <a:spLocks noChangeArrowheads="1"/>
            </p:cNvSpPr>
            <p:nvPr/>
          </p:nvSpPr>
          <p:spPr>
            <a:xfrm>
              <a:off x="356385" y="2296918"/>
              <a:ext cx="3560011" cy="5760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2800" b="1" u="sng" dirty="0" smtClean="0">
                  <a:solidFill>
                    <a:srgbClr val="FF0000"/>
                  </a:solidFill>
                </a:rPr>
                <a:t>V103 </a:t>
              </a:r>
              <a:r>
                <a:rPr lang="pt-BR" sz="2000" b="1" u="sng" dirty="0" smtClean="0">
                  <a:solidFill>
                    <a:srgbClr val="92D050"/>
                  </a:solidFill>
                </a:rPr>
                <a:t>(12X50)</a:t>
              </a:r>
              <a:endParaRPr lang="pt-BR" sz="20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</p:grp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4773123" y="2478013"/>
            <a:ext cx="359823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Cálculo da Reação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4579630" y="3342045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Rv103 = (p x L)/2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4579630" y="3992209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Rv103 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=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(17,76 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x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4,24)/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endParaRPr lang="pt-BR" sz="2200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4579630" y="4597592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Rv103 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=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37,65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endParaRPr lang="pt-BR" sz="2200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4579630" y="5301208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9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4773123" y="2478013"/>
            <a:ext cx="359823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Cálculo do carregamento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4579630" y="3342045"/>
            <a:ext cx="449041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0,19 x 0,5 = 2,375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4579630" y="3992209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2,1 x 2,5 = 5,25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4579630" y="4597592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2,27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4579630" y="5301208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4533543" y="5632737"/>
            <a:ext cx="4536503" cy="645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C1 = 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2,375 + 5,25 + 2,27 </a:t>
            </a:r>
            <a:r>
              <a:rPr lang="pt-BR" sz="2000" b="1" dirty="0" smtClean="0">
                <a:solidFill>
                  <a:srgbClr val="D1B13B"/>
                </a:solidFill>
              </a:rPr>
              <a:t>= 9,9 </a:t>
            </a:r>
            <a:r>
              <a:rPr lang="pt-BR" sz="2000" b="1" dirty="0" err="1" smtClean="0">
                <a:solidFill>
                  <a:srgbClr val="D1B13B"/>
                </a:solidFill>
              </a:rPr>
              <a:t>kN</a:t>
            </a:r>
            <a:r>
              <a:rPr lang="pt-BR" sz="2000" b="1" dirty="0" smtClean="0">
                <a:solidFill>
                  <a:srgbClr val="D1B13B"/>
                </a:solidFill>
              </a:rPr>
              <a:t>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634876" y="3345483"/>
            <a:ext cx="1501516" cy="301749"/>
            <a:chOff x="717590" y="4293096"/>
            <a:chExt cx="1501516" cy="301749"/>
          </a:xfrm>
        </p:grpSpPr>
        <p:sp>
          <p:nvSpPr>
            <p:cNvPr id="56" name="Retângulo 55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7" name="Conector de seta reta 56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de seta reta 57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644791" y="3068960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d1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40" name="Triângulo isósceles 39"/>
          <p:cNvSpPr/>
          <p:nvPr/>
        </p:nvSpPr>
        <p:spPr>
          <a:xfrm>
            <a:off x="539949" y="364723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riângulo isósceles 40"/>
          <p:cNvSpPr/>
          <p:nvPr/>
        </p:nvSpPr>
        <p:spPr>
          <a:xfrm>
            <a:off x="3599070" y="364107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/>
          <p:cNvCxnSpPr>
            <a:stCxn id="40" idx="0"/>
          </p:cNvCxnSpPr>
          <p:nvPr/>
        </p:nvCxnSpPr>
        <p:spPr>
          <a:xfrm flipV="1">
            <a:off x="638076" y="3637707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633532" y="4414514"/>
            <a:ext cx="1523575" cy="16711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634876" y="4081617"/>
            <a:ext cx="0" cy="48665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1044162" y="413775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3,35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46" name="Conector reto 45"/>
          <p:cNvCxnSpPr/>
          <p:nvPr/>
        </p:nvCxnSpPr>
        <p:spPr>
          <a:xfrm>
            <a:off x="3684402" y="4081616"/>
            <a:ext cx="0" cy="48665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46"/>
          <p:cNvGrpSpPr/>
          <p:nvPr/>
        </p:nvGrpSpPr>
        <p:grpSpPr>
          <a:xfrm>
            <a:off x="2136392" y="3345483"/>
            <a:ext cx="1572636" cy="301749"/>
            <a:chOff x="717590" y="4293096"/>
            <a:chExt cx="1501516" cy="301749"/>
          </a:xfrm>
        </p:grpSpPr>
        <p:sp>
          <p:nvSpPr>
            <p:cNvPr id="50" name="Retângulo 49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1" name="Conector de seta reta 50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634876" y="3778343"/>
            <a:ext cx="819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Rv107a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3696477" y="3797835"/>
            <a:ext cx="819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Rv107c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356385" y="2296918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V107 </a:t>
            </a:r>
            <a:r>
              <a:rPr lang="pt-BR" sz="2000" b="1" u="sng" dirty="0" smtClean="0">
                <a:solidFill>
                  <a:srgbClr val="92D050"/>
                </a:solidFill>
              </a:rPr>
              <a:t>(19X50)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63" name="Triângulo isósceles 62"/>
          <p:cNvSpPr/>
          <p:nvPr/>
        </p:nvSpPr>
        <p:spPr>
          <a:xfrm>
            <a:off x="2064045" y="3676977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4" name="Conector reto 63"/>
          <p:cNvCxnSpPr/>
          <p:nvPr/>
        </p:nvCxnSpPr>
        <p:spPr>
          <a:xfrm>
            <a:off x="2162171" y="4057875"/>
            <a:ext cx="0" cy="48665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2602092" y="416143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3,35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7" name="Conector de seta reta 66"/>
          <p:cNvCxnSpPr/>
          <p:nvPr/>
        </p:nvCxnSpPr>
        <p:spPr>
          <a:xfrm>
            <a:off x="2162171" y="4424258"/>
            <a:ext cx="1522231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2158451" y="3767902"/>
            <a:ext cx="819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Rv107b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539552" y="1268760"/>
            <a:ext cx="460851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2.5 </a:t>
            </a:r>
            <a:r>
              <a:rPr lang="pt-BR" sz="2800" dirty="0" smtClean="0"/>
              <a:t>– Reação da viga V107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8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4773123" y="2478013"/>
            <a:ext cx="359823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Cálculo da Reação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4523469" y="3864905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Utilizando-se o processo de 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ross tem-se o seguinte resultado: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4511763" y="4568273"/>
            <a:ext cx="308457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Rv107a 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=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12,43kN</a:t>
            </a:r>
            <a:endParaRPr lang="pt-BR" sz="2200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634876" y="3345483"/>
            <a:ext cx="1501516" cy="301749"/>
            <a:chOff x="717590" y="4293096"/>
            <a:chExt cx="1501516" cy="301749"/>
          </a:xfrm>
        </p:grpSpPr>
        <p:sp>
          <p:nvSpPr>
            <p:cNvPr id="37" name="Retângulo 36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8" name="Conector de seta reta 37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38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39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1644791" y="3068960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9,90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44" name="Triângulo isósceles 43"/>
          <p:cNvSpPr/>
          <p:nvPr/>
        </p:nvSpPr>
        <p:spPr>
          <a:xfrm>
            <a:off x="539949" y="364723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Triângulo isósceles 44"/>
          <p:cNvSpPr/>
          <p:nvPr/>
        </p:nvSpPr>
        <p:spPr>
          <a:xfrm>
            <a:off x="3599070" y="364107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6" name="Conector reto 45"/>
          <p:cNvCxnSpPr>
            <a:stCxn id="44" idx="0"/>
          </p:cNvCxnSpPr>
          <p:nvPr/>
        </p:nvCxnSpPr>
        <p:spPr>
          <a:xfrm flipV="1">
            <a:off x="638076" y="3637707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>
            <a:off x="633532" y="4414514"/>
            <a:ext cx="1523575" cy="16711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634876" y="4081617"/>
            <a:ext cx="0" cy="48665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1044162" y="413775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3,35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0" name="Conector reto 49"/>
          <p:cNvCxnSpPr/>
          <p:nvPr/>
        </p:nvCxnSpPr>
        <p:spPr>
          <a:xfrm>
            <a:off x="3684402" y="4081616"/>
            <a:ext cx="0" cy="48665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o 50"/>
          <p:cNvGrpSpPr/>
          <p:nvPr/>
        </p:nvGrpSpPr>
        <p:grpSpPr>
          <a:xfrm>
            <a:off x="2136392" y="3345483"/>
            <a:ext cx="1572636" cy="301749"/>
            <a:chOff x="717590" y="4293096"/>
            <a:chExt cx="1501516" cy="301749"/>
          </a:xfrm>
        </p:grpSpPr>
        <p:sp>
          <p:nvSpPr>
            <p:cNvPr id="52" name="Retângulo 51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3" name="Conector de seta reta 52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de seta reta 56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634876" y="3778343"/>
            <a:ext cx="819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Rv107a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3696477" y="3797835"/>
            <a:ext cx="819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Rv107c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356385" y="2296918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V107 </a:t>
            </a:r>
            <a:r>
              <a:rPr lang="pt-BR" sz="2000" b="1" u="sng" dirty="0" smtClean="0">
                <a:solidFill>
                  <a:srgbClr val="92D050"/>
                </a:solidFill>
              </a:rPr>
              <a:t>(19X50)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61" name="Triângulo isósceles 60"/>
          <p:cNvSpPr/>
          <p:nvPr/>
        </p:nvSpPr>
        <p:spPr>
          <a:xfrm>
            <a:off x="2064045" y="3676977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2" name="Conector reto 61"/>
          <p:cNvCxnSpPr/>
          <p:nvPr/>
        </p:nvCxnSpPr>
        <p:spPr>
          <a:xfrm>
            <a:off x="2162171" y="4057875"/>
            <a:ext cx="0" cy="48665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2602092" y="416143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3,35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4" name="Conector de seta reta 63"/>
          <p:cNvCxnSpPr/>
          <p:nvPr/>
        </p:nvCxnSpPr>
        <p:spPr>
          <a:xfrm>
            <a:off x="2162171" y="4424258"/>
            <a:ext cx="1522231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2158451" y="3767902"/>
            <a:ext cx="819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Rv107b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129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3" y="704804"/>
            <a:ext cx="460851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2.6 </a:t>
            </a:r>
            <a:r>
              <a:rPr lang="pt-BR" sz="2800" dirty="0" smtClean="0"/>
              <a:t>– Reação distribuídas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4890710" y="630704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Trecho a1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2506299" y="3068896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0,12 x 0,5 = 1,50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2506299" y="3719060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1,5 x 2,5 = 3,75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2506299" y="4324443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3,57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2506299" y="5028059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3059833" y="5214275"/>
            <a:ext cx="2088232" cy="446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D1B13B"/>
                </a:solidFill>
              </a:rPr>
              <a:t>a</a:t>
            </a:r>
            <a:r>
              <a:rPr lang="pt-BR" sz="2000" b="1" dirty="0" smtClean="0">
                <a:solidFill>
                  <a:srgbClr val="D1B13B"/>
                </a:solidFill>
              </a:rPr>
              <a:t>1 = 8,82 </a:t>
            </a:r>
            <a:r>
              <a:rPr lang="pt-BR" sz="2000" b="1" dirty="0" err="1" smtClean="0">
                <a:solidFill>
                  <a:srgbClr val="D1B13B"/>
                </a:solidFill>
              </a:rPr>
              <a:t>kN</a:t>
            </a:r>
            <a:r>
              <a:rPr lang="pt-BR" sz="2000" b="1" dirty="0" smtClean="0">
                <a:solidFill>
                  <a:srgbClr val="D1B13B"/>
                </a:solidFill>
              </a:rPr>
              <a:t>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16917"/>
            <a:ext cx="6897618" cy="15149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15616" y="1893982"/>
            <a:ext cx="1296144" cy="314085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4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81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268760"/>
            <a:ext cx="62389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3750923" y="1232336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Trecho a2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2506299" y="3900859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0,12 x 0,5 = 1,50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2506299" y="4551023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1,5 x 2,5 = 3,75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2506299" y="5156406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3,57 + 6,03 = 9,6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2506299" y="5860022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3059833" y="6046238"/>
            <a:ext cx="2088232" cy="446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a</a:t>
            </a:r>
            <a:r>
              <a:rPr lang="pt-BR" sz="2000" b="1" dirty="0">
                <a:solidFill>
                  <a:srgbClr val="D1B13B"/>
                </a:solidFill>
              </a:rPr>
              <a:t>2</a:t>
            </a:r>
            <a:r>
              <a:rPr lang="pt-BR" sz="2000" b="1" dirty="0" smtClean="0">
                <a:solidFill>
                  <a:srgbClr val="D1B13B"/>
                </a:solidFill>
              </a:rPr>
              <a:t> = 14,85 </a:t>
            </a:r>
            <a:r>
              <a:rPr lang="pt-BR" sz="2000" b="1" dirty="0" err="1" smtClean="0">
                <a:solidFill>
                  <a:srgbClr val="D1B13B"/>
                </a:solidFill>
              </a:rPr>
              <a:t>kN</a:t>
            </a:r>
            <a:r>
              <a:rPr lang="pt-BR" sz="2000" b="1" dirty="0" smtClean="0">
                <a:solidFill>
                  <a:srgbClr val="D1B13B"/>
                </a:solidFill>
              </a:rPr>
              <a:t>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348880"/>
            <a:ext cx="6897618" cy="15149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411760" y="2576463"/>
            <a:ext cx="1368151" cy="427200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7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81" grpId="0"/>
      <p:bldP spid="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3750923" y="1232336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Trecho b</a:t>
            </a:r>
            <a:r>
              <a:rPr lang="pt-BR" sz="2400" u="sng" dirty="0"/>
              <a:t>1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2506299" y="3900859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0,12 x 0,5 = 1,50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2506299" y="4551023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1,5 x 2,5 = 3,75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2506299" y="5156406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6,03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2506299" y="5860022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3059833" y="6046238"/>
            <a:ext cx="2088232" cy="446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b1 = 11,28 </a:t>
            </a:r>
            <a:r>
              <a:rPr lang="pt-BR" sz="2000" b="1" dirty="0" err="1" smtClean="0">
                <a:solidFill>
                  <a:srgbClr val="D1B13B"/>
                </a:solidFill>
              </a:rPr>
              <a:t>kN</a:t>
            </a:r>
            <a:r>
              <a:rPr lang="pt-BR" sz="2000" b="1" dirty="0" smtClean="0">
                <a:solidFill>
                  <a:srgbClr val="D1B13B"/>
                </a:solidFill>
              </a:rPr>
              <a:t>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348880"/>
            <a:ext cx="6897618" cy="15149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779914" y="2679144"/>
            <a:ext cx="1627193" cy="323829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4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81" grpId="0"/>
      <p:bldP spid="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3750923" y="1232336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Trecho b2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2506299" y="3900859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0,12 x 0,5 = 1,50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2506299" y="4551023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1,5 x 2,5 = 3,75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2506299" y="5156406"/>
            <a:ext cx="4802005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5,20 + 6,03 = 11,23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2506299" y="5860022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3059832" y="6046238"/>
            <a:ext cx="2366599" cy="4469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b1 = 16,48 </a:t>
            </a:r>
            <a:r>
              <a:rPr lang="pt-BR" sz="2000" b="1" dirty="0" err="1" smtClean="0">
                <a:solidFill>
                  <a:srgbClr val="D1B13B"/>
                </a:solidFill>
              </a:rPr>
              <a:t>kN</a:t>
            </a:r>
            <a:r>
              <a:rPr lang="pt-BR" sz="2000" b="1" dirty="0" smtClean="0">
                <a:solidFill>
                  <a:srgbClr val="D1B13B"/>
                </a:solidFill>
              </a:rPr>
              <a:t>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348880"/>
            <a:ext cx="6897618" cy="15149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426432" y="2673699"/>
            <a:ext cx="2252303" cy="323829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6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81" grpId="0"/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90347" y="6108217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133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6366" y="7282"/>
            <a:ext cx="7600942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3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Esforços Solicitantes e Dimensionamento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23" name="Conector de seta reta 122"/>
          <p:cNvCxnSpPr/>
          <p:nvPr/>
        </p:nvCxnSpPr>
        <p:spPr>
          <a:xfrm>
            <a:off x="2788406" y="1078037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6166323" y="795996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 2"/>
          <p:cNvSpPr txBox="1">
            <a:spLocks noChangeArrowheads="1"/>
          </p:cNvSpPr>
          <p:nvPr/>
        </p:nvSpPr>
        <p:spPr>
          <a:xfrm>
            <a:off x="2372734" y="838714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235" name="Rectangle 2"/>
          <p:cNvSpPr txBox="1">
            <a:spLocks noChangeArrowheads="1"/>
          </p:cNvSpPr>
          <p:nvPr/>
        </p:nvSpPr>
        <p:spPr>
          <a:xfrm>
            <a:off x="5807723" y="5687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65562" name="Grupo 65561"/>
          <p:cNvGrpSpPr/>
          <p:nvPr/>
        </p:nvGrpSpPr>
        <p:grpSpPr>
          <a:xfrm>
            <a:off x="1286890" y="829047"/>
            <a:ext cx="7461064" cy="846230"/>
            <a:chOff x="716435" y="3966573"/>
            <a:chExt cx="7461064" cy="846230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244215"/>
              <a:ext cx="2525884" cy="568584"/>
              <a:chOff x="717590" y="4124106"/>
              <a:chExt cx="1501516" cy="47073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124106"/>
                <a:ext cx="1501516" cy="454249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06109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133674"/>
                <a:ext cx="0" cy="4611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>
                <a:off x="845070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14832" y="3966573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49" name="Grupo 65548"/>
          <p:cNvGrpSpPr/>
          <p:nvPr/>
        </p:nvGrpSpPr>
        <p:grpSpPr>
          <a:xfrm>
            <a:off x="1191963" y="1658195"/>
            <a:ext cx="7655813" cy="327910"/>
            <a:chOff x="621508" y="4795721"/>
            <a:chExt cx="7655813" cy="327910"/>
          </a:xfrm>
        </p:grpSpPr>
        <p:sp>
          <p:nvSpPr>
            <p:cNvPr id="189" name="Triângulo isósceles 18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Triângulo isósceles 18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1" name="Conector reto 190"/>
            <p:cNvCxnSpPr>
              <a:stCxn id="18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ângulo isósceles 19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42" name="Conector de seta reta 241"/>
          <p:cNvCxnSpPr/>
          <p:nvPr/>
        </p:nvCxnSpPr>
        <p:spPr>
          <a:xfrm>
            <a:off x="1286890" y="2451714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>
          <a:xfrm>
            <a:off x="1286890" y="2109073"/>
            <a:ext cx="55897" cy="474892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>
          <a:xfrm flipH="1">
            <a:off x="2749567" y="1763344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"/>
          <p:cNvSpPr txBox="1">
            <a:spLocks noChangeArrowheads="1"/>
          </p:cNvSpPr>
          <p:nvPr/>
        </p:nvSpPr>
        <p:spPr>
          <a:xfrm>
            <a:off x="1696176" y="221463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2" name="Conector reto 251"/>
          <p:cNvCxnSpPr/>
          <p:nvPr/>
        </p:nvCxnSpPr>
        <p:spPr>
          <a:xfrm>
            <a:off x="4336416" y="2109072"/>
            <a:ext cx="6003" cy="474892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de seta reta 252"/>
          <p:cNvCxnSpPr/>
          <p:nvPr/>
        </p:nvCxnSpPr>
        <p:spPr>
          <a:xfrm>
            <a:off x="2764930" y="2451714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Rectangle 2"/>
          <p:cNvSpPr txBox="1">
            <a:spLocks noChangeArrowheads="1"/>
          </p:cNvSpPr>
          <p:nvPr/>
        </p:nvSpPr>
        <p:spPr>
          <a:xfrm>
            <a:off x="3242075" y="221027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6" name="Conector reto 255"/>
          <p:cNvCxnSpPr/>
          <p:nvPr/>
        </p:nvCxnSpPr>
        <p:spPr>
          <a:xfrm flipH="1">
            <a:off x="6181581" y="177856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>
            <a:off x="4356074" y="2451714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"/>
          <p:cNvSpPr txBox="1">
            <a:spLocks noChangeArrowheads="1"/>
          </p:cNvSpPr>
          <p:nvPr/>
        </p:nvSpPr>
        <p:spPr>
          <a:xfrm>
            <a:off x="4981099" y="2200771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60" name="Conector de seta reta 259"/>
          <p:cNvCxnSpPr/>
          <p:nvPr/>
        </p:nvCxnSpPr>
        <p:spPr>
          <a:xfrm>
            <a:off x="6188157" y="2451714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 flipH="1">
            <a:off x="8719267" y="2097208"/>
            <a:ext cx="17506" cy="476079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"/>
          <p:cNvSpPr txBox="1">
            <a:spLocks noChangeArrowheads="1"/>
          </p:cNvSpPr>
          <p:nvPr/>
        </p:nvSpPr>
        <p:spPr>
          <a:xfrm>
            <a:off x="7171162" y="217218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4" name="Conector de seta reta 163"/>
          <p:cNvCxnSpPr/>
          <p:nvPr/>
        </p:nvCxnSpPr>
        <p:spPr>
          <a:xfrm>
            <a:off x="1286890" y="2930887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520063" y="2693151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8" name="Conector de seta reta 167"/>
          <p:cNvCxnSpPr/>
          <p:nvPr/>
        </p:nvCxnSpPr>
        <p:spPr>
          <a:xfrm flipV="1">
            <a:off x="4316759" y="2917323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5926587" y="2682481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536797" y="3293223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7" name="Retângulo 196"/>
          <p:cNvSpPr/>
          <p:nvPr/>
        </p:nvSpPr>
        <p:spPr>
          <a:xfrm>
            <a:off x="4372456" y="3293223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8" name="Rectangle 2"/>
          <p:cNvSpPr txBox="1">
            <a:spLocks noChangeArrowheads="1"/>
          </p:cNvSpPr>
          <p:nvPr/>
        </p:nvSpPr>
        <p:spPr>
          <a:xfrm>
            <a:off x="68263" y="3034332"/>
            <a:ext cx="1389604" cy="623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b 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(item 3.1.2)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99" name="Retângulo 198"/>
          <p:cNvSpPr/>
          <p:nvPr/>
        </p:nvSpPr>
        <p:spPr>
          <a:xfrm>
            <a:off x="3536797" y="4018204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0" name="Retângulo 199"/>
          <p:cNvSpPr/>
          <p:nvPr/>
        </p:nvSpPr>
        <p:spPr>
          <a:xfrm>
            <a:off x="4372456" y="4018204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87738" y="3971588"/>
            <a:ext cx="1311445" cy="10011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MEP 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[</a:t>
            </a:r>
            <a:r>
              <a:rPr lang="pt-BR" sz="2000" b="1" dirty="0" err="1" smtClean="0">
                <a:solidFill>
                  <a:srgbClr val="FD7471"/>
                </a:solidFill>
              </a:rPr>
              <a:t>kNm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 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(item 3.2)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212" name="Retângulo 211"/>
          <p:cNvSpPr/>
          <p:nvPr/>
        </p:nvSpPr>
        <p:spPr>
          <a:xfrm>
            <a:off x="3536797" y="4526925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13" name="Retângulo 212"/>
          <p:cNvSpPr/>
          <p:nvPr/>
        </p:nvSpPr>
        <p:spPr>
          <a:xfrm>
            <a:off x="4372456" y="4526925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14" name="Retângulo 213"/>
          <p:cNvSpPr/>
          <p:nvPr/>
        </p:nvSpPr>
        <p:spPr>
          <a:xfrm>
            <a:off x="3520415" y="502482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15" name="Retângulo 214"/>
          <p:cNvSpPr/>
          <p:nvPr/>
        </p:nvSpPr>
        <p:spPr>
          <a:xfrm>
            <a:off x="4356074" y="502482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5" name="Chave dupla 14"/>
          <p:cNvSpPr/>
          <p:nvPr/>
        </p:nvSpPr>
        <p:spPr>
          <a:xfrm>
            <a:off x="3053936" y="3980394"/>
            <a:ext cx="2509768" cy="1453102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dupla 15"/>
          <p:cNvSpPr/>
          <p:nvPr/>
        </p:nvSpPr>
        <p:spPr>
          <a:xfrm>
            <a:off x="3298174" y="3248896"/>
            <a:ext cx="2093172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8" name="Retângulo 217"/>
          <p:cNvSpPr/>
          <p:nvPr/>
        </p:nvSpPr>
        <p:spPr>
          <a:xfrm>
            <a:off x="3536797" y="6225501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19" name="Retângulo 218"/>
          <p:cNvSpPr/>
          <p:nvPr/>
        </p:nvSpPr>
        <p:spPr>
          <a:xfrm>
            <a:off x="4372456" y="6225501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40" name="Rectangle 2"/>
          <p:cNvSpPr txBox="1">
            <a:spLocks noChangeArrowheads="1"/>
          </p:cNvSpPr>
          <p:nvPr/>
        </p:nvSpPr>
        <p:spPr>
          <a:xfrm>
            <a:off x="99377" y="6254259"/>
            <a:ext cx="139584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X [</a:t>
            </a:r>
            <a:r>
              <a:rPr lang="pt-BR" sz="2000" b="1" dirty="0" err="1" smtClean="0">
                <a:solidFill>
                  <a:srgbClr val="FD7471"/>
                </a:solidFill>
              </a:rPr>
              <a:t>KNm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241" name="Chave dupla 240"/>
          <p:cNvSpPr/>
          <p:nvPr/>
        </p:nvSpPr>
        <p:spPr>
          <a:xfrm>
            <a:off x="3298174" y="6181174"/>
            <a:ext cx="2066237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5" name="Rectangle 2"/>
          <p:cNvSpPr txBox="1">
            <a:spLocks noChangeArrowheads="1"/>
          </p:cNvSpPr>
          <p:nvPr/>
        </p:nvSpPr>
        <p:spPr>
          <a:xfrm>
            <a:off x="3595269" y="3267445"/>
            <a:ext cx="1540767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0,58</a:t>
            </a:r>
            <a:r>
              <a:rPr lang="pt-BR" sz="2000" b="1" dirty="0" smtClean="0">
                <a:solidFill>
                  <a:srgbClr val="FD7471"/>
                </a:solidFill>
              </a:rPr>
              <a:t>    0,42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247" name="Rectangle 2"/>
          <p:cNvSpPr txBox="1">
            <a:spLocks noChangeArrowheads="1"/>
          </p:cNvSpPr>
          <p:nvPr/>
        </p:nvSpPr>
        <p:spPr>
          <a:xfrm>
            <a:off x="3529993" y="4008987"/>
            <a:ext cx="1540767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-9,66    </a:t>
            </a:r>
            <a:r>
              <a:rPr lang="pt-BR" sz="2000" b="1" dirty="0" smtClean="0">
                <a:solidFill>
                  <a:srgbClr val="FD7471"/>
                </a:solidFill>
              </a:rPr>
              <a:t>23,7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249" name="Rectangle 2"/>
          <p:cNvSpPr txBox="1">
            <a:spLocks noChangeArrowheads="1"/>
          </p:cNvSpPr>
          <p:nvPr/>
        </p:nvSpPr>
        <p:spPr>
          <a:xfrm>
            <a:off x="3572429" y="4501912"/>
            <a:ext cx="1540767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-3,81    </a:t>
            </a:r>
            <a:r>
              <a:rPr lang="pt-BR" sz="2000" b="1" dirty="0" smtClean="0">
                <a:solidFill>
                  <a:srgbClr val="FD7471"/>
                </a:solidFill>
              </a:rPr>
              <a:t>6,45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250" name="Rectangle 2"/>
          <p:cNvSpPr txBox="1">
            <a:spLocks noChangeArrowheads="1"/>
          </p:cNvSpPr>
          <p:nvPr/>
        </p:nvSpPr>
        <p:spPr>
          <a:xfrm>
            <a:off x="3536797" y="4972704"/>
            <a:ext cx="1765820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-6,85    </a:t>
            </a:r>
            <a:r>
              <a:rPr lang="pt-BR" sz="2000" b="1" dirty="0" smtClean="0">
                <a:solidFill>
                  <a:srgbClr val="FD7471"/>
                </a:solidFill>
              </a:rPr>
              <a:t>29,63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1959421" y="4142101"/>
            <a:ext cx="4682824" cy="739893"/>
            <a:chOff x="2004171" y="4640788"/>
            <a:chExt cx="4682824" cy="739893"/>
          </a:xfrm>
        </p:grpSpPr>
        <p:sp>
          <p:nvSpPr>
            <p:cNvPr id="255" name="Rectangle 2"/>
            <p:cNvSpPr txBox="1">
              <a:spLocks noChangeArrowheads="1"/>
            </p:cNvSpPr>
            <p:nvPr/>
          </p:nvSpPr>
          <p:spPr>
            <a:xfrm>
              <a:off x="2195140" y="4991936"/>
              <a:ext cx="952152" cy="3800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953735"/>
                  </a:solidFill>
                </a:rPr>
                <a:t>-20,32</a:t>
              </a:r>
              <a:endParaRPr lang="pt-BR" sz="2000" dirty="0" smtClean="0">
                <a:solidFill>
                  <a:srgbClr val="953735"/>
                </a:solidFill>
              </a:endParaRPr>
            </a:p>
          </p:txBody>
        </p:sp>
        <p:sp>
          <p:nvSpPr>
            <p:cNvPr id="261" name="Rectangle 2"/>
            <p:cNvSpPr txBox="1">
              <a:spLocks noChangeArrowheads="1"/>
            </p:cNvSpPr>
            <p:nvPr/>
          </p:nvSpPr>
          <p:spPr>
            <a:xfrm>
              <a:off x="5593262" y="5000598"/>
              <a:ext cx="952152" cy="3800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953735"/>
                  </a:solidFill>
                </a:rPr>
                <a:t>59,78</a:t>
              </a:r>
              <a:endParaRPr lang="pt-BR" sz="2000" dirty="0" smtClean="0">
                <a:solidFill>
                  <a:srgbClr val="953735"/>
                </a:solidFill>
              </a:endParaRPr>
            </a:p>
          </p:txBody>
        </p:sp>
        <p:sp>
          <p:nvSpPr>
            <p:cNvPr id="263" name="Rectangle 2"/>
            <p:cNvSpPr txBox="1">
              <a:spLocks noChangeArrowheads="1"/>
            </p:cNvSpPr>
            <p:nvPr/>
          </p:nvSpPr>
          <p:spPr>
            <a:xfrm>
              <a:off x="2004171" y="4640788"/>
              <a:ext cx="1162918" cy="3465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953735"/>
                  </a:solidFill>
                  <a:latin typeface="Symbol" panose="05050102010706020507" pitchFamily="18" charset="2"/>
                </a:rPr>
                <a:t>S</a:t>
              </a:r>
              <a:r>
                <a:rPr lang="pt-BR" sz="2000" b="1" dirty="0" smtClean="0">
                  <a:solidFill>
                    <a:srgbClr val="953735"/>
                  </a:solidFill>
                </a:rPr>
                <a:t>MEP1</a:t>
              </a:r>
              <a:r>
                <a:rPr lang="pt-BR" sz="2000" b="1" dirty="0" smtClean="0">
                  <a:solidFill>
                    <a:srgbClr val="FD7471"/>
                  </a:solidFill>
                </a:rPr>
                <a:t> </a:t>
              </a:r>
            </a:p>
          </p:txBody>
        </p:sp>
        <p:sp>
          <p:nvSpPr>
            <p:cNvPr id="270" name="Rectangle 2"/>
            <p:cNvSpPr txBox="1">
              <a:spLocks noChangeArrowheads="1"/>
            </p:cNvSpPr>
            <p:nvPr/>
          </p:nvSpPr>
          <p:spPr>
            <a:xfrm>
              <a:off x="5571090" y="4696911"/>
              <a:ext cx="1115905" cy="3465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953735"/>
                  </a:solidFill>
                  <a:latin typeface="Symbol" panose="05050102010706020507" pitchFamily="18" charset="2"/>
                </a:rPr>
                <a:t>S</a:t>
              </a:r>
              <a:r>
                <a:rPr lang="pt-BR" sz="2000" b="1" dirty="0" smtClean="0">
                  <a:solidFill>
                    <a:srgbClr val="953735"/>
                  </a:solidFill>
                </a:rPr>
                <a:t>MEP2</a:t>
              </a:r>
              <a:r>
                <a:rPr lang="pt-BR" sz="2000" b="1" dirty="0" smtClean="0">
                  <a:solidFill>
                    <a:srgbClr val="FD7471"/>
                  </a:solidFill>
                </a:rPr>
                <a:t> </a:t>
              </a:r>
            </a:p>
          </p:txBody>
        </p:sp>
      </p:grpSp>
      <p:sp>
        <p:nvSpPr>
          <p:cNvPr id="271" name="Rectangle 2"/>
          <p:cNvSpPr txBox="1">
            <a:spLocks noChangeArrowheads="1"/>
          </p:cNvSpPr>
          <p:nvPr/>
        </p:nvSpPr>
        <p:spPr>
          <a:xfrm>
            <a:off x="2808862" y="3274625"/>
            <a:ext cx="469655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b</a:t>
            </a:r>
            <a:r>
              <a:rPr lang="pt-BR" sz="2000" b="1" dirty="0" smtClean="0">
                <a:solidFill>
                  <a:srgbClr val="953735"/>
                </a:solidFill>
              </a:rPr>
              <a:t>1 </a:t>
            </a:r>
          </a:p>
        </p:txBody>
      </p:sp>
      <p:sp>
        <p:nvSpPr>
          <p:cNvPr id="272" name="Rectangle 2"/>
          <p:cNvSpPr txBox="1">
            <a:spLocks noChangeArrowheads="1"/>
          </p:cNvSpPr>
          <p:nvPr/>
        </p:nvSpPr>
        <p:spPr>
          <a:xfrm>
            <a:off x="5364411" y="3249530"/>
            <a:ext cx="469655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b</a:t>
            </a:r>
            <a:r>
              <a:rPr lang="pt-BR" sz="2000" b="1" dirty="0" smtClean="0">
                <a:solidFill>
                  <a:srgbClr val="953735"/>
                </a:solidFill>
              </a:rPr>
              <a:t>2 </a:t>
            </a:r>
          </a:p>
        </p:txBody>
      </p:sp>
      <p:sp>
        <p:nvSpPr>
          <p:cNvPr id="277" name="Rectangle 2"/>
          <p:cNvSpPr txBox="1">
            <a:spLocks noChangeArrowheads="1"/>
          </p:cNvSpPr>
          <p:nvPr/>
        </p:nvSpPr>
        <p:spPr>
          <a:xfrm>
            <a:off x="1402043" y="5847356"/>
            <a:ext cx="3084185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S</a:t>
            </a:r>
            <a:r>
              <a:rPr lang="pt-BR" sz="1600" b="1" dirty="0" smtClean="0">
                <a:solidFill>
                  <a:srgbClr val="953735"/>
                </a:solidFill>
              </a:rPr>
              <a:t>MEP1 - </a:t>
            </a: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b</a:t>
            </a:r>
            <a:r>
              <a:rPr lang="pt-BR" sz="1600" b="1" dirty="0" smtClean="0">
                <a:solidFill>
                  <a:srgbClr val="953735"/>
                </a:solidFill>
              </a:rPr>
              <a:t>1x</a:t>
            </a: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(S</a:t>
            </a:r>
            <a:r>
              <a:rPr lang="pt-BR" sz="1600" b="1" dirty="0" smtClean="0">
                <a:solidFill>
                  <a:srgbClr val="953735"/>
                </a:solidFill>
              </a:rPr>
              <a:t>MEP1</a:t>
            </a: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+S</a:t>
            </a:r>
            <a:r>
              <a:rPr lang="pt-BR" sz="1600" b="1" dirty="0" smtClean="0">
                <a:solidFill>
                  <a:srgbClr val="953735"/>
                </a:solidFill>
              </a:rPr>
              <a:t>MEP2)</a:t>
            </a:r>
            <a:endParaRPr lang="pt-BR" sz="1600" b="1" dirty="0" smtClean="0">
              <a:solidFill>
                <a:srgbClr val="FD7471"/>
              </a:solidFill>
            </a:endParaRPr>
          </a:p>
        </p:txBody>
      </p:sp>
      <p:sp>
        <p:nvSpPr>
          <p:cNvPr id="278" name="Rectangle 2"/>
          <p:cNvSpPr txBox="1">
            <a:spLocks noChangeArrowheads="1"/>
          </p:cNvSpPr>
          <p:nvPr/>
        </p:nvSpPr>
        <p:spPr>
          <a:xfrm>
            <a:off x="4515620" y="5834666"/>
            <a:ext cx="3084185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S</a:t>
            </a:r>
            <a:r>
              <a:rPr lang="pt-BR" sz="1600" b="1" dirty="0" smtClean="0">
                <a:solidFill>
                  <a:srgbClr val="953735"/>
                </a:solidFill>
              </a:rPr>
              <a:t>MEP2 – </a:t>
            </a: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b</a:t>
            </a:r>
            <a:r>
              <a:rPr lang="pt-BR" sz="1600" b="1" dirty="0">
                <a:solidFill>
                  <a:srgbClr val="953735"/>
                </a:solidFill>
              </a:rPr>
              <a:t>2</a:t>
            </a:r>
            <a:r>
              <a:rPr lang="pt-BR" sz="1600" b="1" dirty="0" smtClean="0">
                <a:solidFill>
                  <a:srgbClr val="953735"/>
                </a:solidFill>
              </a:rPr>
              <a:t>x</a:t>
            </a: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(S</a:t>
            </a:r>
            <a:r>
              <a:rPr lang="pt-BR" sz="1600" b="1" dirty="0" smtClean="0">
                <a:solidFill>
                  <a:srgbClr val="953735"/>
                </a:solidFill>
              </a:rPr>
              <a:t>MEP1</a:t>
            </a:r>
            <a:r>
              <a:rPr lang="pt-BR" sz="16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+S</a:t>
            </a:r>
            <a:r>
              <a:rPr lang="pt-BR" sz="1600" b="1" dirty="0" smtClean="0">
                <a:solidFill>
                  <a:srgbClr val="953735"/>
                </a:solidFill>
              </a:rPr>
              <a:t>MEP2)</a:t>
            </a:r>
            <a:endParaRPr lang="pt-BR" sz="1600" b="1" dirty="0" smtClean="0">
              <a:solidFill>
                <a:srgbClr val="FD7471"/>
              </a:solidFill>
            </a:endParaRPr>
          </a:p>
        </p:txBody>
      </p:sp>
      <p:sp>
        <p:nvSpPr>
          <p:cNvPr id="279" name="Rectangle 2"/>
          <p:cNvSpPr txBox="1">
            <a:spLocks noChangeArrowheads="1"/>
          </p:cNvSpPr>
          <p:nvPr/>
        </p:nvSpPr>
        <p:spPr>
          <a:xfrm>
            <a:off x="3448382" y="6203984"/>
            <a:ext cx="1765820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-43,21   43,21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280" name="Grupo 279"/>
          <p:cNvGrpSpPr/>
          <p:nvPr/>
        </p:nvGrpSpPr>
        <p:grpSpPr>
          <a:xfrm>
            <a:off x="1115811" y="1689878"/>
            <a:ext cx="7909898" cy="320598"/>
            <a:chOff x="1202853" y="1212171"/>
            <a:chExt cx="7909898" cy="320598"/>
          </a:xfrm>
        </p:grpSpPr>
        <p:sp>
          <p:nvSpPr>
            <p:cNvPr id="281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282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283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284" name="Conector reto 283"/>
          <p:cNvCxnSpPr/>
          <p:nvPr/>
        </p:nvCxnSpPr>
        <p:spPr>
          <a:xfrm>
            <a:off x="4335058" y="1364100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Conector reto 284"/>
          <p:cNvCxnSpPr/>
          <p:nvPr/>
        </p:nvCxnSpPr>
        <p:spPr>
          <a:xfrm flipV="1">
            <a:off x="4182049" y="136410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ector reto 285"/>
          <p:cNvCxnSpPr/>
          <p:nvPr/>
        </p:nvCxnSpPr>
        <p:spPr>
          <a:xfrm flipV="1">
            <a:off x="4182048" y="149513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Conector reto 286"/>
          <p:cNvCxnSpPr/>
          <p:nvPr/>
        </p:nvCxnSpPr>
        <p:spPr>
          <a:xfrm flipV="1">
            <a:off x="4182049" y="175439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Conector reto 287"/>
          <p:cNvCxnSpPr/>
          <p:nvPr/>
        </p:nvCxnSpPr>
        <p:spPr>
          <a:xfrm flipV="1">
            <a:off x="4182047" y="162616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Conector reto 288"/>
          <p:cNvCxnSpPr/>
          <p:nvPr/>
        </p:nvCxnSpPr>
        <p:spPr>
          <a:xfrm>
            <a:off x="4351469" y="1363638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ector reto 289"/>
          <p:cNvCxnSpPr/>
          <p:nvPr/>
        </p:nvCxnSpPr>
        <p:spPr>
          <a:xfrm flipV="1">
            <a:off x="4351469" y="124407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ector reto 290"/>
          <p:cNvCxnSpPr/>
          <p:nvPr/>
        </p:nvCxnSpPr>
        <p:spPr>
          <a:xfrm flipV="1">
            <a:off x="4351468" y="137511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ector reto 291"/>
          <p:cNvCxnSpPr/>
          <p:nvPr/>
        </p:nvCxnSpPr>
        <p:spPr>
          <a:xfrm flipV="1">
            <a:off x="4351469" y="163437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Conector reto 292"/>
          <p:cNvCxnSpPr/>
          <p:nvPr/>
        </p:nvCxnSpPr>
        <p:spPr>
          <a:xfrm flipV="1">
            <a:off x="4351467" y="150614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7" grpId="0"/>
      <p:bldP spid="249" grpId="0"/>
      <p:bldP spid="250" grpId="0"/>
      <p:bldP spid="271" grpId="0"/>
      <p:bldP spid="272" grpId="0"/>
      <p:bldP spid="277" grpId="0"/>
      <p:bldP spid="278" grpId="0"/>
      <p:bldP spid="27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838029" y="6525344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134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3" name="Conector de seta reta 122"/>
          <p:cNvCxnSpPr/>
          <p:nvPr/>
        </p:nvCxnSpPr>
        <p:spPr>
          <a:xfrm>
            <a:off x="2920512" y="585372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6298429" y="303331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 2"/>
          <p:cNvSpPr txBox="1">
            <a:spLocks noChangeArrowheads="1"/>
          </p:cNvSpPr>
          <p:nvPr/>
        </p:nvSpPr>
        <p:spPr>
          <a:xfrm>
            <a:off x="2504840" y="3460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235" name="Rectangle 2"/>
          <p:cNvSpPr txBox="1">
            <a:spLocks noChangeArrowheads="1"/>
          </p:cNvSpPr>
          <p:nvPr/>
        </p:nvSpPr>
        <p:spPr>
          <a:xfrm>
            <a:off x="5452524" y="835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65562" name="Grupo 65561"/>
          <p:cNvGrpSpPr/>
          <p:nvPr/>
        </p:nvGrpSpPr>
        <p:grpSpPr>
          <a:xfrm>
            <a:off x="1418996" y="421424"/>
            <a:ext cx="7461064" cy="761188"/>
            <a:chOff x="716435" y="4051615"/>
            <a:chExt cx="7461064" cy="761188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448334"/>
              <a:ext cx="2525884" cy="364469"/>
              <a:chOff x="717590" y="4293096"/>
              <a:chExt cx="1501516" cy="30174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72175" y="4193438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49" name="Grupo 65548"/>
          <p:cNvGrpSpPr/>
          <p:nvPr/>
        </p:nvGrpSpPr>
        <p:grpSpPr>
          <a:xfrm>
            <a:off x="1324069" y="1165530"/>
            <a:ext cx="7655813" cy="327910"/>
            <a:chOff x="621508" y="4795721"/>
            <a:chExt cx="7655813" cy="327910"/>
          </a:xfrm>
        </p:grpSpPr>
        <p:sp>
          <p:nvSpPr>
            <p:cNvPr id="189" name="Triângulo isósceles 18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Triângulo isósceles 18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1" name="Conector reto 190"/>
            <p:cNvCxnSpPr>
              <a:stCxn id="18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ângulo isósceles 19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42" name="Conector de seta reta 241"/>
          <p:cNvCxnSpPr/>
          <p:nvPr/>
        </p:nvCxnSpPr>
        <p:spPr>
          <a:xfrm>
            <a:off x="1418996" y="1959049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>
          <a:xfrm>
            <a:off x="1418996" y="1616408"/>
            <a:ext cx="0" cy="50752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>
          <a:xfrm flipH="1">
            <a:off x="2881673" y="127067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"/>
          <p:cNvSpPr txBox="1">
            <a:spLocks noChangeArrowheads="1"/>
          </p:cNvSpPr>
          <p:nvPr/>
        </p:nvSpPr>
        <p:spPr>
          <a:xfrm>
            <a:off x="1828282" y="172197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2" name="Conector reto 251"/>
          <p:cNvCxnSpPr/>
          <p:nvPr/>
        </p:nvCxnSpPr>
        <p:spPr>
          <a:xfrm>
            <a:off x="4468522" y="1616407"/>
            <a:ext cx="36040" cy="396421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de seta reta 252"/>
          <p:cNvCxnSpPr/>
          <p:nvPr/>
        </p:nvCxnSpPr>
        <p:spPr>
          <a:xfrm>
            <a:off x="2897036" y="1959049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Rectangle 2"/>
          <p:cNvSpPr txBox="1">
            <a:spLocks noChangeArrowheads="1"/>
          </p:cNvSpPr>
          <p:nvPr/>
        </p:nvSpPr>
        <p:spPr>
          <a:xfrm>
            <a:off x="3374181" y="1717613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6" name="Conector reto 255"/>
          <p:cNvCxnSpPr/>
          <p:nvPr/>
        </p:nvCxnSpPr>
        <p:spPr>
          <a:xfrm flipH="1">
            <a:off x="6313687" y="1285904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>
            <a:off x="4488180" y="1959049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"/>
          <p:cNvSpPr txBox="1">
            <a:spLocks noChangeArrowheads="1"/>
          </p:cNvSpPr>
          <p:nvPr/>
        </p:nvSpPr>
        <p:spPr>
          <a:xfrm>
            <a:off x="5113205" y="170810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60" name="Conector de seta reta 259"/>
          <p:cNvCxnSpPr/>
          <p:nvPr/>
        </p:nvCxnSpPr>
        <p:spPr>
          <a:xfrm>
            <a:off x="6320263" y="1959049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8868879" y="1604543"/>
            <a:ext cx="0" cy="508707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"/>
          <p:cNvSpPr txBox="1">
            <a:spLocks noChangeArrowheads="1"/>
          </p:cNvSpPr>
          <p:nvPr/>
        </p:nvSpPr>
        <p:spPr>
          <a:xfrm>
            <a:off x="7303268" y="167951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4" name="Conector de seta reta 163"/>
          <p:cNvCxnSpPr/>
          <p:nvPr/>
        </p:nvCxnSpPr>
        <p:spPr>
          <a:xfrm>
            <a:off x="1418996" y="2438222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652169" y="220048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8" name="Conector de seta reta 167"/>
          <p:cNvCxnSpPr/>
          <p:nvPr/>
        </p:nvCxnSpPr>
        <p:spPr>
          <a:xfrm flipV="1">
            <a:off x="4448865" y="2424658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6058693" y="218981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68903" y="280055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7" name="Retângulo 196"/>
          <p:cNvSpPr/>
          <p:nvPr/>
        </p:nvSpPr>
        <p:spPr>
          <a:xfrm>
            <a:off x="4504562" y="280055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-71012" y="2385172"/>
            <a:ext cx="1665183" cy="95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Reação [KN]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(item 3.3)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6" name="Chave dupla 15"/>
          <p:cNvSpPr/>
          <p:nvPr/>
        </p:nvSpPr>
        <p:spPr>
          <a:xfrm>
            <a:off x="1609311" y="2756231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etângulo 83"/>
          <p:cNvSpPr/>
          <p:nvPr/>
        </p:nvSpPr>
        <p:spPr>
          <a:xfrm>
            <a:off x="1723182" y="280055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6" name="Retângulo 85"/>
          <p:cNvSpPr/>
          <p:nvPr/>
        </p:nvSpPr>
        <p:spPr>
          <a:xfrm>
            <a:off x="7885873" y="280055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3668903" y="378080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4504562" y="378080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0" name="Chave dupla 89"/>
          <p:cNvSpPr/>
          <p:nvPr/>
        </p:nvSpPr>
        <p:spPr>
          <a:xfrm>
            <a:off x="1609311" y="3736481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 90"/>
          <p:cNvSpPr/>
          <p:nvPr/>
        </p:nvSpPr>
        <p:spPr>
          <a:xfrm>
            <a:off x="1723182" y="378080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7885873" y="378080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05" name="Rectangle 2"/>
          <p:cNvSpPr txBox="1">
            <a:spLocks noChangeArrowheads="1"/>
          </p:cNvSpPr>
          <p:nvPr/>
        </p:nvSpPr>
        <p:spPr>
          <a:xfrm>
            <a:off x="237883" y="3571069"/>
            <a:ext cx="1147786" cy="809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FD7471"/>
                </a:solidFill>
              </a:rPr>
              <a:t>X/L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/m]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6" name="Rectangle 2"/>
          <p:cNvSpPr txBox="1">
            <a:spLocks noChangeArrowheads="1"/>
          </p:cNvSpPr>
          <p:nvPr/>
        </p:nvSpPr>
        <p:spPr>
          <a:xfrm>
            <a:off x="1662516" y="3715146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-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3613250" y="3757754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+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8" name="Rectangle 2"/>
          <p:cNvSpPr txBox="1">
            <a:spLocks noChangeArrowheads="1"/>
          </p:cNvSpPr>
          <p:nvPr/>
        </p:nvSpPr>
        <p:spPr>
          <a:xfrm>
            <a:off x="7789253" y="3731254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-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4463587" y="3753633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+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13" name="Retângulo 112"/>
          <p:cNvSpPr/>
          <p:nvPr/>
        </p:nvSpPr>
        <p:spPr>
          <a:xfrm>
            <a:off x="3668903" y="4682124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4" name="Retângulo 113"/>
          <p:cNvSpPr/>
          <p:nvPr/>
        </p:nvSpPr>
        <p:spPr>
          <a:xfrm>
            <a:off x="4504562" y="4682124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5" name="Chave dupla 114"/>
          <p:cNvSpPr/>
          <p:nvPr/>
        </p:nvSpPr>
        <p:spPr>
          <a:xfrm>
            <a:off x="1609311" y="4637797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Retângulo 115"/>
          <p:cNvSpPr/>
          <p:nvPr/>
        </p:nvSpPr>
        <p:spPr>
          <a:xfrm>
            <a:off x="1723182" y="4682124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7" name="Retângulo 116"/>
          <p:cNvSpPr/>
          <p:nvPr/>
        </p:nvSpPr>
        <p:spPr>
          <a:xfrm>
            <a:off x="7885873" y="4682124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237883" y="4472385"/>
            <a:ext cx="1147786" cy="809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V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24" name="Retângulo 123"/>
          <p:cNvSpPr/>
          <p:nvPr/>
        </p:nvSpPr>
        <p:spPr>
          <a:xfrm>
            <a:off x="3894346" y="5638805"/>
            <a:ext cx="118766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6" name="Chave dupla 125"/>
          <p:cNvSpPr/>
          <p:nvPr/>
        </p:nvSpPr>
        <p:spPr>
          <a:xfrm>
            <a:off x="1594171" y="5580621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Retângulo 126"/>
          <p:cNvSpPr/>
          <p:nvPr/>
        </p:nvSpPr>
        <p:spPr>
          <a:xfrm>
            <a:off x="1708042" y="562494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8" name="Retângulo 127"/>
          <p:cNvSpPr/>
          <p:nvPr/>
        </p:nvSpPr>
        <p:spPr>
          <a:xfrm>
            <a:off x="7870733" y="562494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9" name="Rectangle 2"/>
          <p:cNvSpPr txBox="1">
            <a:spLocks noChangeArrowheads="1"/>
          </p:cNvSpPr>
          <p:nvPr/>
        </p:nvSpPr>
        <p:spPr>
          <a:xfrm>
            <a:off x="222743" y="5415209"/>
            <a:ext cx="1147786" cy="809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R</a:t>
            </a:r>
            <a:endParaRPr lang="pt-BR" sz="2000" b="1" dirty="0" smtClean="0">
              <a:solidFill>
                <a:srgbClr val="FD7471"/>
              </a:solidFill>
            </a:endParaRP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cxnSp>
        <p:nvCxnSpPr>
          <p:cNvPr id="134" name="Conector reto 133"/>
          <p:cNvCxnSpPr/>
          <p:nvPr/>
        </p:nvCxnSpPr>
        <p:spPr>
          <a:xfrm>
            <a:off x="4495270" y="6124518"/>
            <a:ext cx="9292" cy="56710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2"/>
          <p:cNvSpPr txBox="1">
            <a:spLocks noChangeArrowheads="1"/>
          </p:cNvSpPr>
          <p:nvPr/>
        </p:nvSpPr>
        <p:spPr>
          <a:xfrm>
            <a:off x="1657738" y="2747540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21,72                   25,93   49,55                                        47,14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202853" y="1212171"/>
            <a:ext cx="7909898" cy="320598"/>
            <a:chOff x="1202853" y="1212171"/>
            <a:chExt cx="7909898" cy="320598"/>
          </a:xfrm>
        </p:grpSpPr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1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2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sp>
        <p:nvSpPr>
          <p:cNvPr id="144" name="Rectangle 2"/>
          <p:cNvSpPr txBox="1">
            <a:spLocks noChangeArrowheads="1"/>
          </p:cNvSpPr>
          <p:nvPr/>
        </p:nvSpPr>
        <p:spPr>
          <a:xfrm>
            <a:off x="1814468" y="3743100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14,6                      14,6    10,34                                       10,54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5" name="Rectangle 2"/>
          <p:cNvSpPr txBox="1">
            <a:spLocks noChangeArrowheads="1"/>
          </p:cNvSpPr>
          <p:nvPr/>
        </p:nvSpPr>
        <p:spPr>
          <a:xfrm>
            <a:off x="1760488" y="4652451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7,12                    40,53   60,09                                        36,6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6" name="Rectangle 2"/>
          <p:cNvSpPr txBox="1">
            <a:spLocks noChangeArrowheads="1"/>
          </p:cNvSpPr>
          <p:nvPr/>
        </p:nvSpPr>
        <p:spPr>
          <a:xfrm>
            <a:off x="1735165" y="5594818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7,12                          100,62                                             36,6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7" name="Rectangle 2"/>
          <p:cNvSpPr txBox="1">
            <a:spLocks noChangeArrowheads="1"/>
          </p:cNvSpPr>
          <p:nvPr/>
        </p:nvSpPr>
        <p:spPr>
          <a:xfrm>
            <a:off x="2125239" y="4296496"/>
            <a:ext cx="2423926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</a:rPr>
              <a:t>V = Reação + </a:t>
            </a: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953735"/>
                </a:solidFill>
              </a:rPr>
              <a:t>X/L</a:t>
            </a:r>
            <a:endParaRPr lang="pt-BR" sz="2000" dirty="0" smtClean="0">
              <a:solidFill>
                <a:srgbClr val="953735"/>
              </a:solidFill>
            </a:endParaRPr>
          </a:p>
        </p:txBody>
      </p:sp>
      <p:sp>
        <p:nvSpPr>
          <p:cNvPr id="148" name="Rectangle 2"/>
          <p:cNvSpPr txBox="1">
            <a:spLocks noChangeArrowheads="1"/>
          </p:cNvSpPr>
          <p:nvPr/>
        </p:nvSpPr>
        <p:spPr>
          <a:xfrm>
            <a:off x="5191536" y="4282343"/>
            <a:ext cx="2423926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</a:rPr>
              <a:t>V = Reação + </a:t>
            </a: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953735"/>
                </a:solidFill>
              </a:rPr>
              <a:t>X/L</a:t>
            </a:r>
            <a:endParaRPr lang="pt-BR" sz="2000" dirty="0" smtClean="0">
              <a:solidFill>
                <a:srgbClr val="953735"/>
              </a:solidFill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4079927" y="5105659"/>
            <a:ext cx="324306" cy="464589"/>
          </a:xfrm>
          <a:prstGeom prst="line">
            <a:avLst/>
          </a:prstGeom>
          <a:ln w="38100">
            <a:solidFill>
              <a:srgbClr val="95373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/>
          <p:nvPr/>
        </p:nvCxnSpPr>
        <p:spPr>
          <a:xfrm flipV="1">
            <a:off x="4589812" y="5097213"/>
            <a:ext cx="324306" cy="464589"/>
          </a:xfrm>
          <a:prstGeom prst="line">
            <a:avLst/>
          </a:prstGeom>
          <a:ln w="38100">
            <a:solidFill>
              <a:srgbClr val="95373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4352908" y="5090296"/>
            <a:ext cx="408390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</a:rPr>
              <a:t>+ </a:t>
            </a:r>
            <a:endParaRPr lang="pt-BR" sz="2000" dirty="0" smtClean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4" grpId="0"/>
      <p:bldP spid="145" grpId="0"/>
      <p:bldP spid="146" grpId="0"/>
      <p:bldP spid="147" grpId="0"/>
      <p:bldP spid="148" grpId="0"/>
      <p:bldP spid="15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838029" y="6525344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135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3" name="Conector de seta reta 122"/>
          <p:cNvCxnSpPr/>
          <p:nvPr/>
        </p:nvCxnSpPr>
        <p:spPr>
          <a:xfrm>
            <a:off x="2920512" y="585372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6298429" y="303331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 2"/>
          <p:cNvSpPr txBox="1">
            <a:spLocks noChangeArrowheads="1"/>
          </p:cNvSpPr>
          <p:nvPr/>
        </p:nvSpPr>
        <p:spPr>
          <a:xfrm>
            <a:off x="2504840" y="3460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235" name="Rectangle 2"/>
          <p:cNvSpPr txBox="1">
            <a:spLocks noChangeArrowheads="1"/>
          </p:cNvSpPr>
          <p:nvPr/>
        </p:nvSpPr>
        <p:spPr>
          <a:xfrm>
            <a:off x="5452524" y="835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65562" name="Grupo 65561"/>
          <p:cNvGrpSpPr/>
          <p:nvPr/>
        </p:nvGrpSpPr>
        <p:grpSpPr>
          <a:xfrm>
            <a:off x="1418996" y="421424"/>
            <a:ext cx="7461064" cy="761188"/>
            <a:chOff x="716435" y="4051615"/>
            <a:chExt cx="7461064" cy="761188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448334"/>
              <a:ext cx="2525884" cy="364469"/>
              <a:chOff x="717590" y="4293096"/>
              <a:chExt cx="1501516" cy="30174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72175" y="4193438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49" name="Grupo 65548"/>
          <p:cNvGrpSpPr/>
          <p:nvPr/>
        </p:nvGrpSpPr>
        <p:grpSpPr>
          <a:xfrm>
            <a:off x="1324069" y="1165530"/>
            <a:ext cx="7655813" cy="327910"/>
            <a:chOff x="621508" y="4795721"/>
            <a:chExt cx="7655813" cy="327910"/>
          </a:xfrm>
        </p:grpSpPr>
        <p:sp>
          <p:nvSpPr>
            <p:cNvPr id="189" name="Triângulo isósceles 18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Triângulo isósceles 18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1" name="Conector reto 190"/>
            <p:cNvCxnSpPr>
              <a:stCxn id="18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ângulo isósceles 19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43" name="Conector reto 242"/>
          <p:cNvCxnSpPr/>
          <p:nvPr/>
        </p:nvCxnSpPr>
        <p:spPr>
          <a:xfrm>
            <a:off x="1418996" y="1616408"/>
            <a:ext cx="0" cy="50752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>
            <a:stCxn id="130" idx="2"/>
          </p:cNvCxnSpPr>
          <p:nvPr/>
        </p:nvCxnSpPr>
        <p:spPr>
          <a:xfrm>
            <a:off x="4624162" y="4737295"/>
            <a:ext cx="0" cy="212070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8868879" y="1604543"/>
            <a:ext cx="0" cy="508707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tângulo 196"/>
          <p:cNvSpPr/>
          <p:nvPr/>
        </p:nvSpPr>
        <p:spPr>
          <a:xfrm>
            <a:off x="4180543" y="264770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16384" y="2103446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X</a:t>
            </a:r>
            <a:r>
              <a:rPr lang="pt-BR" sz="2000" b="1" dirty="0" smtClean="0">
                <a:solidFill>
                  <a:srgbClr val="FD7471"/>
                </a:solidFill>
              </a:rPr>
              <a:t> [</a:t>
            </a:r>
            <a:r>
              <a:rPr lang="pt-BR" sz="2000" b="1" dirty="0" err="1" smtClean="0">
                <a:solidFill>
                  <a:srgbClr val="FD7471"/>
                </a:solidFill>
              </a:rPr>
              <a:t>KNcm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</a:p>
        </p:txBody>
      </p:sp>
      <p:sp>
        <p:nvSpPr>
          <p:cNvPr id="139" name="Rectangle 2"/>
          <p:cNvSpPr txBox="1">
            <a:spLocks noChangeArrowheads="1"/>
          </p:cNvSpPr>
          <p:nvPr/>
        </p:nvSpPr>
        <p:spPr>
          <a:xfrm>
            <a:off x="4180543" y="2615637"/>
            <a:ext cx="846900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4321                  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202853" y="1212171"/>
            <a:ext cx="7909898" cy="320598"/>
            <a:chOff x="1202853" y="1212171"/>
            <a:chExt cx="7909898" cy="320598"/>
          </a:xfrm>
        </p:grpSpPr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1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2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sp>
        <p:nvSpPr>
          <p:cNvPr id="104" name="Retângulo 103"/>
          <p:cNvSpPr/>
          <p:nvPr/>
        </p:nvSpPr>
        <p:spPr>
          <a:xfrm>
            <a:off x="1438654" y="1743406"/>
            <a:ext cx="744140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0" name="Rectangle 2"/>
          <p:cNvSpPr txBox="1">
            <a:spLocks noChangeArrowheads="1"/>
          </p:cNvSpPr>
          <p:nvPr/>
        </p:nvSpPr>
        <p:spPr>
          <a:xfrm>
            <a:off x="2390791" y="1748022"/>
            <a:ext cx="5632008" cy="337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DIMENSIONAMENTO A FLEXÃO – PARTE 1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cxnSp>
        <p:nvCxnSpPr>
          <p:cNvPr id="111" name="Conector reto 110"/>
          <p:cNvCxnSpPr/>
          <p:nvPr/>
        </p:nvCxnSpPr>
        <p:spPr>
          <a:xfrm>
            <a:off x="4484593" y="1455065"/>
            <a:ext cx="0" cy="27546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2"/>
          <p:cNvSpPr txBox="1">
            <a:spLocks noChangeArrowheads="1"/>
          </p:cNvSpPr>
          <p:nvPr/>
        </p:nvSpPr>
        <p:spPr>
          <a:xfrm>
            <a:off x="22820" y="3058233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M [</a:t>
            </a:r>
            <a:r>
              <a:rPr lang="pt-BR" sz="2000" b="1" dirty="0" err="1" smtClean="0">
                <a:solidFill>
                  <a:srgbClr val="FD7471"/>
                </a:solidFill>
              </a:rPr>
              <a:t>KNcm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(item 3.4)</a:t>
            </a:r>
          </a:p>
        </p:txBody>
      </p:sp>
      <p:sp>
        <p:nvSpPr>
          <p:cNvPr id="120" name="Retângulo 119"/>
          <p:cNvSpPr/>
          <p:nvPr/>
        </p:nvSpPr>
        <p:spPr>
          <a:xfrm>
            <a:off x="2403535" y="3242006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1" name="Chave dupla 120"/>
          <p:cNvSpPr/>
          <p:nvPr/>
        </p:nvSpPr>
        <p:spPr>
          <a:xfrm>
            <a:off x="1700974" y="3188076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2403535" y="3209935"/>
            <a:ext cx="5694548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1229                                                  4024                                                                      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25" name="Retângulo 124"/>
          <p:cNvSpPr/>
          <p:nvPr/>
        </p:nvSpPr>
        <p:spPr>
          <a:xfrm>
            <a:off x="6495750" y="322997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0" name="Retângulo 129"/>
          <p:cNvSpPr/>
          <p:nvPr/>
        </p:nvSpPr>
        <p:spPr>
          <a:xfrm>
            <a:off x="4234181" y="4377255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-2215" y="4463094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Xd</a:t>
            </a:r>
            <a:r>
              <a:rPr lang="pt-BR" sz="2000" b="1" dirty="0" smtClean="0">
                <a:solidFill>
                  <a:srgbClr val="FD7471"/>
                </a:solidFill>
              </a:rPr>
              <a:t> [</a:t>
            </a:r>
            <a:r>
              <a:rPr lang="pt-BR" sz="2000" b="1" dirty="0" err="1" smtClean="0">
                <a:solidFill>
                  <a:srgbClr val="FD7471"/>
                </a:solidFill>
              </a:rPr>
              <a:t>KNcm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(item </a:t>
            </a:r>
            <a:r>
              <a:rPr lang="pt-BR" sz="2000" b="1" dirty="0" smtClean="0">
                <a:solidFill>
                  <a:srgbClr val="FD7471"/>
                </a:solidFill>
              </a:rPr>
              <a:t>3.5)</a:t>
            </a:r>
            <a:endParaRPr lang="pt-BR" sz="2000" b="1" dirty="0">
              <a:solidFill>
                <a:srgbClr val="FD7471"/>
              </a:solidFill>
            </a:endParaRPr>
          </a:p>
          <a:p>
            <a:pPr algn="ctr">
              <a:defRPr/>
            </a:pP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-15414" y="5815150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Md</a:t>
            </a:r>
            <a:r>
              <a:rPr lang="pt-BR" sz="2000" b="1" dirty="0" smtClean="0">
                <a:solidFill>
                  <a:srgbClr val="FD7471"/>
                </a:solidFill>
              </a:rPr>
              <a:t> [</a:t>
            </a:r>
            <a:r>
              <a:rPr lang="pt-BR" sz="2000" b="1" dirty="0" err="1" smtClean="0">
                <a:solidFill>
                  <a:srgbClr val="FD7471"/>
                </a:solidFill>
              </a:rPr>
              <a:t>KNcm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</a:p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(item </a:t>
            </a:r>
            <a:r>
              <a:rPr lang="pt-BR" sz="2000" b="1" dirty="0" smtClean="0">
                <a:solidFill>
                  <a:srgbClr val="FD7471"/>
                </a:solidFill>
              </a:rPr>
              <a:t>3.5)</a:t>
            </a:r>
            <a:endParaRPr lang="pt-BR" sz="2000" b="1" dirty="0">
              <a:solidFill>
                <a:srgbClr val="FD7471"/>
              </a:solidFill>
            </a:endParaRPr>
          </a:p>
          <a:p>
            <a:pPr algn="ctr">
              <a:defRPr/>
            </a:pPr>
            <a:endParaRPr lang="pt-BR" sz="2000" b="1" dirty="0" smtClean="0">
              <a:solidFill>
                <a:srgbClr val="FD7471"/>
              </a:solidFill>
            </a:endParaRPr>
          </a:p>
          <a:p>
            <a:pPr algn="ctr">
              <a:defRPr/>
            </a:pP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36" name="Retângulo 135"/>
          <p:cNvSpPr/>
          <p:nvPr/>
        </p:nvSpPr>
        <p:spPr>
          <a:xfrm>
            <a:off x="2403535" y="5273386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7" name="Chave dupla 136"/>
          <p:cNvSpPr/>
          <p:nvPr/>
        </p:nvSpPr>
        <p:spPr>
          <a:xfrm>
            <a:off x="1700974" y="5219456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Retângulo 142"/>
          <p:cNvSpPr/>
          <p:nvPr/>
        </p:nvSpPr>
        <p:spPr>
          <a:xfrm>
            <a:off x="6495750" y="526135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cxnSp>
        <p:nvCxnSpPr>
          <p:cNvPr id="149" name="Conector reto 148"/>
          <p:cNvCxnSpPr>
            <a:stCxn id="197" idx="2"/>
            <a:endCxn id="130" idx="0"/>
          </p:cNvCxnSpPr>
          <p:nvPr/>
        </p:nvCxnSpPr>
        <p:spPr>
          <a:xfrm>
            <a:off x="4570524" y="3007748"/>
            <a:ext cx="0" cy="136950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o 12"/>
          <p:cNvGrpSpPr/>
          <p:nvPr/>
        </p:nvGrpSpPr>
        <p:grpSpPr>
          <a:xfrm>
            <a:off x="2085190" y="4345184"/>
            <a:ext cx="2995891" cy="380083"/>
            <a:chOff x="2085190" y="4345184"/>
            <a:chExt cx="2995891" cy="380083"/>
          </a:xfrm>
        </p:grpSpPr>
        <p:sp>
          <p:nvSpPr>
            <p:cNvPr id="133" name="Rectangle 2"/>
            <p:cNvSpPr txBox="1">
              <a:spLocks noChangeArrowheads="1"/>
            </p:cNvSpPr>
            <p:nvPr/>
          </p:nvSpPr>
          <p:spPr>
            <a:xfrm>
              <a:off x="4234181" y="4345184"/>
              <a:ext cx="846900" cy="3800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FD7471"/>
                  </a:solidFill>
                </a:rPr>
                <a:t>6049                        </a:t>
              </a:r>
              <a:endParaRPr lang="pt-BR" sz="2000" dirty="0" smtClean="0">
                <a:solidFill>
                  <a:srgbClr val="FD7471"/>
                </a:solidFill>
              </a:endParaRPr>
            </a:p>
          </p:txBody>
        </p:sp>
        <p:sp>
          <p:nvSpPr>
            <p:cNvPr id="150" name="Rectangle 2"/>
            <p:cNvSpPr txBox="1">
              <a:spLocks noChangeArrowheads="1"/>
            </p:cNvSpPr>
            <p:nvPr/>
          </p:nvSpPr>
          <p:spPr>
            <a:xfrm>
              <a:off x="2085190" y="4351212"/>
              <a:ext cx="1537997" cy="3465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err="1" smtClean="0">
                  <a:solidFill>
                    <a:srgbClr val="953735"/>
                  </a:solidFill>
                </a:rPr>
                <a:t>Xd</a:t>
              </a:r>
              <a:r>
                <a:rPr lang="pt-BR" sz="2000" b="1" dirty="0" smtClean="0">
                  <a:solidFill>
                    <a:srgbClr val="953735"/>
                  </a:solidFill>
                </a:rPr>
                <a:t> = 1,4.X</a:t>
              </a:r>
              <a:r>
                <a:rPr lang="pt-BR" sz="2000" b="1" dirty="0" smtClean="0">
                  <a:solidFill>
                    <a:srgbClr val="FD7471"/>
                  </a:solidFill>
                </a:rPr>
                <a:t> 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2403535" y="5241315"/>
            <a:ext cx="5694548" cy="380083"/>
            <a:chOff x="2403535" y="5241315"/>
            <a:chExt cx="5694548" cy="380083"/>
          </a:xfrm>
        </p:grpSpPr>
        <p:sp>
          <p:nvSpPr>
            <p:cNvPr id="138" name="Rectangle 2"/>
            <p:cNvSpPr txBox="1">
              <a:spLocks noChangeArrowheads="1"/>
            </p:cNvSpPr>
            <p:nvPr/>
          </p:nvSpPr>
          <p:spPr>
            <a:xfrm>
              <a:off x="2403535" y="5241315"/>
              <a:ext cx="5694548" cy="3800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FD7471"/>
                  </a:solidFill>
                </a:rPr>
                <a:t>1721                                                  5690                                                                            </a:t>
              </a:r>
              <a:endParaRPr lang="pt-BR" sz="2000" dirty="0" smtClean="0">
                <a:solidFill>
                  <a:srgbClr val="FD7471"/>
                </a:solidFill>
              </a:endParaRPr>
            </a:p>
          </p:txBody>
        </p:sp>
        <p:sp>
          <p:nvSpPr>
            <p:cNvPr id="153" name="Rectangle 2"/>
            <p:cNvSpPr txBox="1">
              <a:spLocks noChangeArrowheads="1"/>
            </p:cNvSpPr>
            <p:nvPr/>
          </p:nvSpPr>
          <p:spPr>
            <a:xfrm>
              <a:off x="3196468" y="5263487"/>
              <a:ext cx="1537997" cy="3465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err="1">
                  <a:solidFill>
                    <a:srgbClr val="953735"/>
                  </a:solidFill>
                </a:rPr>
                <a:t>M</a:t>
              </a:r>
              <a:r>
                <a:rPr lang="pt-BR" sz="2000" b="1" dirty="0" err="1" smtClean="0">
                  <a:solidFill>
                    <a:srgbClr val="953735"/>
                  </a:solidFill>
                </a:rPr>
                <a:t>d</a:t>
              </a:r>
              <a:r>
                <a:rPr lang="pt-BR" sz="2000" b="1" dirty="0" smtClean="0">
                  <a:solidFill>
                    <a:srgbClr val="953735"/>
                  </a:solidFill>
                </a:rPr>
                <a:t> = 1,4.M</a:t>
              </a:r>
              <a:r>
                <a:rPr lang="pt-BR" sz="2000" b="1" dirty="0" smtClean="0">
                  <a:solidFill>
                    <a:srgbClr val="FD7471"/>
                  </a:solidFill>
                </a:rPr>
                <a:t> </a:t>
              </a:r>
            </a:p>
          </p:txBody>
        </p:sp>
      </p:grpSp>
      <p:sp>
        <p:nvSpPr>
          <p:cNvPr id="154" name="Chave dupla 153"/>
          <p:cNvSpPr/>
          <p:nvPr/>
        </p:nvSpPr>
        <p:spPr>
          <a:xfrm>
            <a:off x="1678210" y="2416299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" name="Chave dupla 154"/>
          <p:cNvSpPr/>
          <p:nvPr/>
        </p:nvSpPr>
        <p:spPr>
          <a:xfrm>
            <a:off x="1731207" y="4327394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2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2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838029" y="6525344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136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3" name="Conector de seta reta 122"/>
          <p:cNvCxnSpPr/>
          <p:nvPr/>
        </p:nvCxnSpPr>
        <p:spPr>
          <a:xfrm>
            <a:off x="2920512" y="585372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6298429" y="303331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 2"/>
          <p:cNvSpPr txBox="1">
            <a:spLocks noChangeArrowheads="1"/>
          </p:cNvSpPr>
          <p:nvPr/>
        </p:nvSpPr>
        <p:spPr>
          <a:xfrm>
            <a:off x="2504840" y="3460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235" name="Rectangle 2"/>
          <p:cNvSpPr txBox="1">
            <a:spLocks noChangeArrowheads="1"/>
          </p:cNvSpPr>
          <p:nvPr/>
        </p:nvSpPr>
        <p:spPr>
          <a:xfrm>
            <a:off x="5452524" y="835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65562" name="Grupo 65561"/>
          <p:cNvGrpSpPr/>
          <p:nvPr/>
        </p:nvGrpSpPr>
        <p:grpSpPr>
          <a:xfrm>
            <a:off x="1418996" y="421424"/>
            <a:ext cx="7461064" cy="761188"/>
            <a:chOff x="716435" y="4051615"/>
            <a:chExt cx="7461064" cy="761188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448334"/>
              <a:ext cx="2525884" cy="364469"/>
              <a:chOff x="717590" y="4293096"/>
              <a:chExt cx="1501516" cy="30174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72175" y="4193438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49" name="Grupo 65548"/>
          <p:cNvGrpSpPr/>
          <p:nvPr/>
        </p:nvGrpSpPr>
        <p:grpSpPr>
          <a:xfrm>
            <a:off x="1324069" y="1165530"/>
            <a:ext cx="7655813" cy="327910"/>
            <a:chOff x="621508" y="4795721"/>
            <a:chExt cx="7655813" cy="327910"/>
          </a:xfrm>
        </p:grpSpPr>
        <p:sp>
          <p:nvSpPr>
            <p:cNvPr id="189" name="Triângulo isósceles 18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Triângulo isósceles 18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1" name="Conector reto 190"/>
            <p:cNvCxnSpPr>
              <a:stCxn id="18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ângulo isósceles 19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43" name="Conector reto 242"/>
          <p:cNvCxnSpPr/>
          <p:nvPr/>
        </p:nvCxnSpPr>
        <p:spPr>
          <a:xfrm>
            <a:off x="1418996" y="1616408"/>
            <a:ext cx="0" cy="50752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/>
          <p:cNvCxnSpPr/>
          <p:nvPr/>
        </p:nvCxnSpPr>
        <p:spPr>
          <a:xfrm>
            <a:off x="4504562" y="2103446"/>
            <a:ext cx="51513" cy="457110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8868879" y="1604543"/>
            <a:ext cx="0" cy="508707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tângulo 196"/>
          <p:cNvSpPr/>
          <p:nvPr/>
        </p:nvSpPr>
        <p:spPr>
          <a:xfrm>
            <a:off x="4166094" y="2509956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6404" y="2197244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kc</a:t>
            </a: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39" name="Rectangle 2"/>
          <p:cNvSpPr txBox="1">
            <a:spLocks noChangeArrowheads="1"/>
          </p:cNvSpPr>
          <p:nvPr/>
        </p:nvSpPr>
        <p:spPr>
          <a:xfrm>
            <a:off x="2373986" y="2465374"/>
            <a:ext cx="609521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14,75                  4,2                          4,46                  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202853" y="1212171"/>
            <a:ext cx="7909898" cy="320598"/>
            <a:chOff x="1202853" y="1212171"/>
            <a:chExt cx="7909898" cy="320598"/>
          </a:xfrm>
        </p:grpSpPr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1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2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sp>
        <p:nvSpPr>
          <p:cNvPr id="104" name="Retângulo 103"/>
          <p:cNvSpPr/>
          <p:nvPr/>
        </p:nvSpPr>
        <p:spPr>
          <a:xfrm>
            <a:off x="1438654" y="1743406"/>
            <a:ext cx="744140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0" name="Rectangle 2"/>
          <p:cNvSpPr txBox="1">
            <a:spLocks noChangeArrowheads="1"/>
          </p:cNvSpPr>
          <p:nvPr/>
        </p:nvSpPr>
        <p:spPr>
          <a:xfrm>
            <a:off x="2337332" y="1716408"/>
            <a:ext cx="5429470" cy="337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DIMENSIONAMENTO A FLEXÃO – PARTE 2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cxnSp>
        <p:nvCxnSpPr>
          <p:cNvPr id="111" name="Conector reto 110"/>
          <p:cNvCxnSpPr/>
          <p:nvPr/>
        </p:nvCxnSpPr>
        <p:spPr>
          <a:xfrm>
            <a:off x="4484593" y="1455065"/>
            <a:ext cx="8729" cy="27546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2"/>
          <p:cNvSpPr txBox="1">
            <a:spLocks noChangeArrowheads="1"/>
          </p:cNvSpPr>
          <p:nvPr/>
        </p:nvSpPr>
        <p:spPr>
          <a:xfrm>
            <a:off x="-219" y="2892769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ks</a:t>
            </a: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20" name="Retângulo 119"/>
          <p:cNvSpPr/>
          <p:nvPr/>
        </p:nvSpPr>
        <p:spPr>
          <a:xfrm>
            <a:off x="2403535" y="2517273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1" name="Chave dupla 120"/>
          <p:cNvSpPr/>
          <p:nvPr/>
        </p:nvSpPr>
        <p:spPr>
          <a:xfrm>
            <a:off x="1677935" y="3022612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Retângulo 124"/>
          <p:cNvSpPr/>
          <p:nvPr/>
        </p:nvSpPr>
        <p:spPr>
          <a:xfrm>
            <a:off x="6397740" y="2501345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-3369" y="3715548"/>
            <a:ext cx="1665183" cy="6769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As</a:t>
            </a:r>
            <a:endParaRPr lang="pt-BR" sz="2000" b="1" dirty="0">
              <a:solidFill>
                <a:srgbClr val="FD7471"/>
              </a:solidFill>
            </a:endParaRPr>
          </a:p>
          <a:p>
            <a:pPr algn="ctr">
              <a:defRPr/>
            </a:pP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69762" y="5140026"/>
            <a:ext cx="1402543" cy="1241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Configuração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armadura</a:t>
            </a:r>
            <a:endParaRPr lang="pt-BR" sz="2000" b="1" dirty="0">
              <a:solidFill>
                <a:srgbClr val="FD7471"/>
              </a:solidFill>
            </a:endParaRPr>
          </a:p>
          <a:p>
            <a:pPr algn="ctr">
              <a:defRPr/>
            </a:pPr>
            <a:endParaRPr lang="pt-BR" sz="2000" b="1" dirty="0" smtClean="0">
              <a:solidFill>
                <a:srgbClr val="FD7471"/>
              </a:solidFill>
            </a:endParaRPr>
          </a:p>
          <a:p>
            <a:pPr algn="ctr">
              <a:defRPr/>
            </a:pP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37" name="Chave dupla 136"/>
          <p:cNvSpPr/>
          <p:nvPr/>
        </p:nvSpPr>
        <p:spPr>
          <a:xfrm>
            <a:off x="1609312" y="4348883"/>
            <a:ext cx="7019799" cy="203244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4" name="Chave dupla 153"/>
          <p:cNvSpPr/>
          <p:nvPr/>
        </p:nvSpPr>
        <p:spPr>
          <a:xfrm>
            <a:off x="1678210" y="2416299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" name="Chave dupla 154"/>
          <p:cNvSpPr/>
          <p:nvPr/>
        </p:nvSpPr>
        <p:spPr>
          <a:xfrm>
            <a:off x="1693482" y="3674335"/>
            <a:ext cx="6951176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/>
          <p:cNvSpPr/>
          <p:nvPr/>
        </p:nvSpPr>
        <p:spPr>
          <a:xfrm>
            <a:off x="4158544" y="3110299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2366436" y="3065717"/>
            <a:ext cx="609521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0,024                0,025                       0,025                  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84" name="Retângulo 83"/>
          <p:cNvSpPr/>
          <p:nvPr/>
        </p:nvSpPr>
        <p:spPr>
          <a:xfrm>
            <a:off x="2395985" y="3117616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5" name="Retângulo 84"/>
          <p:cNvSpPr/>
          <p:nvPr/>
        </p:nvSpPr>
        <p:spPr>
          <a:xfrm>
            <a:off x="6390190" y="310168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0" name="Retângulo 89"/>
          <p:cNvSpPr/>
          <p:nvPr/>
        </p:nvSpPr>
        <p:spPr>
          <a:xfrm>
            <a:off x="4128369" y="373362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1" name="Rectangle 2"/>
          <p:cNvSpPr txBox="1">
            <a:spLocks noChangeArrowheads="1"/>
          </p:cNvSpPr>
          <p:nvPr/>
        </p:nvSpPr>
        <p:spPr>
          <a:xfrm>
            <a:off x="2336261" y="3689038"/>
            <a:ext cx="609521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 0,90                  3,29                         3,09                  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2365810" y="3740937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6360015" y="3725009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4" name="Retângulo 93"/>
          <p:cNvSpPr/>
          <p:nvPr/>
        </p:nvSpPr>
        <p:spPr>
          <a:xfrm>
            <a:off x="4043704" y="4392480"/>
            <a:ext cx="94929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2308556" y="4383390"/>
            <a:ext cx="609521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2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FD7471"/>
                </a:solidFill>
              </a:rPr>
              <a:t>12.5</a:t>
            </a:r>
            <a:r>
              <a:rPr lang="pt-BR" sz="2000" b="1" dirty="0">
                <a:solidFill>
                  <a:srgbClr val="FD7471"/>
                </a:solidFill>
              </a:rPr>
              <a:t> </a:t>
            </a:r>
            <a:r>
              <a:rPr lang="pt-BR" sz="2000" b="1" dirty="0" smtClean="0">
                <a:solidFill>
                  <a:srgbClr val="FD7471"/>
                </a:solidFill>
              </a:rPr>
              <a:t>             3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FD7471"/>
                </a:solidFill>
              </a:rPr>
              <a:t>12.5                     </a:t>
            </a:r>
            <a:r>
              <a:rPr lang="pt-BR" sz="2000" b="1" dirty="0" err="1" smtClean="0">
                <a:solidFill>
                  <a:srgbClr val="FD7471"/>
                </a:solidFill>
              </a:rPr>
              <a:t>3</a:t>
            </a:r>
            <a:r>
              <a:rPr lang="pt-BR" sz="2000" b="1" dirty="0" err="1" smtClean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err="1" smtClean="0">
                <a:solidFill>
                  <a:srgbClr val="FD7471"/>
                </a:solidFill>
              </a:rPr>
              <a:t>12.5</a:t>
            </a:r>
            <a:r>
              <a:rPr lang="pt-BR" sz="2000" b="1" dirty="0" smtClean="0">
                <a:solidFill>
                  <a:srgbClr val="FD7471"/>
                </a:solidFill>
              </a:rPr>
              <a:t>                       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96" name="Retângulo 95"/>
          <p:cNvSpPr/>
          <p:nvPr/>
        </p:nvSpPr>
        <p:spPr>
          <a:xfrm>
            <a:off x="2395984" y="4419399"/>
            <a:ext cx="942313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7" name="Retângulo 96"/>
          <p:cNvSpPr/>
          <p:nvPr/>
        </p:nvSpPr>
        <p:spPr>
          <a:xfrm>
            <a:off x="6306954" y="4393411"/>
            <a:ext cx="946434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03144" y="4941168"/>
            <a:ext cx="563230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598812" y="6194030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/>
          <p:nvPr/>
        </p:nvSpPr>
        <p:spPr>
          <a:xfrm>
            <a:off x="2908918" y="6191550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/>
          <p:cNvCxnSpPr>
            <a:stCxn id="8" idx="4"/>
          </p:cNvCxnSpPr>
          <p:nvPr/>
        </p:nvCxnSpPr>
        <p:spPr>
          <a:xfrm>
            <a:off x="2638570" y="6273545"/>
            <a:ext cx="427804" cy="467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947542" y="6200781"/>
            <a:ext cx="117698" cy="536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2"/>
          <p:cNvSpPr txBox="1">
            <a:spLocks noChangeArrowheads="1"/>
          </p:cNvSpPr>
          <p:nvPr/>
        </p:nvSpPr>
        <p:spPr>
          <a:xfrm>
            <a:off x="2962480" y="6496966"/>
            <a:ext cx="107070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4F81BD"/>
                </a:solidFill>
              </a:rPr>
              <a:t> 2</a:t>
            </a:r>
            <a:r>
              <a:rPr lang="pt-BR" sz="1800" b="1" dirty="0" smtClean="0">
                <a:solidFill>
                  <a:srgbClr val="4F81BD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4F81BD"/>
                </a:solidFill>
              </a:rPr>
              <a:t>12.5</a:t>
            </a:r>
            <a:endParaRPr lang="pt-BR" sz="1800" dirty="0" smtClean="0">
              <a:solidFill>
                <a:srgbClr val="4F81BD"/>
              </a:solidFill>
            </a:endParaRPr>
          </a:p>
        </p:txBody>
      </p:sp>
      <p:sp>
        <p:nvSpPr>
          <p:cNvPr id="106" name="Retângulo 105"/>
          <p:cNvSpPr/>
          <p:nvPr/>
        </p:nvSpPr>
        <p:spPr>
          <a:xfrm>
            <a:off x="6305310" y="4913080"/>
            <a:ext cx="563230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Elipse 106"/>
          <p:cNvSpPr/>
          <p:nvPr/>
        </p:nvSpPr>
        <p:spPr>
          <a:xfrm>
            <a:off x="6400978" y="6165942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/>
          <p:cNvSpPr/>
          <p:nvPr/>
        </p:nvSpPr>
        <p:spPr>
          <a:xfrm>
            <a:off x="6711011" y="6168041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9" name="Conector reto 108"/>
          <p:cNvCxnSpPr>
            <a:stCxn id="107" idx="4"/>
          </p:cNvCxnSpPr>
          <p:nvPr/>
        </p:nvCxnSpPr>
        <p:spPr>
          <a:xfrm>
            <a:off x="6440736" y="6245457"/>
            <a:ext cx="427804" cy="467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/>
          <p:cNvCxnSpPr/>
          <p:nvPr/>
        </p:nvCxnSpPr>
        <p:spPr>
          <a:xfrm>
            <a:off x="6749320" y="6183421"/>
            <a:ext cx="117698" cy="536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6764646" y="6468878"/>
            <a:ext cx="107070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4F81BD"/>
                </a:solidFill>
              </a:rPr>
              <a:t> 3</a:t>
            </a:r>
            <a:r>
              <a:rPr lang="pt-BR" sz="1800" b="1" dirty="0" smtClean="0">
                <a:solidFill>
                  <a:srgbClr val="4F81BD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4F81BD"/>
                </a:solidFill>
              </a:rPr>
              <a:t>12.5</a:t>
            </a:r>
            <a:endParaRPr lang="pt-BR" sz="1800" dirty="0" smtClean="0">
              <a:solidFill>
                <a:srgbClr val="4F81BD"/>
              </a:solidFill>
            </a:endParaRPr>
          </a:p>
        </p:txBody>
      </p:sp>
      <p:sp>
        <p:nvSpPr>
          <p:cNvPr id="114" name="Elipse 113"/>
          <p:cNvSpPr/>
          <p:nvPr/>
        </p:nvSpPr>
        <p:spPr>
          <a:xfrm>
            <a:off x="6559216" y="6168042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5" name="Conector reto 114"/>
          <p:cNvCxnSpPr/>
          <p:nvPr/>
        </p:nvCxnSpPr>
        <p:spPr>
          <a:xfrm>
            <a:off x="6591082" y="6191550"/>
            <a:ext cx="278167" cy="521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tângulo 116"/>
          <p:cNvSpPr/>
          <p:nvPr/>
        </p:nvSpPr>
        <p:spPr>
          <a:xfrm>
            <a:off x="3971088" y="4941168"/>
            <a:ext cx="563230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Rectangle 2"/>
          <p:cNvSpPr txBox="1">
            <a:spLocks noChangeArrowheads="1"/>
          </p:cNvSpPr>
          <p:nvPr/>
        </p:nvSpPr>
        <p:spPr>
          <a:xfrm>
            <a:off x="4661599" y="5244066"/>
            <a:ext cx="107070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4F81BD"/>
                </a:solidFill>
              </a:rPr>
              <a:t> 3</a:t>
            </a:r>
            <a:r>
              <a:rPr lang="pt-BR" sz="1800" b="1" dirty="0" smtClean="0">
                <a:solidFill>
                  <a:srgbClr val="4F81BD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4F81BD"/>
                </a:solidFill>
              </a:rPr>
              <a:t>12.5</a:t>
            </a:r>
            <a:endParaRPr lang="pt-BR" sz="1800" dirty="0" smtClean="0">
              <a:solidFill>
                <a:srgbClr val="4F81BD"/>
              </a:solidFill>
            </a:endParaRPr>
          </a:p>
        </p:txBody>
      </p:sp>
      <p:sp>
        <p:nvSpPr>
          <p:cNvPr id="128" name="Elipse 127"/>
          <p:cNvSpPr/>
          <p:nvPr/>
        </p:nvSpPr>
        <p:spPr>
          <a:xfrm>
            <a:off x="4051484" y="4983006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9" name="Elipse 128"/>
          <p:cNvSpPr/>
          <p:nvPr/>
        </p:nvSpPr>
        <p:spPr>
          <a:xfrm>
            <a:off x="4361517" y="4985105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2" name="Conector reto 131"/>
          <p:cNvCxnSpPr>
            <a:stCxn id="128" idx="4"/>
          </p:cNvCxnSpPr>
          <p:nvPr/>
        </p:nvCxnSpPr>
        <p:spPr>
          <a:xfrm>
            <a:off x="4091242" y="5062521"/>
            <a:ext cx="667297" cy="352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ipse 133"/>
          <p:cNvSpPr/>
          <p:nvPr/>
        </p:nvSpPr>
        <p:spPr>
          <a:xfrm>
            <a:off x="4209722" y="4985106"/>
            <a:ext cx="79515" cy="79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4" name="Conector reto 143"/>
          <p:cNvCxnSpPr/>
          <p:nvPr/>
        </p:nvCxnSpPr>
        <p:spPr>
          <a:xfrm>
            <a:off x="4399408" y="4997206"/>
            <a:ext cx="377004" cy="438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/>
          <p:cNvCxnSpPr/>
          <p:nvPr/>
        </p:nvCxnSpPr>
        <p:spPr>
          <a:xfrm>
            <a:off x="4233280" y="5016494"/>
            <a:ext cx="525259" cy="398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83" grpId="0"/>
      <p:bldP spid="91" grpId="0"/>
      <p:bldP spid="95" grpId="0"/>
      <p:bldP spid="105" grpId="0"/>
      <p:bldP spid="113" grpId="0"/>
      <p:bldP spid="12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683568" y="980728"/>
            <a:ext cx="439248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Revisão Método de Cross  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411760" y="3212976"/>
                <a:ext cx="1703800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212976"/>
                <a:ext cx="1703800" cy="10371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o 9"/>
          <p:cNvGrpSpPr/>
          <p:nvPr/>
        </p:nvGrpSpPr>
        <p:grpSpPr>
          <a:xfrm>
            <a:off x="5267688" y="3485504"/>
            <a:ext cx="1512168" cy="607072"/>
            <a:chOff x="3275856" y="2348880"/>
            <a:chExt cx="1512168" cy="607072"/>
          </a:xfrm>
        </p:grpSpPr>
        <p:sp>
          <p:nvSpPr>
            <p:cNvPr id="14" name="Triângulo isósceles 13"/>
            <p:cNvSpPr/>
            <p:nvPr/>
          </p:nvSpPr>
          <p:spPr>
            <a:xfrm>
              <a:off x="3275856" y="2667920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" name="Conector reto 15"/>
            <p:cNvCxnSpPr>
              <a:stCxn id="14" idx="0"/>
            </p:cNvCxnSpPr>
            <p:nvPr/>
          </p:nvCxnSpPr>
          <p:spPr>
            <a:xfrm flipV="1">
              <a:off x="3373983" y="266396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4640053" y="246844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 flipV="1">
              <a:off x="4640053" y="234888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4640052" y="247991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V="1">
              <a:off x="4640053" y="273917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flipV="1">
              <a:off x="4640051" y="261094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/>
          <p:cNvSpPr/>
          <p:nvPr/>
        </p:nvSpPr>
        <p:spPr>
          <a:xfrm>
            <a:off x="2051720" y="3068960"/>
            <a:ext cx="5328592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>
            <a:stCxn id="11" idx="0"/>
            <a:endCxn id="11" idx="2"/>
          </p:cNvCxnSpPr>
          <p:nvPr/>
        </p:nvCxnSpPr>
        <p:spPr>
          <a:xfrm>
            <a:off x="4716016" y="3068960"/>
            <a:ext cx="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829983" y="1963086"/>
            <a:ext cx="439248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>
                <a:solidFill>
                  <a:srgbClr val="FF0000"/>
                </a:solidFill>
              </a:rPr>
              <a:t>A). </a:t>
            </a:r>
            <a:r>
              <a:rPr lang="pt-BR" sz="2800" u="sng" dirty="0" smtClean="0"/>
              <a:t>Coeficiente de Rigidez 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2411760" y="4660080"/>
                <a:ext cx="1703800" cy="10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660080"/>
                <a:ext cx="1703800" cy="1035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/>
          <p:cNvSpPr/>
          <p:nvPr/>
        </p:nvSpPr>
        <p:spPr>
          <a:xfrm>
            <a:off x="2051720" y="4516064"/>
            <a:ext cx="5328592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/>
          <p:cNvCxnSpPr>
            <a:stCxn id="41" idx="0"/>
            <a:endCxn id="41" idx="2"/>
          </p:cNvCxnSpPr>
          <p:nvPr/>
        </p:nvCxnSpPr>
        <p:spPr>
          <a:xfrm>
            <a:off x="4716016" y="4516064"/>
            <a:ext cx="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20"/>
          <p:cNvGrpSpPr/>
          <p:nvPr/>
        </p:nvGrpSpPr>
        <p:grpSpPr>
          <a:xfrm>
            <a:off x="5206871" y="4932608"/>
            <a:ext cx="1572985" cy="600376"/>
            <a:chOff x="4774823" y="4860600"/>
            <a:chExt cx="1572985" cy="600376"/>
          </a:xfrm>
        </p:grpSpPr>
        <p:cxnSp>
          <p:nvCxnSpPr>
            <p:cNvPr id="35" name="Conector reto 34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82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riângulo isósceles 13"/>
          <p:cNvSpPr/>
          <p:nvPr/>
        </p:nvSpPr>
        <p:spPr>
          <a:xfrm>
            <a:off x="3235049" y="3267660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/>
          <p:cNvCxnSpPr>
            <a:stCxn id="14" idx="0"/>
          </p:cNvCxnSpPr>
          <p:nvPr/>
        </p:nvCxnSpPr>
        <p:spPr>
          <a:xfrm flipV="1">
            <a:off x="3333176" y="3263706"/>
            <a:ext cx="1270025" cy="39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44511" y="1015365"/>
            <a:ext cx="5742257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>
                <a:solidFill>
                  <a:srgbClr val="FF0000"/>
                </a:solidFill>
              </a:rPr>
              <a:t>B). </a:t>
            </a:r>
            <a:r>
              <a:rPr lang="pt-BR" sz="2800" u="sng" dirty="0" smtClean="0"/>
              <a:t>Coeficiente de Distribuição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839227" y="4859494"/>
                <a:ext cx="3438442" cy="1035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3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pt-BR" sz="3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36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27" y="4859494"/>
                <a:ext cx="3438442" cy="10356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ector reto 41"/>
          <p:cNvCxnSpPr/>
          <p:nvPr/>
        </p:nvCxnSpPr>
        <p:spPr>
          <a:xfrm>
            <a:off x="4560447" y="3552228"/>
            <a:ext cx="15368" cy="9209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ângulo isósceles 32"/>
          <p:cNvSpPr/>
          <p:nvPr/>
        </p:nvSpPr>
        <p:spPr>
          <a:xfrm>
            <a:off x="4470705" y="3279219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reto 33"/>
          <p:cNvCxnSpPr/>
          <p:nvPr/>
        </p:nvCxnSpPr>
        <p:spPr>
          <a:xfrm flipV="1">
            <a:off x="4571858" y="3266826"/>
            <a:ext cx="1270025" cy="39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ângulo isósceles 47"/>
          <p:cNvSpPr/>
          <p:nvPr/>
        </p:nvSpPr>
        <p:spPr>
          <a:xfrm>
            <a:off x="5736773" y="3277724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3068724" y="3344597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4414633" y="338624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5594516" y="331751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>
                <a:solidFill>
                  <a:srgbClr val="FD7471"/>
                </a:solidFill>
              </a:rPr>
              <a:t>C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52" name="Conector reto 51"/>
          <p:cNvCxnSpPr/>
          <p:nvPr/>
        </p:nvCxnSpPr>
        <p:spPr>
          <a:xfrm>
            <a:off x="4435216" y="3076011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4282207" y="307601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 flipV="1">
            <a:off x="4282206" y="320704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 flipV="1">
            <a:off x="4282207" y="346630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V="1">
            <a:off x="4282205" y="3338079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>
            <a:off x="4707485" y="3121994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4707485" y="3002433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V="1">
            <a:off x="4707484" y="313346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V="1">
            <a:off x="4707485" y="339272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V="1">
            <a:off x="4707483" y="326450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533699" y="2805097"/>
                <a:ext cx="738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699" y="2805097"/>
                <a:ext cx="738215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tângulo 61"/>
              <p:cNvSpPr/>
              <p:nvPr/>
            </p:nvSpPr>
            <p:spPr>
              <a:xfrm>
                <a:off x="4916942" y="2793869"/>
                <a:ext cx="7330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2" name="Retângulo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942" y="2793869"/>
                <a:ext cx="733086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ângulo 11"/>
          <p:cNvSpPr/>
          <p:nvPr/>
        </p:nvSpPr>
        <p:spPr>
          <a:xfrm>
            <a:off x="3693850" y="3901633"/>
            <a:ext cx="850812" cy="36281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3714103" y="3812398"/>
                <a:ext cx="7857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𝑩𝑨</m:t>
                          </m:r>
                        </m:sub>
                      </m:sSub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103" y="3812398"/>
                <a:ext cx="78572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550"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tângulo 63"/>
          <p:cNvSpPr/>
          <p:nvPr/>
        </p:nvSpPr>
        <p:spPr>
          <a:xfrm>
            <a:off x="4608032" y="3903031"/>
            <a:ext cx="850812" cy="362815"/>
          </a:xfrm>
          <a:prstGeom prst="rect">
            <a:avLst/>
          </a:prstGeom>
          <a:noFill/>
          <a:ln>
            <a:solidFill>
              <a:srgbClr val="FD7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/>
              <p:cNvSpPr/>
              <p:nvPr/>
            </p:nvSpPr>
            <p:spPr>
              <a:xfrm>
                <a:off x="4628285" y="3813796"/>
                <a:ext cx="7777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pt-BR" sz="2400" b="1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65" name="Retângulo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285" y="3813796"/>
                <a:ext cx="77771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563"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4820752" y="4863485"/>
                <a:ext cx="3421001" cy="1039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3600" b="0" i="1" smtClean="0">
                          <a:solidFill>
                            <a:srgbClr val="FD747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3600" b="0" i="1" smtClean="0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3600" b="0" i="1" smtClean="0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52" y="4863485"/>
                <a:ext cx="3421001" cy="103925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6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139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44511" y="1015365"/>
            <a:ext cx="5742257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>
                <a:solidFill>
                  <a:srgbClr val="FF0000"/>
                </a:solidFill>
              </a:rPr>
              <a:t>C). </a:t>
            </a:r>
            <a:r>
              <a:rPr lang="pt-BR" sz="2800" u="sng" dirty="0" smtClean="0"/>
              <a:t>Coeficiente de Transmissão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2421888" y="3132401"/>
                <a:ext cx="125149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888" y="3132401"/>
                <a:ext cx="1251496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o 35"/>
          <p:cNvGrpSpPr/>
          <p:nvPr/>
        </p:nvGrpSpPr>
        <p:grpSpPr>
          <a:xfrm>
            <a:off x="5051664" y="3053456"/>
            <a:ext cx="1512168" cy="607072"/>
            <a:chOff x="3275856" y="2348880"/>
            <a:chExt cx="1512168" cy="607072"/>
          </a:xfrm>
        </p:grpSpPr>
        <p:sp>
          <p:nvSpPr>
            <p:cNvPr id="37" name="Triângulo isósceles 36"/>
            <p:cNvSpPr/>
            <p:nvPr/>
          </p:nvSpPr>
          <p:spPr>
            <a:xfrm>
              <a:off x="3275856" y="2667920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8" name="Conector reto 37"/>
            <p:cNvCxnSpPr>
              <a:stCxn id="37" idx="0"/>
            </p:cNvCxnSpPr>
            <p:nvPr/>
          </p:nvCxnSpPr>
          <p:spPr>
            <a:xfrm flipV="1">
              <a:off x="3373983" y="266396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>
              <a:off x="4640053" y="246844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 flipV="1">
              <a:off x="4640053" y="234888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 flipV="1">
              <a:off x="4640052" y="247991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flipV="1">
              <a:off x="4640053" y="273917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flipV="1">
              <a:off x="4640051" y="261094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tângulo 44"/>
          <p:cNvSpPr/>
          <p:nvPr/>
        </p:nvSpPr>
        <p:spPr>
          <a:xfrm>
            <a:off x="1835696" y="2636912"/>
            <a:ext cx="5328592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6" name="Conector reto 45"/>
          <p:cNvCxnSpPr>
            <a:stCxn id="45" idx="0"/>
            <a:endCxn id="45" idx="2"/>
          </p:cNvCxnSpPr>
          <p:nvPr/>
        </p:nvCxnSpPr>
        <p:spPr>
          <a:xfrm>
            <a:off x="4499992" y="2636912"/>
            <a:ext cx="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ângulo 62"/>
          <p:cNvSpPr/>
          <p:nvPr/>
        </p:nvSpPr>
        <p:spPr>
          <a:xfrm>
            <a:off x="1835696" y="4084016"/>
            <a:ext cx="5328592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Conector reto 66"/>
          <p:cNvCxnSpPr>
            <a:stCxn id="63" idx="0"/>
            <a:endCxn id="63" idx="2"/>
          </p:cNvCxnSpPr>
          <p:nvPr/>
        </p:nvCxnSpPr>
        <p:spPr>
          <a:xfrm>
            <a:off x="4499992" y="4084016"/>
            <a:ext cx="0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o 67"/>
          <p:cNvGrpSpPr/>
          <p:nvPr/>
        </p:nvGrpSpPr>
        <p:grpSpPr>
          <a:xfrm>
            <a:off x="4990847" y="4500560"/>
            <a:ext cx="1572985" cy="600376"/>
            <a:chOff x="4774823" y="4860600"/>
            <a:chExt cx="1572985" cy="600376"/>
          </a:xfrm>
        </p:grpSpPr>
        <p:cxnSp>
          <p:nvCxnSpPr>
            <p:cNvPr id="69" name="Conector reto 68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aixaDeTexto 79"/>
              <p:cNvSpPr txBox="1"/>
              <p:nvPr/>
            </p:nvSpPr>
            <p:spPr>
              <a:xfrm>
                <a:off x="2346866" y="4508743"/>
                <a:ext cx="14967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pt-BR" sz="3600" dirty="0" smtClean="0"/>
                  <a:t>,5</a:t>
                </a:r>
                <a:endParaRPr lang="pt-BR" sz="3600" dirty="0"/>
              </a:p>
            </p:txBody>
          </p:sp>
        </mc:Choice>
        <mc:Fallback xmlns="">
          <p:sp>
            <p:nvSpPr>
              <p:cNvPr id="80" name="CaixaDeTexto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866" y="4508743"/>
                <a:ext cx="1496756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17073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de seta reta 2"/>
          <p:cNvCxnSpPr/>
          <p:nvPr/>
        </p:nvCxnSpPr>
        <p:spPr>
          <a:xfrm flipH="1">
            <a:off x="5508104" y="3160215"/>
            <a:ext cx="7346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/>
          <p:cNvCxnSpPr/>
          <p:nvPr/>
        </p:nvCxnSpPr>
        <p:spPr>
          <a:xfrm flipH="1">
            <a:off x="5608331" y="4560340"/>
            <a:ext cx="7346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3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6840760" cy="48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34227" y="567874"/>
            <a:ext cx="781592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>
                <a:solidFill>
                  <a:srgbClr val="FF0000"/>
                </a:solidFill>
              </a:rPr>
              <a:t>D</a:t>
            </a:r>
            <a:r>
              <a:rPr lang="pt-BR" sz="2800" u="sng" dirty="0" smtClean="0">
                <a:solidFill>
                  <a:srgbClr val="FF0000"/>
                </a:solidFill>
              </a:rPr>
              <a:t>). </a:t>
            </a:r>
            <a:r>
              <a:rPr lang="pt-BR" sz="2800" u="sng" dirty="0" smtClean="0"/>
              <a:t>Momento de </a:t>
            </a:r>
            <a:r>
              <a:rPr lang="pt-BR" sz="2800" u="sng" dirty="0" err="1" smtClean="0"/>
              <a:t>Engastamento</a:t>
            </a:r>
            <a:r>
              <a:rPr lang="pt-BR" sz="2800" u="sng" dirty="0" smtClean="0"/>
              <a:t> </a:t>
            </a:r>
            <a:r>
              <a:rPr lang="pt-BR" sz="2800" u="sng" dirty="0" err="1" smtClean="0"/>
              <a:t>Perfeiro</a:t>
            </a:r>
            <a:r>
              <a:rPr lang="pt-BR" sz="2800" u="sng" dirty="0" smtClean="0"/>
              <a:t> - MEP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665431" y="2335513"/>
            <a:ext cx="8040409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/>
          <p:cNvSpPr/>
          <p:nvPr/>
        </p:nvSpPr>
        <p:spPr>
          <a:xfrm>
            <a:off x="665431" y="3789040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Conector reto 66"/>
          <p:cNvCxnSpPr/>
          <p:nvPr/>
        </p:nvCxnSpPr>
        <p:spPr>
          <a:xfrm>
            <a:off x="3041696" y="2335513"/>
            <a:ext cx="0" cy="314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o 67"/>
          <p:cNvGrpSpPr/>
          <p:nvPr/>
        </p:nvGrpSpPr>
        <p:grpSpPr>
          <a:xfrm>
            <a:off x="1065780" y="2758660"/>
            <a:ext cx="1909124" cy="600376"/>
            <a:chOff x="4774823" y="4860600"/>
            <a:chExt cx="1572985" cy="600376"/>
          </a:xfrm>
        </p:grpSpPr>
        <p:cxnSp>
          <p:nvCxnSpPr>
            <p:cNvPr id="69" name="Conector reto 68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139764" y="3195686"/>
            <a:ext cx="47539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405827" y="3158797"/>
            <a:ext cx="47539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 flipV="1">
            <a:off x="1219084" y="3541083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1851451" y="3315151"/>
            <a:ext cx="46092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 flipH="1">
            <a:off x="1213752" y="3268515"/>
            <a:ext cx="10916" cy="3864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H="1">
            <a:off x="2786603" y="3224928"/>
            <a:ext cx="10916" cy="3864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o 52"/>
          <p:cNvGrpSpPr/>
          <p:nvPr/>
        </p:nvGrpSpPr>
        <p:grpSpPr>
          <a:xfrm>
            <a:off x="1219315" y="2756361"/>
            <a:ext cx="1529867" cy="301749"/>
            <a:chOff x="717590" y="4293096"/>
            <a:chExt cx="1501516" cy="301749"/>
          </a:xfrm>
        </p:grpSpPr>
        <p:sp>
          <p:nvSpPr>
            <p:cNvPr id="58" name="Retângulo 57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9" name="Conector de seta reta 58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1799479" y="2481482"/>
            <a:ext cx="108483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D1B13B"/>
                </a:solidFill>
              </a:rPr>
              <a:t>q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grpSp>
        <p:nvGrpSpPr>
          <p:cNvPr id="98" name="Grupo 97"/>
          <p:cNvGrpSpPr/>
          <p:nvPr/>
        </p:nvGrpSpPr>
        <p:grpSpPr>
          <a:xfrm>
            <a:off x="1021456" y="3906497"/>
            <a:ext cx="1909124" cy="705831"/>
            <a:chOff x="4774823" y="4860600"/>
            <a:chExt cx="1572985" cy="600376"/>
          </a:xfrm>
        </p:grpSpPr>
        <p:cxnSp>
          <p:nvCxnSpPr>
            <p:cNvPr id="99" name="Conector reto 98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2"/>
          <p:cNvSpPr txBox="1">
            <a:spLocks noChangeArrowheads="1"/>
          </p:cNvSpPr>
          <p:nvPr/>
        </p:nvSpPr>
        <p:spPr>
          <a:xfrm>
            <a:off x="1104138" y="4303167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>
          <a:xfrm>
            <a:off x="2397235" y="4295168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12" name="Conector de seta reta 111"/>
          <p:cNvCxnSpPr/>
          <p:nvPr/>
        </p:nvCxnSpPr>
        <p:spPr>
          <a:xfrm flipV="1">
            <a:off x="1201695" y="5321611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1753786" y="5046067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14" name="Conector reto 113"/>
          <p:cNvCxnSpPr/>
          <p:nvPr/>
        </p:nvCxnSpPr>
        <p:spPr>
          <a:xfrm flipH="1">
            <a:off x="1197263" y="4464641"/>
            <a:ext cx="331" cy="1013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/>
          <p:cNvCxnSpPr/>
          <p:nvPr/>
        </p:nvCxnSpPr>
        <p:spPr>
          <a:xfrm flipH="1">
            <a:off x="2744778" y="4443717"/>
            <a:ext cx="3891" cy="9724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de seta reta 123"/>
          <p:cNvCxnSpPr/>
          <p:nvPr/>
        </p:nvCxnSpPr>
        <p:spPr>
          <a:xfrm flipH="1">
            <a:off x="1863463" y="3897934"/>
            <a:ext cx="10622" cy="39183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2"/>
          <p:cNvSpPr txBox="1">
            <a:spLocks noChangeArrowheads="1"/>
          </p:cNvSpPr>
          <p:nvPr/>
        </p:nvSpPr>
        <p:spPr>
          <a:xfrm>
            <a:off x="1815411" y="3789221"/>
            <a:ext cx="542070" cy="4139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P</a:t>
            </a:r>
            <a:endParaRPr lang="pt-BR" sz="20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27" name="Conector de seta reta 126"/>
          <p:cNvCxnSpPr/>
          <p:nvPr/>
        </p:nvCxnSpPr>
        <p:spPr>
          <a:xfrm>
            <a:off x="1191549" y="4847755"/>
            <a:ext cx="679153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de seta reta 127"/>
          <p:cNvCxnSpPr/>
          <p:nvPr/>
        </p:nvCxnSpPr>
        <p:spPr>
          <a:xfrm>
            <a:off x="1870702" y="4847755"/>
            <a:ext cx="871757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2"/>
          <p:cNvSpPr txBox="1">
            <a:spLocks noChangeArrowheads="1"/>
          </p:cNvSpPr>
          <p:nvPr/>
        </p:nvSpPr>
        <p:spPr>
          <a:xfrm>
            <a:off x="1341041" y="4587700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2102239" y="4578117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aixaDeTexto 130"/>
              <p:cNvSpPr txBox="1"/>
              <p:nvPr/>
            </p:nvSpPr>
            <p:spPr>
              <a:xfrm>
                <a:off x="3819745" y="1700700"/>
                <a:ext cx="1125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1" name="CaixaDeTexto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745" y="1700700"/>
                <a:ext cx="112523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aixaDeTexto 131"/>
              <p:cNvSpPr txBox="1"/>
              <p:nvPr/>
            </p:nvSpPr>
            <p:spPr>
              <a:xfrm>
                <a:off x="6300193" y="1733616"/>
                <a:ext cx="114616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2" name="CaixaDeTexto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3" y="1733616"/>
                <a:ext cx="114616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aixaDeTexto 132"/>
              <p:cNvSpPr txBox="1"/>
              <p:nvPr/>
            </p:nvSpPr>
            <p:spPr>
              <a:xfrm>
                <a:off x="3792741" y="2497144"/>
                <a:ext cx="1179241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3" name="CaixaDeTexto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741" y="2497144"/>
                <a:ext cx="1179241" cy="11079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Conector reto 133"/>
          <p:cNvCxnSpPr/>
          <p:nvPr/>
        </p:nvCxnSpPr>
        <p:spPr>
          <a:xfrm>
            <a:off x="5796137" y="2325235"/>
            <a:ext cx="0" cy="3159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CaixaDeTexto 134"/>
              <p:cNvSpPr txBox="1"/>
              <p:nvPr/>
            </p:nvSpPr>
            <p:spPr>
              <a:xfrm>
                <a:off x="6084169" y="2546973"/>
                <a:ext cx="1495150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5" name="CaixaDeTexto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9" y="2546973"/>
                <a:ext cx="1495150" cy="110799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CaixaDeTexto 135"/>
              <p:cNvSpPr txBox="1"/>
              <p:nvPr/>
            </p:nvSpPr>
            <p:spPr>
              <a:xfrm>
                <a:off x="3298009" y="4130828"/>
                <a:ext cx="2329037" cy="1141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6" name="CaixaDeTexto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009" y="4130828"/>
                <a:ext cx="2329037" cy="11416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Conector reto 147"/>
          <p:cNvCxnSpPr/>
          <p:nvPr/>
        </p:nvCxnSpPr>
        <p:spPr>
          <a:xfrm flipH="1">
            <a:off x="1872648" y="4281576"/>
            <a:ext cx="1" cy="67074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CaixaDeTexto 152"/>
              <p:cNvSpPr txBox="1"/>
              <p:nvPr/>
            </p:nvSpPr>
            <p:spPr>
              <a:xfrm>
                <a:off x="5975147" y="4083199"/>
                <a:ext cx="232903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53" name="CaixaDeTexto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147" y="4083199"/>
                <a:ext cx="2329037" cy="110799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7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665431" y="2335513"/>
            <a:ext cx="8040409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/>
          <p:cNvSpPr/>
          <p:nvPr/>
        </p:nvSpPr>
        <p:spPr>
          <a:xfrm>
            <a:off x="665431" y="3789040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Conector reto 66"/>
          <p:cNvCxnSpPr/>
          <p:nvPr/>
        </p:nvCxnSpPr>
        <p:spPr>
          <a:xfrm>
            <a:off x="3041696" y="2335513"/>
            <a:ext cx="0" cy="314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o 67"/>
          <p:cNvGrpSpPr/>
          <p:nvPr/>
        </p:nvGrpSpPr>
        <p:grpSpPr>
          <a:xfrm>
            <a:off x="1065782" y="2849181"/>
            <a:ext cx="1734333" cy="509855"/>
            <a:chOff x="4774823" y="4951121"/>
            <a:chExt cx="1428969" cy="509855"/>
          </a:xfrm>
        </p:grpSpPr>
        <p:cxnSp>
          <p:nvCxnSpPr>
            <p:cNvPr id="69" name="Conector reto 68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139764" y="3195686"/>
            <a:ext cx="47539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405827" y="3158797"/>
            <a:ext cx="47539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 flipV="1">
            <a:off x="1219084" y="3541083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1851451" y="3315151"/>
            <a:ext cx="46092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 flipH="1">
            <a:off x="1213752" y="3268515"/>
            <a:ext cx="10916" cy="3864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H="1">
            <a:off x="2786603" y="3224928"/>
            <a:ext cx="10916" cy="3864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o 52"/>
          <p:cNvGrpSpPr/>
          <p:nvPr/>
        </p:nvGrpSpPr>
        <p:grpSpPr>
          <a:xfrm>
            <a:off x="1219315" y="2756361"/>
            <a:ext cx="1529867" cy="301749"/>
            <a:chOff x="731139" y="4293096"/>
            <a:chExt cx="1529867" cy="301749"/>
          </a:xfrm>
        </p:grpSpPr>
        <p:sp>
          <p:nvSpPr>
            <p:cNvPr id="58" name="Retângulo 57"/>
            <p:cNvSpPr/>
            <p:nvPr/>
          </p:nvSpPr>
          <p:spPr>
            <a:xfrm>
              <a:off x="731139" y="4293096"/>
              <a:ext cx="1529867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9" name="Conector de seta reta 58"/>
            <p:cNvCxnSpPr/>
            <p:nvPr/>
          </p:nvCxnSpPr>
          <p:spPr>
            <a:xfrm>
              <a:off x="1447548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>
              <a:off x="1148153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1758490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>
              <a:off x="86102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>
              <a:off x="206760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1799479" y="2481482"/>
            <a:ext cx="108483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D1B13B"/>
                </a:solidFill>
              </a:rPr>
              <a:t>q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aixaDeTexto 130"/>
              <p:cNvSpPr txBox="1"/>
              <p:nvPr/>
            </p:nvSpPr>
            <p:spPr>
              <a:xfrm>
                <a:off x="3819745" y="1700700"/>
                <a:ext cx="1125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1" name="CaixaDeTexto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745" y="1700700"/>
                <a:ext cx="112523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aixaDeTexto 131"/>
              <p:cNvSpPr txBox="1"/>
              <p:nvPr/>
            </p:nvSpPr>
            <p:spPr>
              <a:xfrm>
                <a:off x="6300193" y="1733616"/>
                <a:ext cx="114616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2" name="CaixaDeTexto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3" y="1733616"/>
                <a:ext cx="114616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aixaDeTexto 132"/>
              <p:cNvSpPr txBox="1"/>
              <p:nvPr/>
            </p:nvSpPr>
            <p:spPr>
              <a:xfrm>
                <a:off x="3792741" y="2497144"/>
                <a:ext cx="1179241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3" name="CaixaDeTexto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741" y="2497144"/>
                <a:ext cx="1179241" cy="110799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Conector reto 133"/>
          <p:cNvCxnSpPr/>
          <p:nvPr/>
        </p:nvCxnSpPr>
        <p:spPr>
          <a:xfrm>
            <a:off x="5796137" y="2325235"/>
            <a:ext cx="0" cy="3159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riângulo isósceles 64"/>
          <p:cNvSpPr/>
          <p:nvPr/>
        </p:nvSpPr>
        <p:spPr>
          <a:xfrm>
            <a:off x="2701427" y="308943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6547181" y="2764295"/>
                <a:ext cx="117924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181" y="2764295"/>
                <a:ext cx="1179241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upo 79"/>
          <p:cNvGrpSpPr/>
          <p:nvPr/>
        </p:nvGrpSpPr>
        <p:grpSpPr>
          <a:xfrm>
            <a:off x="1205042" y="4313370"/>
            <a:ext cx="1716215" cy="510611"/>
            <a:chOff x="4933767" y="4860600"/>
            <a:chExt cx="1414041" cy="510611"/>
          </a:xfrm>
        </p:grpSpPr>
        <p:cxnSp>
          <p:nvCxnSpPr>
            <p:cNvPr id="81" name="Conector reto 80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1162439" y="4767776"/>
            <a:ext cx="47539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2352178" y="4713507"/>
            <a:ext cx="47539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94" name="Conector de seta reta 93"/>
          <p:cNvCxnSpPr/>
          <p:nvPr/>
        </p:nvCxnSpPr>
        <p:spPr>
          <a:xfrm flipV="1">
            <a:off x="1165435" y="5095793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1797802" y="4869861"/>
            <a:ext cx="46092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96" name="Conector reto 95"/>
          <p:cNvCxnSpPr/>
          <p:nvPr/>
        </p:nvCxnSpPr>
        <p:spPr>
          <a:xfrm flipH="1">
            <a:off x="1160103" y="4823225"/>
            <a:ext cx="10916" cy="3864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>
          <a:xfrm flipH="1">
            <a:off x="2732954" y="4779638"/>
            <a:ext cx="10916" cy="38645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upo 115"/>
          <p:cNvGrpSpPr/>
          <p:nvPr/>
        </p:nvGrpSpPr>
        <p:grpSpPr>
          <a:xfrm>
            <a:off x="1165666" y="4311071"/>
            <a:ext cx="1529867" cy="301749"/>
            <a:chOff x="717590" y="4293096"/>
            <a:chExt cx="1501516" cy="301749"/>
          </a:xfrm>
        </p:grpSpPr>
        <p:sp>
          <p:nvSpPr>
            <p:cNvPr id="117" name="Retângulo 116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18" name="Conector de seta reta 117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de seta reta 119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de seta reta 121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Rectangle 2"/>
          <p:cNvSpPr txBox="1">
            <a:spLocks noChangeArrowheads="1"/>
          </p:cNvSpPr>
          <p:nvPr/>
        </p:nvSpPr>
        <p:spPr>
          <a:xfrm>
            <a:off x="1745830" y="4036192"/>
            <a:ext cx="108483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D1B13B"/>
                </a:solidFill>
              </a:rPr>
              <a:t>q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126" name="Triângulo isósceles 125"/>
          <p:cNvSpPr/>
          <p:nvPr/>
        </p:nvSpPr>
        <p:spPr>
          <a:xfrm>
            <a:off x="1072387" y="462274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CaixaDeTexto 136"/>
              <p:cNvSpPr txBox="1"/>
              <p:nvPr/>
            </p:nvSpPr>
            <p:spPr>
              <a:xfrm>
                <a:off x="3833925" y="4413250"/>
                <a:ext cx="117924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7" name="CaixaDeTexto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925" y="4413250"/>
                <a:ext cx="1179241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aixaDeTexto 137"/>
              <p:cNvSpPr txBox="1"/>
              <p:nvPr/>
            </p:nvSpPr>
            <p:spPr>
              <a:xfrm>
                <a:off x="6574378" y="4021440"/>
                <a:ext cx="1179241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8" name="CaixaDeTexto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378" y="4021440"/>
                <a:ext cx="1179241" cy="1107996"/>
              </a:xfrm>
              <a:prstGeom prst="rect">
                <a:avLst/>
              </a:prstGeom>
              <a:blipFill rotWithShape="0">
                <a:blip r:embed="rId8"/>
                <a:stretch>
                  <a:fillRect r="-82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6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665431" y="3789040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Conector reto 66"/>
          <p:cNvCxnSpPr/>
          <p:nvPr/>
        </p:nvCxnSpPr>
        <p:spPr>
          <a:xfrm>
            <a:off x="2744184" y="2100515"/>
            <a:ext cx="0" cy="3399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aixaDeTexto 130"/>
              <p:cNvSpPr txBox="1"/>
              <p:nvPr/>
            </p:nvSpPr>
            <p:spPr>
              <a:xfrm>
                <a:off x="3792741" y="1456617"/>
                <a:ext cx="1125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1" name="CaixaDeTexto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741" y="1456617"/>
                <a:ext cx="112523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aixaDeTexto 131"/>
              <p:cNvSpPr txBox="1"/>
              <p:nvPr/>
            </p:nvSpPr>
            <p:spPr>
              <a:xfrm>
                <a:off x="6300192" y="1450446"/>
                <a:ext cx="114616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2" name="CaixaDeTexto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450446"/>
                <a:ext cx="114616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aixaDeTexto 132"/>
              <p:cNvSpPr txBox="1"/>
              <p:nvPr/>
            </p:nvSpPr>
            <p:spPr>
              <a:xfrm>
                <a:off x="2879525" y="2491295"/>
                <a:ext cx="2546249" cy="10818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3" name="CaixaDeTexto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25" y="2491295"/>
                <a:ext cx="2546249" cy="10818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Conector reto 133"/>
          <p:cNvCxnSpPr/>
          <p:nvPr/>
        </p:nvCxnSpPr>
        <p:spPr>
          <a:xfrm flipH="1">
            <a:off x="5642621" y="2073149"/>
            <a:ext cx="1" cy="3395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6547181" y="2764295"/>
                <a:ext cx="117924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181" y="2764295"/>
                <a:ext cx="1179241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Retângulo 112"/>
          <p:cNvSpPr/>
          <p:nvPr/>
        </p:nvSpPr>
        <p:spPr>
          <a:xfrm>
            <a:off x="665431" y="2082478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4" name="Grupo 113"/>
          <p:cNvGrpSpPr/>
          <p:nvPr/>
        </p:nvGrpSpPr>
        <p:grpSpPr>
          <a:xfrm>
            <a:off x="916856" y="3924535"/>
            <a:ext cx="1716215" cy="600299"/>
            <a:chOff x="4933767" y="4860600"/>
            <a:chExt cx="1414041" cy="510611"/>
          </a:xfrm>
        </p:grpSpPr>
        <p:cxnSp>
          <p:nvCxnSpPr>
            <p:cNvPr id="115" name="Conector reto 114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Rectangle 2"/>
          <p:cNvSpPr txBox="1">
            <a:spLocks noChangeArrowheads="1"/>
          </p:cNvSpPr>
          <p:nvPr/>
        </p:nvSpPr>
        <p:spPr>
          <a:xfrm>
            <a:off x="900683" y="4293655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42" name="Rectangle 2"/>
          <p:cNvSpPr txBox="1">
            <a:spLocks noChangeArrowheads="1"/>
          </p:cNvSpPr>
          <p:nvPr/>
        </p:nvSpPr>
        <p:spPr>
          <a:xfrm>
            <a:off x="2099723" y="4313205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43" name="Conector de seta reta 142"/>
          <p:cNvCxnSpPr/>
          <p:nvPr/>
        </p:nvCxnSpPr>
        <p:spPr>
          <a:xfrm flipV="1">
            <a:off x="904183" y="5339648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2"/>
          <p:cNvSpPr txBox="1">
            <a:spLocks noChangeArrowheads="1"/>
          </p:cNvSpPr>
          <p:nvPr/>
        </p:nvSpPr>
        <p:spPr>
          <a:xfrm>
            <a:off x="1456274" y="5064104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45" name="Conector reto 144"/>
          <p:cNvCxnSpPr/>
          <p:nvPr/>
        </p:nvCxnSpPr>
        <p:spPr>
          <a:xfrm flipH="1">
            <a:off x="899751" y="4482678"/>
            <a:ext cx="331" cy="1013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to 145"/>
          <p:cNvCxnSpPr/>
          <p:nvPr/>
        </p:nvCxnSpPr>
        <p:spPr>
          <a:xfrm flipH="1">
            <a:off x="2447266" y="4461754"/>
            <a:ext cx="3891" cy="9724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de seta reta 146"/>
          <p:cNvCxnSpPr/>
          <p:nvPr/>
        </p:nvCxnSpPr>
        <p:spPr>
          <a:xfrm flipH="1">
            <a:off x="1565951" y="3915971"/>
            <a:ext cx="10622" cy="39183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2"/>
          <p:cNvSpPr txBox="1">
            <a:spLocks noChangeArrowheads="1"/>
          </p:cNvSpPr>
          <p:nvPr/>
        </p:nvSpPr>
        <p:spPr>
          <a:xfrm>
            <a:off x="1517899" y="3807258"/>
            <a:ext cx="542070" cy="4139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P</a:t>
            </a:r>
            <a:endParaRPr lang="pt-BR" sz="20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49" name="Conector de seta reta 148"/>
          <p:cNvCxnSpPr/>
          <p:nvPr/>
        </p:nvCxnSpPr>
        <p:spPr>
          <a:xfrm>
            <a:off x="894037" y="4865792"/>
            <a:ext cx="679153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de seta reta 149"/>
          <p:cNvCxnSpPr/>
          <p:nvPr/>
        </p:nvCxnSpPr>
        <p:spPr>
          <a:xfrm>
            <a:off x="1573190" y="4865792"/>
            <a:ext cx="871757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2"/>
          <p:cNvSpPr txBox="1">
            <a:spLocks noChangeArrowheads="1"/>
          </p:cNvSpPr>
          <p:nvPr/>
        </p:nvSpPr>
        <p:spPr>
          <a:xfrm>
            <a:off x="1043529" y="4605737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1804727" y="4596154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54" name="Conector reto 153"/>
          <p:cNvCxnSpPr/>
          <p:nvPr/>
        </p:nvCxnSpPr>
        <p:spPr>
          <a:xfrm flipH="1">
            <a:off x="1575136" y="4299613"/>
            <a:ext cx="1" cy="67074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upo 155"/>
          <p:cNvGrpSpPr/>
          <p:nvPr/>
        </p:nvGrpSpPr>
        <p:grpSpPr>
          <a:xfrm>
            <a:off x="723946" y="2259765"/>
            <a:ext cx="1734333" cy="599410"/>
            <a:chOff x="4774823" y="4951121"/>
            <a:chExt cx="1428969" cy="509855"/>
          </a:xfrm>
        </p:grpSpPr>
        <p:cxnSp>
          <p:nvCxnSpPr>
            <p:cNvPr id="157" name="Conector reto 156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Rectangle 2"/>
          <p:cNvSpPr txBox="1">
            <a:spLocks noChangeArrowheads="1"/>
          </p:cNvSpPr>
          <p:nvPr/>
        </p:nvSpPr>
        <p:spPr>
          <a:xfrm>
            <a:off x="806626" y="2550016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69" name="Rectangle 2"/>
          <p:cNvSpPr txBox="1">
            <a:spLocks noChangeArrowheads="1"/>
          </p:cNvSpPr>
          <p:nvPr/>
        </p:nvSpPr>
        <p:spPr>
          <a:xfrm>
            <a:off x="2033064" y="2512274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70" name="Conector de seta reta 169"/>
          <p:cNvCxnSpPr/>
          <p:nvPr/>
        </p:nvCxnSpPr>
        <p:spPr>
          <a:xfrm flipV="1">
            <a:off x="904183" y="3568460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2"/>
          <p:cNvSpPr txBox="1">
            <a:spLocks noChangeArrowheads="1"/>
          </p:cNvSpPr>
          <p:nvPr/>
        </p:nvSpPr>
        <p:spPr>
          <a:xfrm>
            <a:off x="1456274" y="3292916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72" name="Conector reto 171"/>
          <p:cNvCxnSpPr/>
          <p:nvPr/>
        </p:nvCxnSpPr>
        <p:spPr>
          <a:xfrm flipH="1">
            <a:off x="899751" y="2711490"/>
            <a:ext cx="331" cy="1013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to 172"/>
          <p:cNvCxnSpPr/>
          <p:nvPr/>
        </p:nvCxnSpPr>
        <p:spPr>
          <a:xfrm flipH="1">
            <a:off x="2447266" y="2690566"/>
            <a:ext cx="3891" cy="9724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 de seta reta 173"/>
          <p:cNvCxnSpPr/>
          <p:nvPr/>
        </p:nvCxnSpPr>
        <p:spPr>
          <a:xfrm flipH="1">
            <a:off x="1565951" y="2144783"/>
            <a:ext cx="10622" cy="39183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1517899" y="2036070"/>
            <a:ext cx="542070" cy="4139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FD7471"/>
                </a:solidFill>
              </a:rPr>
              <a:t>P</a:t>
            </a:r>
            <a:endParaRPr lang="pt-BR" sz="20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76" name="Conector de seta reta 175"/>
          <p:cNvCxnSpPr/>
          <p:nvPr/>
        </p:nvCxnSpPr>
        <p:spPr>
          <a:xfrm>
            <a:off x="894037" y="3094604"/>
            <a:ext cx="679153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de seta reta 176"/>
          <p:cNvCxnSpPr/>
          <p:nvPr/>
        </p:nvCxnSpPr>
        <p:spPr>
          <a:xfrm>
            <a:off x="1573190" y="3094604"/>
            <a:ext cx="871757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1043529" y="2834549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79" name="Rectangle 2"/>
          <p:cNvSpPr txBox="1">
            <a:spLocks noChangeArrowheads="1"/>
          </p:cNvSpPr>
          <p:nvPr/>
        </p:nvSpPr>
        <p:spPr>
          <a:xfrm>
            <a:off x="1804727" y="2824966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80" name="Conector reto 179"/>
          <p:cNvCxnSpPr/>
          <p:nvPr/>
        </p:nvCxnSpPr>
        <p:spPr>
          <a:xfrm flipH="1">
            <a:off x="1575136" y="2528425"/>
            <a:ext cx="1" cy="67074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riângulo isósceles 180"/>
          <p:cNvSpPr/>
          <p:nvPr/>
        </p:nvSpPr>
        <p:spPr>
          <a:xfrm>
            <a:off x="2376767" y="2527267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2" name="Triângulo isósceles 181"/>
          <p:cNvSpPr/>
          <p:nvPr/>
        </p:nvSpPr>
        <p:spPr>
          <a:xfrm>
            <a:off x="804304" y="429961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CaixaDeTexto 183"/>
              <p:cNvSpPr txBox="1"/>
              <p:nvPr/>
            </p:nvSpPr>
            <p:spPr>
              <a:xfrm>
                <a:off x="3641363" y="4389047"/>
                <a:ext cx="117924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84" name="CaixaDeTexto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63" y="4389047"/>
                <a:ext cx="1179241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CaixaDeTexto 184"/>
              <p:cNvSpPr txBox="1"/>
              <p:nvPr/>
            </p:nvSpPr>
            <p:spPr>
              <a:xfrm>
                <a:off x="5663457" y="4100918"/>
                <a:ext cx="2877601" cy="10818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85" name="CaixaDeTexto 1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57" y="4100918"/>
                <a:ext cx="2877601" cy="1081835"/>
              </a:xfrm>
              <a:prstGeom prst="rect">
                <a:avLst/>
              </a:prstGeom>
              <a:blipFill rotWithShape="0">
                <a:blip r:embed="rId8"/>
                <a:stretch>
                  <a:fillRect r="-4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6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635715" y="2780928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Conector reto 66"/>
          <p:cNvCxnSpPr/>
          <p:nvPr/>
        </p:nvCxnSpPr>
        <p:spPr>
          <a:xfrm>
            <a:off x="2714468" y="1092403"/>
            <a:ext cx="0" cy="5087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aixaDeTexto 130"/>
              <p:cNvSpPr txBox="1"/>
              <p:nvPr/>
            </p:nvSpPr>
            <p:spPr>
              <a:xfrm>
                <a:off x="3763025" y="448505"/>
                <a:ext cx="112523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1" name="CaixaDeTexto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025" y="448505"/>
                <a:ext cx="112523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aixaDeTexto 131"/>
              <p:cNvSpPr txBox="1"/>
              <p:nvPr/>
            </p:nvSpPr>
            <p:spPr>
              <a:xfrm>
                <a:off x="6270476" y="442334"/>
                <a:ext cx="114616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´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32" name="CaixaDeTexto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476" y="442334"/>
                <a:ext cx="114616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aixaDeTexto 132"/>
              <p:cNvSpPr txBox="1"/>
              <p:nvPr/>
            </p:nvSpPr>
            <p:spPr>
              <a:xfrm>
                <a:off x="2754050" y="1739364"/>
                <a:ext cx="3358831" cy="621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12.</m:t>
                        </m:r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pt-BR" sz="2600" dirty="0" smtClean="0"/>
                  <a:t>(</a:t>
                </a:r>
                <a14:m>
                  <m:oMath xmlns:m="http://schemas.openxmlformats.org/officeDocument/2006/math">
                    <m:r>
                      <a:rPr lang="pt-BR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−8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𝐿𝑎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600" dirty="0" smtClean="0"/>
                  <a:t>)</a:t>
                </a:r>
                <a:endParaRPr lang="pt-BR" sz="2600" dirty="0"/>
              </a:p>
            </p:txBody>
          </p:sp>
        </mc:Choice>
        <mc:Fallback xmlns="">
          <p:sp>
            <p:nvSpPr>
              <p:cNvPr id="133" name="CaixaDeTexto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050" y="1739364"/>
                <a:ext cx="3358831" cy="621837"/>
              </a:xfrm>
              <a:prstGeom prst="rect">
                <a:avLst/>
              </a:prstGeom>
              <a:blipFill rotWithShape="0">
                <a:blip r:embed="rId5"/>
                <a:stretch>
                  <a:fillRect l="-181" r="-2904" b="-1960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Conector reto 133"/>
          <p:cNvCxnSpPr/>
          <p:nvPr/>
        </p:nvCxnSpPr>
        <p:spPr>
          <a:xfrm flipH="1">
            <a:off x="6012335" y="1056390"/>
            <a:ext cx="1" cy="5114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tângulo 112"/>
          <p:cNvSpPr/>
          <p:nvPr/>
        </p:nvSpPr>
        <p:spPr>
          <a:xfrm>
            <a:off x="635715" y="1074366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6" name="Grupo 155"/>
          <p:cNvGrpSpPr/>
          <p:nvPr/>
        </p:nvGrpSpPr>
        <p:grpSpPr>
          <a:xfrm>
            <a:off x="707341" y="3032715"/>
            <a:ext cx="1734333" cy="599410"/>
            <a:chOff x="4774823" y="4951121"/>
            <a:chExt cx="1428969" cy="509855"/>
          </a:xfrm>
        </p:grpSpPr>
        <p:cxnSp>
          <p:nvCxnSpPr>
            <p:cNvPr id="157" name="Conector reto 156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Rectangle 2"/>
          <p:cNvSpPr txBox="1">
            <a:spLocks noChangeArrowheads="1"/>
          </p:cNvSpPr>
          <p:nvPr/>
        </p:nvSpPr>
        <p:spPr>
          <a:xfrm>
            <a:off x="790021" y="3322966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69" name="Rectangle 2"/>
          <p:cNvSpPr txBox="1">
            <a:spLocks noChangeArrowheads="1"/>
          </p:cNvSpPr>
          <p:nvPr/>
        </p:nvSpPr>
        <p:spPr>
          <a:xfrm>
            <a:off x="2016459" y="3285224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70" name="Conector de seta reta 169"/>
          <p:cNvCxnSpPr/>
          <p:nvPr/>
        </p:nvCxnSpPr>
        <p:spPr>
          <a:xfrm flipV="1">
            <a:off x="887578" y="4341410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2"/>
          <p:cNvSpPr txBox="1">
            <a:spLocks noChangeArrowheads="1"/>
          </p:cNvSpPr>
          <p:nvPr/>
        </p:nvSpPr>
        <p:spPr>
          <a:xfrm>
            <a:off x="1439669" y="4065866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72" name="Conector reto 171"/>
          <p:cNvCxnSpPr/>
          <p:nvPr/>
        </p:nvCxnSpPr>
        <p:spPr>
          <a:xfrm flipH="1">
            <a:off x="883146" y="3484440"/>
            <a:ext cx="331" cy="1013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to 172"/>
          <p:cNvCxnSpPr/>
          <p:nvPr/>
        </p:nvCxnSpPr>
        <p:spPr>
          <a:xfrm flipH="1">
            <a:off x="2430661" y="3463516"/>
            <a:ext cx="3891" cy="9724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ctor de seta reta 175"/>
          <p:cNvCxnSpPr/>
          <p:nvPr/>
        </p:nvCxnSpPr>
        <p:spPr>
          <a:xfrm>
            <a:off x="877432" y="3867554"/>
            <a:ext cx="679153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de seta reta 176"/>
          <p:cNvCxnSpPr/>
          <p:nvPr/>
        </p:nvCxnSpPr>
        <p:spPr>
          <a:xfrm>
            <a:off x="1556585" y="3867554"/>
            <a:ext cx="871757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1026924" y="3607499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79" name="Rectangle 2"/>
          <p:cNvSpPr txBox="1">
            <a:spLocks noChangeArrowheads="1"/>
          </p:cNvSpPr>
          <p:nvPr/>
        </p:nvSpPr>
        <p:spPr>
          <a:xfrm>
            <a:off x="1788122" y="3597916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80" name="Conector reto 179"/>
          <p:cNvCxnSpPr/>
          <p:nvPr/>
        </p:nvCxnSpPr>
        <p:spPr>
          <a:xfrm flipH="1">
            <a:off x="1558531" y="3301375"/>
            <a:ext cx="1" cy="67074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riângulo isósceles 180"/>
          <p:cNvSpPr/>
          <p:nvPr/>
        </p:nvSpPr>
        <p:spPr>
          <a:xfrm>
            <a:off x="2360162" y="3300217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CaixaDeTexto 184"/>
              <p:cNvSpPr txBox="1"/>
              <p:nvPr/>
            </p:nvSpPr>
            <p:spPr>
              <a:xfrm>
                <a:off x="6539740" y="3374598"/>
                <a:ext cx="132666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85" name="CaixaDeTexto 1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740" y="3374598"/>
                <a:ext cx="1326660" cy="55399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tângulo 56"/>
          <p:cNvSpPr/>
          <p:nvPr/>
        </p:nvSpPr>
        <p:spPr>
          <a:xfrm>
            <a:off x="635715" y="4486846"/>
            <a:ext cx="8040409" cy="1693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8" name="Grupo 57"/>
          <p:cNvGrpSpPr/>
          <p:nvPr/>
        </p:nvGrpSpPr>
        <p:grpSpPr>
          <a:xfrm>
            <a:off x="887140" y="4622341"/>
            <a:ext cx="1716215" cy="600299"/>
            <a:chOff x="4933767" y="4860600"/>
            <a:chExt cx="1414041" cy="510611"/>
          </a:xfrm>
        </p:grpSpPr>
        <p:cxnSp>
          <p:nvCxnSpPr>
            <p:cNvPr id="59" name="Conector reto 58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6199837" y="498016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 flipV="1">
              <a:off x="6199837" y="486060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 flipV="1">
              <a:off x="6199836" y="499163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 flipV="1">
              <a:off x="6199837" y="525089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 flipV="1">
              <a:off x="6199835" y="512266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870967" y="4991461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070007" y="5011011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70" name="Conector de seta reta 69"/>
          <p:cNvCxnSpPr/>
          <p:nvPr/>
        </p:nvCxnSpPr>
        <p:spPr>
          <a:xfrm flipV="1">
            <a:off x="874467" y="6037454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426558" y="5761910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72" name="Conector reto 71"/>
          <p:cNvCxnSpPr/>
          <p:nvPr/>
        </p:nvCxnSpPr>
        <p:spPr>
          <a:xfrm flipH="1">
            <a:off x="870035" y="5180484"/>
            <a:ext cx="331" cy="1013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>
            <a:off x="2417550" y="5159560"/>
            <a:ext cx="3891" cy="9724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/>
          <p:nvPr/>
        </p:nvCxnSpPr>
        <p:spPr>
          <a:xfrm>
            <a:off x="864321" y="5563598"/>
            <a:ext cx="679153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/>
          <p:cNvCxnSpPr/>
          <p:nvPr/>
        </p:nvCxnSpPr>
        <p:spPr>
          <a:xfrm>
            <a:off x="1543474" y="5563598"/>
            <a:ext cx="871757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"/>
          <p:cNvSpPr txBox="1">
            <a:spLocks noChangeArrowheads="1"/>
          </p:cNvSpPr>
          <p:nvPr/>
        </p:nvSpPr>
        <p:spPr>
          <a:xfrm>
            <a:off x="1013813" y="5303543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1775011" y="5293960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0" name="Conector reto 79"/>
          <p:cNvCxnSpPr/>
          <p:nvPr/>
        </p:nvCxnSpPr>
        <p:spPr>
          <a:xfrm flipH="1">
            <a:off x="1545420" y="4997419"/>
            <a:ext cx="1" cy="67074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riângulo isósceles 80"/>
          <p:cNvSpPr/>
          <p:nvPr/>
        </p:nvSpPr>
        <p:spPr>
          <a:xfrm>
            <a:off x="774588" y="4997419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aixaDeTexto 81"/>
              <p:cNvSpPr txBox="1"/>
              <p:nvPr/>
            </p:nvSpPr>
            <p:spPr>
              <a:xfrm>
                <a:off x="3611647" y="5086853"/>
                <a:ext cx="117924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2" name="CaixaDeTexto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647" y="5086853"/>
                <a:ext cx="1179241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 84"/>
          <p:cNvSpPr/>
          <p:nvPr/>
        </p:nvSpPr>
        <p:spPr>
          <a:xfrm>
            <a:off x="898476" y="3041321"/>
            <a:ext cx="672674" cy="247612"/>
          </a:xfrm>
          <a:prstGeom prst="rect">
            <a:avLst/>
          </a:prstGeom>
          <a:solidFill>
            <a:srgbClr val="D1B1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6" name="Conector de seta reta 85"/>
          <p:cNvCxnSpPr/>
          <p:nvPr/>
        </p:nvCxnSpPr>
        <p:spPr>
          <a:xfrm>
            <a:off x="1556585" y="3013202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de seta reta 86"/>
          <p:cNvCxnSpPr/>
          <p:nvPr/>
        </p:nvCxnSpPr>
        <p:spPr>
          <a:xfrm>
            <a:off x="1265416" y="2999968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/>
          <p:cNvCxnSpPr/>
          <p:nvPr/>
        </p:nvCxnSpPr>
        <p:spPr>
          <a:xfrm>
            <a:off x="1028362" y="3003677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2"/>
          <p:cNvSpPr txBox="1">
            <a:spLocks noChangeArrowheads="1"/>
          </p:cNvSpPr>
          <p:nvPr/>
        </p:nvSpPr>
        <p:spPr>
          <a:xfrm>
            <a:off x="850084" y="2804496"/>
            <a:ext cx="108483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D1B13B"/>
                </a:solidFill>
              </a:rPr>
              <a:t>q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grpSp>
        <p:nvGrpSpPr>
          <p:cNvPr id="137" name="Grupo 136"/>
          <p:cNvGrpSpPr/>
          <p:nvPr/>
        </p:nvGrpSpPr>
        <p:grpSpPr>
          <a:xfrm>
            <a:off x="735239" y="1299466"/>
            <a:ext cx="1734333" cy="599410"/>
            <a:chOff x="4774823" y="4951121"/>
            <a:chExt cx="1428969" cy="509855"/>
          </a:xfrm>
        </p:grpSpPr>
        <p:cxnSp>
          <p:nvCxnSpPr>
            <p:cNvPr id="138" name="Conector reto 137"/>
            <p:cNvCxnSpPr/>
            <p:nvPr/>
          </p:nvCxnSpPr>
          <p:spPr>
            <a:xfrm flipV="1">
              <a:off x="4933767" y="517568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/>
            <p:cNvCxnSpPr/>
            <p:nvPr/>
          </p:nvCxnSpPr>
          <p:spPr>
            <a:xfrm>
              <a:off x="4927834" y="495112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/>
            <p:cNvCxnSpPr/>
            <p:nvPr/>
          </p:nvCxnSpPr>
          <p:spPr>
            <a:xfrm flipV="1">
              <a:off x="4774825" y="4951121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to 152"/>
            <p:cNvCxnSpPr/>
            <p:nvPr/>
          </p:nvCxnSpPr>
          <p:spPr>
            <a:xfrm flipV="1">
              <a:off x="4774824" y="508215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to 154"/>
            <p:cNvCxnSpPr/>
            <p:nvPr/>
          </p:nvCxnSpPr>
          <p:spPr>
            <a:xfrm flipV="1">
              <a:off x="4774825" y="5341415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 flipV="1">
              <a:off x="4774823" y="521318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Rectangle 2"/>
          <p:cNvSpPr txBox="1">
            <a:spLocks noChangeArrowheads="1"/>
          </p:cNvSpPr>
          <p:nvPr/>
        </p:nvSpPr>
        <p:spPr>
          <a:xfrm>
            <a:off x="817919" y="1589717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 smtClean="0">
                <a:solidFill>
                  <a:srgbClr val="FD7471"/>
                </a:solidFill>
              </a:rPr>
              <a:t>A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60" name="Rectangle 2"/>
          <p:cNvSpPr txBox="1">
            <a:spLocks noChangeArrowheads="1"/>
          </p:cNvSpPr>
          <p:nvPr/>
        </p:nvSpPr>
        <p:spPr>
          <a:xfrm>
            <a:off x="2044357" y="1551975"/>
            <a:ext cx="475395" cy="328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800" b="1" dirty="0">
                <a:solidFill>
                  <a:srgbClr val="FD7471"/>
                </a:solidFill>
              </a:rPr>
              <a:t>B</a:t>
            </a:r>
            <a:endParaRPr lang="pt-BR" sz="18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61" name="Conector de seta reta 160"/>
          <p:cNvCxnSpPr/>
          <p:nvPr/>
        </p:nvCxnSpPr>
        <p:spPr>
          <a:xfrm flipV="1">
            <a:off x="915476" y="2608161"/>
            <a:ext cx="1540764" cy="3876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2"/>
          <p:cNvSpPr txBox="1">
            <a:spLocks noChangeArrowheads="1"/>
          </p:cNvSpPr>
          <p:nvPr/>
        </p:nvSpPr>
        <p:spPr>
          <a:xfrm>
            <a:off x="1467567" y="2332617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86" name="Conector reto 185"/>
          <p:cNvCxnSpPr/>
          <p:nvPr/>
        </p:nvCxnSpPr>
        <p:spPr>
          <a:xfrm flipH="1">
            <a:off x="911044" y="1751191"/>
            <a:ext cx="331" cy="1013544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ector reto 186"/>
          <p:cNvCxnSpPr/>
          <p:nvPr/>
        </p:nvCxnSpPr>
        <p:spPr>
          <a:xfrm flipH="1">
            <a:off x="2458559" y="1730267"/>
            <a:ext cx="3891" cy="97242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de seta reta 187"/>
          <p:cNvCxnSpPr/>
          <p:nvPr/>
        </p:nvCxnSpPr>
        <p:spPr>
          <a:xfrm>
            <a:off x="905330" y="2134305"/>
            <a:ext cx="679153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de seta reta 188"/>
          <p:cNvCxnSpPr/>
          <p:nvPr/>
        </p:nvCxnSpPr>
        <p:spPr>
          <a:xfrm>
            <a:off x="1584483" y="2134305"/>
            <a:ext cx="871757" cy="0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2"/>
          <p:cNvSpPr txBox="1">
            <a:spLocks noChangeArrowheads="1"/>
          </p:cNvSpPr>
          <p:nvPr/>
        </p:nvSpPr>
        <p:spPr>
          <a:xfrm>
            <a:off x="1054822" y="1874250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91" name="Rectangle 2"/>
          <p:cNvSpPr txBox="1">
            <a:spLocks noChangeArrowheads="1"/>
          </p:cNvSpPr>
          <p:nvPr/>
        </p:nvSpPr>
        <p:spPr>
          <a:xfrm>
            <a:off x="1816020" y="1864667"/>
            <a:ext cx="460924" cy="31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92" name="Conector reto 191"/>
          <p:cNvCxnSpPr/>
          <p:nvPr/>
        </p:nvCxnSpPr>
        <p:spPr>
          <a:xfrm flipH="1">
            <a:off x="1586429" y="1568126"/>
            <a:ext cx="1" cy="67074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tângulo 192"/>
          <p:cNvSpPr/>
          <p:nvPr/>
        </p:nvSpPr>
        <p:spPr>
          <a:xfrm>
            <a:off x="926374" y="1308072"/>
            <a:ext cx="672674" cy="247612"/>
          </a:xfrm>
          <a:prstGeom prst="rect">
            <a:avLst/>
          </a:prstGeom>
          <a:solidFill>
            <a:srgbClr val="D1B1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4" name="Conector de seta reta 193"/>
          <p:cNvCxnSpPr/>
          <p:nvPr/>
        </p:nvCxnSpPr>
        <p:spPr>
          <a:xfrm>
            <a:off x="1584483" y="1279953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de seta reta 194"/>
          <p:cNvCxnSpPr/>
          <p:nvPr/>
        </p:nvCxnSpPr>
        <p:spPr>
          <a:xfrm>
            <a:off x="1293314" y="1266719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1056260" y="1270428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2"/>
          <p:cNvSpPr txBox="1">
            <a:spLocks noChangeArrowheads="1"/>
          </p:cNvSpPr>
          <p:nvPr/>
        </p:nvSpPr>
        <p:spPr>
          <a:xfrm>
            <a:off x="877982" y="1071247"/>
            <a:ext cx="108483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D1B13B"/>
                </a:solidFill>
              </a:rPr>
              <a:t>q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cxnSp>
        <p:nvCxnSpPr>
          <p:cNvPr id="198" name="Conector reto 197"/>
          <p:cNvCxnSpPr/>
          <p:nvPr/>
        </p:nvCxnSpPr>
        <p:spPr>
          <a:xfrm flipV="1">
            <a:off x="2458283" y="1280515"/>
            <a:ext cx="179592" cy="140562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ector reto 198"/>
          <p:cNvCxnSpPr/>
          <p:nvPr/>
        </p:nvCxnSpPr>
        <p:spPr>
          <a:xfrm flipV="1">
            <a:off x="2458282" y="1434565"/>
            <a:ext cx="179592" cy="140562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ector reto 199"/>
          <p:cNvCxnSpPr/>
          <p:nvPr/>
        </p:nvCxnSpPr>
        <p:spPr>
          <a:xfrm flipV="1">
            <a:off x="2458283" y="1739364"/>
            <a:ext cx="179592" cy="140562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to 200"/>
          <p:cNvCxnSpPr/>
          <p:nvPr/>
        </p:nvCxnSpPr>
        <p:spPr>
          <a:xfrm flipV="1">
            <a:off x="2458281" y="1588615"/>
            <a:ext cx="179592" cy="140562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reto 201"/>
          <p:cNvCxnSpPr/>
          <p:nvPr/>
        </p:nvCxnSpPr>
        <p:spPr>
          <a:xfrm>
            <a:off x="2463345" y="1421216"/>
            <a:ext cx="4800" cy="459737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tângulo 202"/>
          <p:cNvSpPr/>
          <p:nvPr/>
        </p:nvSpPr>
        <p:spPr>
          <a:xfrm>
            <a:off x="890357" y="4716274"/>
            <a:ext cx="672674" cy="247612"/>
          </a:xfrm>
          <a:prstGeom prst="rect">
            <a:avLst/>
          </a:prstGeom>
          <a:solidFill>
            <a:srgbClr val="D1B1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4" name="Conector de seta reta 203"/>
          <p:cNvCxnSpPr/>
          <p:nvPr/>
        </p:nvCxnSpPr>
        <p:spPr>
          <a:xfrm>
            <a:off x="1548466" y="4688155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ector de seta reta 204"/>
          <p:cNvCxnSpPr/>
          <p:nvPr/>
        </p:nvCxnSpPr>
        <p:spPr>
          <a:xfrm>
            <a:off x="1257297" y="4674921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ector de seta reta 205"/>
          <p:cNvCxnSpPr/>
          <p:nvPr/>
        </p:nvCxnSpPr>
        <p:spPr>
          <a:xfrm>
            <a:off x="1020243" y="4678630"/>
            <a:ext cx="0" cy="28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"/>
          <p:cNvSpPr txBox="1">
            <a:spLocks noChangeArrowheads="1"/>
          </p:cNvSpPr>
          <p:nvPr/>
        </p:nvSpPr>
        <p:spPr>
          <a:xfrm>
            <a:off x="841965" y="4479449"/>
            <a:ext cx="108483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D1B13B"/>
                </a:solidFill>
              </a:rPr>
              <a:t>q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CaixaDeTexto 207"/>
              <p:cNvSpPr txBox="1"/>
              <p:nvPr/>
            </p:nvSpPr>
            <p:spPr>
              <a:xfrm>
                <a:off x="3092612" y="3234729"/>
                <a:ext cx="2546249" cy="802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8.</m:t>
                          </m:r>
                          <m:sSup>
                            <m:sSup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208" name="CaixaDeTexto 2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612" y="3234729"/>
                <a:ext cx="2546249" cy="80291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CaixaDeTexto 209"/>
              <p:cNvSpPr txBox="1"/>
              <p:nvPr/>
            </p:nvSpPr>
            <p:spPr>
              <a:xfrm>
                <a:off x="6012335" y="4899751"/>
                <a:ext cx="2546249" cy="7411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8.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</m:t>
                      </m:r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10" name="CaixaDeTexto 2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335" y="4899751"/>
                <a:ext cx="2546249" cy="7411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CaixaDeTexto 210"/>
              <p:cNvSpPr txBox="1"/>
              <p:nvPr/>
            </p:nvSpPr>
            <p:spPr>
              <a:xfrm>
                <a:off x="6206468" y="1710780"/>
                <a:ext cx="2546249" cy="621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12.</m:t>
                        </m:r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2600" dirty="0"/>
              </a:p>
            </p:txBody>
          </p:sp>
        </mc:Choice>
        <mc:Fallback xmlns="">
          <p:sp>
            <p:nvSpPr>
              <p:cNvPr id="211" name="CaixaDeTexto 2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468" y="1710780"/>
                <a:ext cx="2546249" cy="62183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8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64087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3.1.1</a:t>
            </a:r>
            <a:r>
              <a:rPr lang="pt-BR" sz="2800" dirty="0" smtClean="0"/>
              <a:t>– Cálculo do coeficiente de rigidez 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087725" y="2060848"/>
                <a:ext cx="2232248" cy="1037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725" y="2060848"/>
                <a:ext cx="2232248" cy="10371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o 12"/>
          <p:cNvGrpSpPr/>
          <p:nvPr/>
        </p:nvGrpSpPr>
        <p:grpSpPr>
          <a:xfrm>
            <a:off x="303269" y="2250582"/>
            <a:ext cx="1512168" cy="607072"/>
            <a:chOff x="3275856" y="2348880"/>
            <a:chExt cx="1512168" cy="607072"/>
          </a:xfrm>
        </p:grpSpPr>
        <p:sp>
          <p:nvSpPr>
            <p:cNvPr id="14" name="Triângulo isósceles 13"/>
            <p:cNvSpPr/>
            <p:nvPr/>
          </p:nvSpPr>
          <p:spPr>
            <a:xfrm>
              <a:off x="3275856" y="2667920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5" name="Conector reto 14"/>
            <p:cNvCxnSpPr>
              <a:stCxn id="14" idx="0"/>
            </p:cNvCxnSpPr>
            <p:nvPr/>
          </p:nvCxnSpPr>
          <p:spPr>
            <a:xfrm flipV="1">
              <a:off x="3373983" y="2663966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4640053" y="2468441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flipV="1">
              <a:off x="4640053" y="234888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V="1">
              <a:off x="4640052" y="247991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 flipV="1">
              <a:off x="4640053" y="273917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V="1">
              <a:off x="4640051" y="2610948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4572000" y="2060848"/>
                <a:ext cx="2232248" cy="10993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2,96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060848"/>
                <a:ext cx="2232248" cy="10993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6804248" y="2355212"/>
                <a:ext cx="223224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=1,014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𝐸𝐼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355212"/>
                <a:ext cx="2232248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2087725" y="3932694"/>
                <a:ext cx="2232248" cy="1037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725" y="3932694"/>
                <a:ext cx="2232248" cy="10371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4572000" y="3932694"/>
                <a:ext cx="2232248" cy="10993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4,10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932694"/>
                <a:ext cx="2232248" cy="109934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6804248" y="4227058"/>
                <a:ext cx="223224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=0,732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𝐸𝐼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4227058"/>
                <a:ext cx="2232248" cy="55399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372101" y="4092070"/>
            <a:ext cx="1493076" cy="609796"/>
            <a:chOff x="543917" y="4196345"/>
            <a:chExt cx="1493076" cy="609796"/>
          </a:xfrm>
        </p:grpSpPr>
        <p:cxnSp>
          <p:nvCxnSpPr>
            <p:cNvPr id="29" name="Conector reto 28"/>
            <p:cNvCxnSpPr/>
            <p:nvPr/>
          </p:nvCxnSpPr>
          <p:spPr>
            <a:xfrm flipV="1">
              <a:off x="695271" y="4514155"/>
              <a:ext cx="1270025" cy="395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675395" y="4318630"/>
              <a:ext cx="3955" cy="39105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16200000" flipV="1">
              <a:off x="541629" y="4210550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 rot="16200000" flipV="1">
              <a:off x="541628" y="434158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rot="16200000" flipV="1">
              <a:off x="541629" y="4600844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 rot="16200000" flipV="1">
              <a:off x="529712" y="4463869"/>
              <a:ext cx="147971" cy="119561"/>
            </a:xfrm>
            <a:prstGeom prst="line">
              <a:avLst/>
            </a:prstGeom>
            <a:ln w="19050"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riângulo isósceles 36"/>
            <p:cNvSpPr/>
            <p:nvPr/>
          </p:nvSpPr>
          <p:spPr>
            <a:xfrm>
              <a:off x="1840740" y="451810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/>
              <p:cNvSpPr txBox="1"/>
              <p:nvPr/>
            </p:nvSpPr>
            <p:spPr>
              <a:xfrm>
                <a:off x="431881" y="5637505"/>
                <a:ext cx="255134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9" name="CaixaDeTex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81" y="5637505"/>
                <a:ext cx="2551342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2983223" y="5716695"/>
                <a:ext cx="619268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1,014</m:t>
                    </m:r>
                    <m:r>
                      <a:rPr lang="pt-BR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𝐸𝐼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0,732</m:t>
                    </m:r>
                    <m:r>
                      <a:rPr lang="pt-BR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𝐸𝐼</m:t>
                    </m:r>
                  </m:oMath>
                </a14:m>
                <a:r>
                  <a:rPr lang="pt-BR" sz="3600" dirty="0" smtClean="0"/>
                  <a:t> =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pt-BR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,746</m:t>
                    </m:r>
                    <m:r>
                      <a:rPr lang="pt-BR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𝐸𝐼</m:t>
                    </m:r>
                  </m:oMath>
                </a14:m>
                <a:r>
                  <a:rPr lang="pt-BR" sz="3600" dirty="0" smtClean="0"/>
                  <a:t> </a:t>
                </a:r>
                <a:endParaRPr lang="pt-BR" sz="3600" dirty="0"/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223" y="5716695"/>
                <a:ext cx="6192687" cy="553998"/>
              </a:xfrm>
              <a:prstGeom prst="rect">
                <a:avLst/>
              </a:prstGeom>
              <a:blipFill rotWithShape="0">
                <a:blip r:embed="rId10"/>
                <a:stretch>
                  <a:fillRect t="-25275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59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5" grpId="0"/>
      <p:bldP spid="26" grpId="0"/>
      <p:bldP spid="35" grpId="0"/>
      <p:bldP spid="36" grpId="0"/>
      <p:bldP spid="39" grpId="0"/>
      <p:bldP spid="40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763284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3.1.2 </a:t>
            </a:r>
            <a:r>
              <a:rPr lang="pt-BR" sz="2800" dirty="0" smtClean="0"/>
              <a:t>– Cálculo do coeficiente de distribuição 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Triângulo isósceles 27"/>
          <p:cNvSpPr/>
          <p:nvPr/>
        </p:nvSpPr>
        <p:spPr>
          <a:xfrm>
            <a:off x="3132185" y="2269214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/>
          <p:cNvCxnSpPr>
            <a:stCxn id="28" idx="0"/>
          </p:cNvCxnSpPr>
          <p:nvPr/>
        </p:nvCxnSpPr>
        <p:spPr>
          <a:xfrm flipV="1">
            <a:off x="3230312" y="2265260"/>
            <a:ext cx="1270025" cy="39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2460120" y="3832955"/>
                <a:ext cx="3438442" cy="1035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3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pt-BR" sz="3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36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120" y="3832955"/>
                <a:ext cx="3438442" cy="10356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ector reto 41"/>
          <p:cNvCxnSpPr/>
          <p:nvPr/>
        </p:nvCxnSpPr>
        <p:spPr>
          <a:xfrm>
            <a:off x="4457583" y="2553782"/>
            <a:ext cx="15368" cy="9209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riângulo isósceles 42"/>
          <p:cNvSpPr/>
          <p:nvPr/>
        </p:nvSpPr>
        <p:spPr>
          <a:xfrm>
            <a:off x="4367841" y="228077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4" name="Conector reto 43"/>
          <p:cNvCxnSpPr/>
          <p:nvPr/>
        </p:nvCxnSpPr>
        <p:spPr>
          <a:xfrm flipV="1">
            <a:off x="4468994" y="2268380"/>
            <a:ext cx="1270025" cy="39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ângulo isósceles 44"/>
          <p:cNvSpPr/>
          <p:nvPr/>
        </p:nvSpPr>
        <p:spPr>
          <a:xfrm>
            <a:off x="5633909" y="2279278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2965860" y="2346151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311769" y="2387797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5491652" y="231907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>
                <a:solidFill>
                  <a:srgbClr val="FD7471"/>
                </a:solidFill>
              </a:rPr>
              <a:t>C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4332352" y="2077565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 flipV="1">
            <a:off x="4179343" y="207756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 flipV="1">
            <a:off x="4179342" y="2208599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4179343" y="2467859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4179341" y="2339633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4604621" y="2123548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 flipV="1">
            <a:off x="4604621" y="200398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V="1">
            <a:off x="4604620" y="213502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 flipV="1">
            <a:off x="4604621" y="239428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4604619" y="226605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/>
              <p:cNvSpPr/>
              <p:nvPr/>
            </p:nvSpPr>
            <p:spPr>
              <a:xfrm>
                <a:off x="3430835" y="1806651"/>
                <a:ext cx="738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9" name="Retângulo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835" y="1806651"/>
                <a:ext cx="738215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tângulo 59"/>
              <p:cNvSpPr/>
              <p:nvPr/>
            </p:nvSpPr>
            <p:spPr>
              <a:xfrm>
                <a:off x="4814078" y="1795423"/>
                <a:ext cx="7330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0" name="Retângulo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078" y="1795423"/>
                <a:ext cx="733086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tângulo 60"/>
          <p:cNvSpPr/>
          <p:nvPr/>
        </p:nvSpPr>
        <p:spPr>
          <a:xfrm>
            <a:off x="3590986" y="2903187"/>
            <a:ext cx="850812" cy="36281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tângulo 61"/>
              <p:cNvSpPr/>
              <p:nvPr/>
            </p:nvSpPr>
            <p:spPr>
              <a:xfrm>
                <a:off x="3611239" y="2813952"/>
                <a:ext cx="7857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𝑩𝑨</m:t>
                          </m:r>
                        </m:sub>
                      </m:sSub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62" name="Retângulo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239" y="2813952"/>
                <a:ext cx="78572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550"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1926925" y="5214648"/>
                <a:ext cx="4483407" cy="1099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36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pt-BR" sz="3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1,014</m:t>
                          </m:r>
                          <m: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,746</m:t>
                          </m:r>
                          <m:r>
                            <a:rPr lang="pt-BR" sz="36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pt-BR" sz="36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=0,58</m:t>
                      </m:r>
                    </m:oMath>
                  </m:oMathPara>
                </a14:m>
                <a:endParaRPr lang="pt-BR" sz="3600" b="0" dirty="0" smtClean="0">
                  <a:solidFill>
                    <a:srgbClr val="92D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925" y="5214648"/>
                <a:ext cx="4483407" cy="109934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6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riângulo isósceles 27"/>
          <p:cNvSpPr/>
          <p:nvPr/>
        </p:nvSpPr>
        <p:spPr>
          <a:xfrm>
            <a:off x="3106131" y="203058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/>
          <p:cNvCxnSpPr>
            <a:stCxn id="28" idx="0"/>
          </p:cNvCxnSpPr>
          <p:nvPr/>
        </p:nvCxnSpPr>
        <p:spPr>
          <a:xfrm flipV="1">
            <a:off x="3204258" y="2026629"/>
            <a:ext cx="1270025" cy="39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4431529" y="2315151"/>
            <a:ext cx="15368" cy="9209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riângulo isósceles 42"/>
          <p:cNvSpPr/>
          <p:nvPr/>
        </p:nvSpPr>
        <p:spPr>
          <a:xfrm>
            <a:off x="4341787" y="2042142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4" name="Conector reto 43"/>
          <p:cNvCxnSpPr/>
          <p:nvPr/>
        </p:nvCxnSpPr>
        <p:spPr>
          <a:xfrm flipV="1">
            <a:off x="4442940" y="2029749"/>
            <a:ext cx="1270025" cy="39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ângulo isósceles 44"/>
          <p:cNvSpPr/>
          <p:nvPr/>
        </p:nvSpPr>
        <p:spPr>
          <a:xfrm>
            <a:off x="5607855" y="2040647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2939806" y="2107520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4285715" y="2149166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5465598" y="2080442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>
                <a:solidFill>
                  <a:srgbClr val="FD7471"/>
                </a:solidFill>
              </a:rPr>
              <a:t>C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4306298" y="1838934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 flipV="1">
            <a:off x="4153289" y="183893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 flipV="1">
            <a:off x="4153288" y="196996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4153289" y="222922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4153287" y="210100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4578567" y="1884917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 flipV="1">
            <a:off x="4578567" y="176535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V="1">
            <a:off x="4578566" y="189639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 flipV="1">
            <a:off x="4578567" y="215565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4578565" y="202742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/>
              <p:cNvSpPr/>
              <p:nvPr/>
            </p:nvSpPr>
            <p:spPr>
              <a:xfrm>
                <a:off x="3404781" y="1568020"/>
                <a:ext cx="738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9" name="Retângulo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81" y="1568020"/>
                <a:ext cx="738215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tângulo 59"/>
              <p:cNvSpPr/>
              <p:nvPr/>
            </p:nvSpPr>
            <p:spPr>
              <a:xfrm>
                <a:off x="4788024" y="1556792"/>
                <a:ext cx="7330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pt-B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0" name="Retângulo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556792"/>
                <a:ext cx="733086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/>
          <p:cNvSpPr/>
          <p:nvPr/>
        </p:nvSpPr>
        <p:spPr>
          <a:xfrm>
            <a:off x="4479114" y="2665954"/>
            <a:ext cx="850812" cy="362815"/>
          </a:xfrm>
          <a:prstGeom prst="rect">
            <a:avLst/>
          </a:prstGeom>
          <a:noFill/>
          <a:ln>
            <a:solidFill>
              <a:srgbClr val="FD7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tângulo 63"/>
              <p:cNvSpPr/>
              <p:nvPr/>
            </p:nvSpPr>
            <p:spPr>
              <a:xfrm>
                <a:off x="4499367" y="2576719"/>
                <a:ext cx="7777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pt-BR" sz="2400" b="1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</m:oMath>
                  </m:oMathPara>
                </a14:m>
                <a:endParaRPr lang="pt-BR" sz="2400" b="1" dirty="0"/>
              </a:p>
            </p:txBody>
          </p:sp>
        </mc:Choice>
        <mc:Fallback xmlns="">
          <p:sp>
            <p:nvSpPr>
              <p:cNvPr id="64" name="Retângulo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367" y="2576719"/>
                <a:ext cx="777712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563" b="-18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/>
              <p:cNvSpPr txBox="1"/>
              <p:nvPr/>
            </p:nvSpPr>
            <p:spPr>
              <a:xfrm>
                <a:off x="2736396" y="3644716"/>
                <a:ext cx="3421001" cy="1039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3600" b="0" i="1" smtClean="0">
                          <a:solidFill>
                            <a:srgbClr val="FD747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3600" b="0" i="1" smtClean="0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t-BR" sz="3600" i="1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pt-BR" sz="3600" b="0" i="1" smtClean="0">
                                  <a:solidFill>
                                    <a:srgbClr val="FD74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65" name="CaixaDeTexto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396" y="3644716"/>
                <a:ext cx="3421001" cy="103925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/>
              <p:cNvSpPr txBox="1"/>
              <p:nvPr/>
            </p:nvSpPr>
            <p:spPr>
              <a:xfrm>
                <a:off x="2340709" y="5159032"/>
                <a:ext cx="4475712" cy="1099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sz="3600" b="0" i="1" smtClean="0">
                          <a:solidFill>
                            <a:srgbClr val="FD747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,732</m:t>
                          </m:r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𝐸𝐼</m:t>
                          </m:r>
                        </m:num>
                        <m:den>
                          <m:r>
                            <a:rPr lang="pt-BR" sz="360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,746</m:t>
                          </m:r>
                          <m:r>
                            <a:rPr lang="pt-BR" sz="3600" b="0" i="1" smtClean="0">
                              <a:solidFill>
                                <a:srgbClr val="FD747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𝐸𝐼</m:t>
                          </m:r>
                        </m:den>
                      </m:f>
                      <m:r>
                        <a:rPr lang="pt-BR" sz="3600" b="0" i="1" smtClean="0">
                          <a:solidFill>
                            <a:srgbClr val="FD747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=0,42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67" name="CaixaDeTexto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709" y="5159032"/>
                <a:ext cx="4475712" cy="109934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8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64087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3.2.1 </a:t>
            </a:r>
            <a:r>
              <a:rPr lang="pt-BR" sz="2800" dirty="0" smtClean="0"/>
              <a:t>– Cálculo do MEP – trecho 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4317480" y="2656844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3901808" y="2417521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4329910" y="2758267"/>
            <a:ext cx="1571620" cy="483901"/>
            <a:chOff x="1375621" y="5660575"/>
            <a:chExt cx="1501516" cy="294781"/>
          </a:xfrm>
        </p:grpSpPr>
        <p:sp>
          <p:nvSpPr>
            <p:cNvPr id="57" name="Retângulo 56"/>
            <p:cNvSpPr/>
            <p:nvPr/>
          </p:nvSpPr>
          <p:spPr>
            <a:xfrm>
              <a:off x="1375621" y="5660575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8" name="Conector de seta reta 57"/>
            <p:cNvCxnSpPr/>
            <p:nvPr/>
          </p:nvCxnSpPr>
          <p:spPr>
            <a:xfrm>
              <a:off x="2078754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/>
            <p:nvPr/>
          </p:nvCxnSpPr>
          <p:spPr>
            <a:xfrm>
              <a:off x="1784907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>
              <a:off x="2336382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1503101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>
              <a:off x="2632901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o 45"/>
          <p:cNvGrpSpPr/>
          <p:nvPr/>
        </p:nvGrpSpPr>
        <p:grpSpPr>
          <a:xfrm>
            <a:off x="2815964" y="2951746"/>
            <a:ext cx="1501516" cy="301749"/>
            <a:chOff x="717590" y="4293096"/>
            <a:chExt cx="1501516" cy="301749"/>
          </a:xfrm>
        </p:grpSpPr>
        <p:sp>
          <p:nvSpPr>
            <p:cNvPr id="51" name="Retângulo 50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2" name="Conector de seta reta 51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3006280" y="2703036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8,82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4827248" y="2492896"/>
            <a:ext cx="107744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14,85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6" name="Triângulo isósceles 75"/>
          <p:cNvSpPr/>
          <p:nvPr/>
        </p:nvSpPr>
        <p:spPr>
          <a:xfrm>
            <a:off x="2721037" y="3253495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8" name="Conector reto 77"/>
          <p:cNvCxnSpPr>
            <a:stCxn id="76" idx="0"/>
          </p:cNvCxnSpPr>
          <p:nvPr/>
        </p:nvCxnSpPr>
        <p:spPr>
          <a:xfrm flipV="1">
            <a:off x="2819164" y="3243970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/>
          <p:cNvCxnSpPr/>
          <p:nvPr/>
        </p:nvCxnSpPr>
        <p:spPr>
          <a:xfrm>
            <a:off x="2815964" y="4030521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 flipH="1">
            <a:off x="4278641" y="3342151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3225250" y="379344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4" name="Conector de seta reta 83"/>
          <p:cNvCxnSpPr/>
          <p:nvPr/>
        </p:nvCxnSpPr>
        <p:spPr>
          <a:xfrm>
            <a:off x="4294004" y="4030521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2"/>
          <p:cNvSpPr txBox="1">
            <a:spLocks noChangeArrowheads="1"/>
          </p:cNvSpPr>
          <p:nvPr/>
        </p:nvSpPr>
        <p:spPr>
          <a:xfrm>
            <a:off x="4771149" y="378908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91" name="Conector de seta reta 90"/>
          <p:cNvCxnSpPr/>
          <p:nvPr/>
        </p:nvCxnSpPr>
        <p:spPr>
          <a:xfrm>
            <a:off x="2815964" y="4509694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4049137" y="427195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2,96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2644885" y="3303294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5701278" y="3268685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99" name="Conector reto 98"/>
          <p:cNvCxnSpPr/>
          <p:nvPr/>
        </p:nvCxnSpPr>
        <p:spPr>
          <a:xfrm>
            <a:off x="5864132" y="2942907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>
          <a:xfrm flipV="1">
            <a:off x="5880543" y="282288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to 105"/>
          <p:cNvCxnSpPr/>
          <p:nvPr/>
        </p:nvCxnSpPr>
        <p:spPr>
          <a:xfrm flipV="1">
            <a:off x="5880542" y="295391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5880543" y="321317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 flipV="1">
            <a:off x="5880541" y="308495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>
            <a:off x="2816106" y="3551471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/>
          <p:nvPr/>
        </p:nvCxnSpPr>
        <p:spPr>
          <a:xfrm>
            <a:off x="5874285" y="3445340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2804975" y="2961271"/>
            <a:ext cx="3048168" cy="294557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Retângulo 110"/>
          <p:cNvSpPr/>
          <p:nvPr/>
        </p:nvSpPr>
        <p:spPr>
          <a:xfrm>
            <a:off x="4329059" y="2756465"/>
            <a:ext cx="1539028" cy="194936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2" name="Conector de seta reta 111"/>
          <p:cNvCxnSpPr/>
          <p:nvPr/>
        </p:nvCxnSpPr>
        <p:spPr>
          <a:xfrm>
            <a:off x="4318367" y="2646560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86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1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3136780" y="1871626"/>
            <a:ext cx="1501516" cy="301749"/>
            <a:chOff x="717590" y="4293096"/>
            <a:chExt cx="1501516" cy="301749"/>
          </a:xfrm>
        </p:grpSpPr>
        <p:sp>
          <p:nvSpPr>
            <p:cNvPr id="51" name="Retângulo 50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2" name="Conector de seta reta 51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3327096" y="1622916"/>
            <a:ext cx="129874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q</a:t>
            </a:r>
            <a:r>
              <a:rPr lang="pt-BR" sz="1200" b="1" dirty="0" smtClean="0">
                <a:solidFill>
                  <a:srgbClr val="D1B13B"/>
                </a:solidFill>
              </a:rPr>
              <a:t>=8,82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6" name="Triângulo isósceles 75"/>
          <p:cNvSpPr/>
          <p:nvPr/>
        </p:nvSpPr>
        <p:spPr>
          <a:xfrm>
            <a:off x="3041853" y="2173375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8" name="Conector reto 77"/>
          <p:cNvCxnSpPr>
            <a:stCxn id="76" idx="0"/>
          </p:cNvCxnSpPr>
          <p:nvPr/>
        </p:nvCxnSpPr>
        <p:spPr>
          <a:xfrm flipV="1">
            <a:off x="3139980" y="2163850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/>
          <p:cNvCxnSpPr/>
          <p:nvPr/>
        </p:nvCxnSpPr>
        <p:spPr>
          <a:xfrm>
            <a:off x="3136780" y="2950401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 flipH="1">
            <a:off x="4599457" y="2262031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3546066" y="271332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4" name="Conector de seta reta 83"/>
          <p:cNvCxnSpPr/>
          <p:nvPr/>
        </p:nvCxnSpPr>
        <p:spPr>
          <a:xfrm>
            <a:off x="4614820" y="2950401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2"/>
          <p:cNvSpPr txBox="1">
            <a:spLocks noChangeArrowheads="1"/>
          </p:cNvSpPr>
          <p:nvPr/>
        </p:nvSpPr>
        <p:spPr>
          <a:xfrm>
            <a:off x="5091965" y="270896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91" name="Conector de seta reta 90"/>
          <p:cNvCxnSpPr/>
          <p:nvPr/>
        </p:nvCxnSpPr>
        <p:spPr>
          <a:xfrm>
            <a:off x="3136780" y="3429574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4004729" y="3173010"/>
            <a:ext cx="1108323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 = 2,96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2965701" y="2223174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6022094" y="2188565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99" name="Conector reto 98"/>
          <p:cNvCxnSpPr/>
          <p:nvPr/>
        </p:nvCxnSpPr>
        <p:spPr>
          <a:xfrm>
            <a:off x="6184948" y="1862787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/>
          <p:cNvCxnSpPr/>
          <p:nvPr/>
        </p:nvCxnSpPr>
        <p:spPr>
          <a:xfrm flipV="1">
            <a:off x="6201359" y="174276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to 105"/>
          <p:cNvCxnSpPr/>
          <p:nvPr/>
        </p:nvCxnSpPr>
        <p:spPr>
          <a:xfrm flipV="1">
            <a:off x="6201358" y="187379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6201359" y="213305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 flipV="1">
            <a:off x="6201357" y="200483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>
            <a:off x="3136922" y="2471351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/>
          <p:nvPr/>
        </p:nvCxnSpPr>
        <p:spPr>
          <a:xfrm>
            <a:off x="6195101" y="2365220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o 42"/>
          <p:cNvGrpSpPr/>
          <p:nvPr/>
        </p:nvGrpSpPr>
        <p:grpSpPr>
          <a:xfrm>
            <a:off x="4638296" y="1871626"/>
            <a:ext cx="1501516" cy="301749"/>
            <a:chOff x="717590" y="4293096"/>
            <a:chExt cx="1501516" cy="301749"/>
          </a:xfrm>
        </p:grpSpPr>
        <p:sp>
          <p:nvSpPr>
            <p:cNvPr id="44" name="Retângulo 43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9" name="Conector de seta reta 48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de seta reta 62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de seta reta 64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3063557" y="4015301"/>
                <a:ext cx="729125" cy="11260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557" y="4015301"/>
                <a:ext cx="729125" cy="1126014"/>
              </a:xfrm>
              <a:prstGeom prst="rect">
                <a:avLst/>
              </a:prstGeom>
              <a:blipFill rotWithShape="0">
                <a:blip r:embed="rId3"/>
                <a:stretch>
                  <a:fillRect r="-756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/>
              <p:cNvSpPr txBox="1"/>
              <p:nvPr/>
            </p:nvSpPr>
            <p:spPr>
              <a:xfrm>
                <a:off x="4558891" y="4313424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92D050"/>
                    </a:solidFill>
                  </a:rPr>
                  <a:t>9,66 </a:t>
                </a:r>
                <a:r>
                  <a:rPr lang="pt-BR" sz="3600" dirty="0" err="1" smtClean="0">
                    <a:solidFill>
                      <a:srgbClr val="92D050"/>
                    </a:solidFill>
                  </a:rPr>
                  <a:t>kNm</a:t>
                </a:r>
                <a:endParaRPr lang="pt-BR" sz="36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68" name="CaixaDeTexto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891" y="4313424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556" r="-1238" b="-5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66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149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4588492" y="2375945"/>
            <a:ext cx="1571620" cy="180386"/>
            <a:chOff x="1375621" y="5660575"/>
            <a:chExt cx="1501516" cy="294781"/>
          </a:xfrm>
        </p:grpSpPr>
        <p:sp>
          <p:nvSpPr>
            <p:cNvPr id="41" name="Retângulo 40"/>
            <p:cNvSpPr/>
            <p:nvPr/>
          </p:nvSpPr>
          <p:spPr>
            <a:xfrm>
              <a:off x="1375621" y="5660575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2" name="Conector de seta reta 41"/>
            <p:cNvCxnSpPr/>
            <p:nvPr/>
          </p:nvCxnSpPr>
          <p:spPr>
            <a:xfrm>
              <a:off x="2078754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/>
            <p:nvPr/>
          </p:nvCxnSpPr>
          <p:spPr>
            <a:xfrm>
              <a:off x="1784907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/>
            <p:nvPr/>
          </p:nvCxnSpPr>
          <p:spPr>
            <a:xfrm>
              <a:off x="2336382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de seta reta 56"/>
            <p:cNvCxnSpPr/>
            <p:nvPr/>
          </p:nvCxnSpPr>
          <p:spPr>
            <a:xfrm>
              <a:off x="1503101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de seta reta 57"/>
            <p:cNvCxnSpPr/>
            <p:nvPr/>
          </p:nvCxnSpPr>
          <p:spPr>
            <a:xfrm>
              <a:off x="2632901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4066437" y="2081523"/>
            <a:ext cx="2347094" cy="3008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q</a:t>
            </a:r>
            <a:r>
              <a:rPr lang="pt-BR" sz="1200" b="1" dirty="0" smtClean="0">
                <a:solidFill>
                  <a:srgbClr val="D1B13B"/>
                </a:solidFill>
              </a:rPr>
              <a:t>=14,85 </a:t>
            </a:r>
            <a:r>
              <a:rPr lang="pt-BR" sz="1200" b="1" dirty="0">
                <a:solidFill>
                  <a:srgbClr val="D1B13B"/>
                </a:solidFill>
              </a:rPr>
              <a:t>- </a:t>
            </a:r>
            <a:r>
              <a:rPr lang="pt-BR" sz="1200" b="1" dirty="0" smtClean="0">
                <a:solidFill>
                  <a:srgbClr val="D1B13B"/>
                </a:solidFill>
              </a:rPr>
              <a:t>8,82 = 6,03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3" name="Triângulo isósceles 72"/>
          <p:cNvSpPr/>
          <p:nvPr/>
        </p:nvSpPr>
        <p:spPr>
          <a:xfrm>
            <a:off x="2979619" y="2567658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4" name="Conector reto 73"/>
          <p:cNvCxnSpPr>
            <a:stCxn id="73" idx="0"/>
          </p:cNvCxnSpPr>
          <p:nvPr/>
        </p:nvCxnSpPr>
        <p:spPr>
          <a:xfrm flipV="1">
            <a:off x="3077746" y="2558133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de seta reta 74"/>
          <p:cNvCxnSpPr/>
          <p:nvPr/>
        </p:nvCxnSpPr>
        <p:spPr>
          <a:xfrm>
            <a:off x="3074546" y="3344684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 flipH="1">
            <a:off x="4537223" y="2656314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3283252" y="3072507"/>
            <a:ext cx="84915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r>
              <a:rPr lang="pt-BR" sz="1200" b="1" dirty="0" smtClean="0">
                <a:solidFill>
                  <a:srgbClr val="92D050"/>
                </a:solidFill>
              </a:rPr>
              <a:t> = 1,45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0" name="Conector de seta reta 79"/>
          <p:cNvCxnSpPr/>
          <p:nvPr/>
        </p:nvCxnSpPr>
        <p:spPr>
          <a:xfrm>
            <a:off x="4552586" y="3344684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2"/>
          <p:cNvSpPr txBox="1">
            <a:spLocks noChangeArrowheads="1"/>
          </p:cNvSpPr>
          <p:nvPr/>
        </p:nvSpPr>
        <p:spPr>
          <a:xfrm>
            <a:off x="5029731" y="3103248"/>
            <a:ext cx="87474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92D050"/>
                </a:solidFill>
              </a:rPr>
              <a:t>a</a:t>
            </a:r>
            <a:r>
              <a:rPr lang="pt-BR" sz="1200" b="1" dirty="0" smtClean="0">
                <a:solidFill>
                  <a:srgbClr val="92D050"/>
                </a:solidFill>
              </a:rPr>
              <a:t> =1,51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7" name="Conector de seta reta 86"/>
          <p:cNvCxnSpPr/>
          <p:nvPr/>
        </p:nvCxnSpPr>
        <p:spPr>
          <a:xfrm>
            <a:off x="3074546" y="3823857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4098939" y="3605325"/>
            <a:ext cx="101673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= 2,96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89" name="Rectangle 2"/>
          <p:cNvSpPr txBox="1">
            <a:spLocks noChangeArrowheads="1"/>
          </p:cNvSpPr>
          <p:nvPr/>
        </p:nvSpPr>
        <p:spPr>
          <a:xfrm>
            <a:off x="2903467" y="2617457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5959860" y="2582848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93" name="Conector reto 92"/>
          <p:cNvCxnSpPr/>
          <p:nvPr/>
        </p:nvCxnSpPr>
        <p:spPr>
          <a:xfrm>
            <a:off x="6122714" y="2257070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V="1">
            <a:off x="6139125" y="213704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6139124" y="226808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/>
          <p:cNvCxnSpPr/>
          <p:nvPr/>
        </p:nvCxnSpPr>
        <p:spPr>
          <a:xfrm flipV="1">
            <a:off x="6139125" y="252734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 flipV="1">
            <a:off x="6139123" y="239911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>
          <a:xfrm>
            <a:off x="3074688" y="2865634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>
            <a:off x="6132867" y="2759503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CaixaDeTexto 111"/>
              <p:cNvSpPr txBox="1"/>
              <p:nvPr/>
            </p:nvSpPr>
            <p:spPr>
              <a:xfrm>
                <a:off x="2320408" y="4404983"/>
                <a:ext cx="2546249" cy="802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8.</m:t>
                          </m:r>
                          <m:sSup>
                            <m:sSupPr>
                              <m:ctrlPr>
                                <a:rPr lang="pt-B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pt-BR" sz="2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</m:t>
                          </m:r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B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12" name="CaixaDeTexto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408" y="4404983"/>
                <a:ext cx="2546249" cy="8029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aixaDeTexto 112"/>
              <p:cNvSpPr txBox="1"/>
              <p:nvPr/>
            </p:nvSpPr>
            <p:spPr>
              <a:xfrm>
                <a:off x="4729169" y="4651218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92D050"/>
                    </a:solidFill>
                  </a:rPr>
                  <a:t>-3,81 </a:t>
                </a:r>
                <a:r>
                  <a:rPr lang="pt-BR" sz="3600" dirty="0" err="1" smtClean="0">
                    <a:solidFill>
                      <a:srgbClr val="92D050"/>
                    </a:solidFill>
                  </a:rPr>
                  <a:t>kNm</a:t>
                </a:r>
                <a:endParaRPr lang="pt-BR" sz="36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13" name="CaixaDeTexto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169" y="4651218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6931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3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0"/>
            <a:ext cx="5221889" cy="67535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564" y="260648"/>
            <a:ext cx="180975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CaixaDeTexto 112"/>
              <p:cNvSpPr txBox="1"/>
              <p:nvPr/>
            </p:nvSpPr>
            <p:spPr>
              <a:xfrm>
                <a:off x="5038489" y="4478172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92D050"/>
                    </a:solidFill>
                  </a:rPr>
                  <a:t>-6,85 </a:t>
                </a:r>
                <a:r>
                  <a:rPr lang="pt-BR" sz="3600" dirty="0" err="1" smtClean="0">
                    <a:solidFill>
                      <a:srgbClr val="92D050"/>
                    </a:solidFill>
                  </a:rPr>
                  <a:t>kNm</a:t>
                </a:r>
                <a:endParaRPr lang="pt-BR" sz="36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13" name="CaixaDeTexto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489" y="4478172"/>
                <a:ext cx="2461381" cy="553998"/>
              </a:xfrm>
              <a:prstGeom prst="rect">
                <a:avLst/>
              </a:prstGeom>
              <a:blipFill rotWithShape="0">
                <a:blip r:embed="rId3"/>
                <a:stretch>
                  <a:fillRect t="-25556" r="-7196" b="-5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ector de seta reta 30"/>
          <p:cNvCxnSpPr/>
          <p:nvPr/>
        </p:nvCxnSpPr>
        <p:spPr>
          <a:xfrm>
            <a:off x="4558148" y="1833762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4142476" y="1594439"/>
            <a:ext cx="114960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P=12,43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54" name="Triângulo isósceles 53"/>
          <p:cNvSpPr/>
          <p:nvPr/>
        </p:nvSpPr>
        <p:spPr>
          <a:xfrm>
            <a:off x="2961705" y="243041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/>
          <p:cNvCxnSpPr>
            <a:stCxn id="54" idx="0"/>
          </p:cNvCxnSpPr>
          <p:nvPr/>
        </p:nvCxnSpPr>
        <p:spPr>
          <a:xfrm flipV="1">
            <a:off x="3059832" y="2420888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>
            <a:off x="3056632" y="3207439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H="1">
            <a:off x="4519309" y="251906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3231996" y="2970362"/>
            <a:ext cx="816528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</a:t>
            </a:r>
            <a:r>
              <a:rPr lang="pt-BR" sz="1200" b="1" dirty="0" smtClean="0">
                <a:solidFill>
                  <a:srgbClr val="92D050"/>
                </a:solidFill>
              </a:rPr>
              <a:t>=1,45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1" name="Conector de seta reta 60"/>
          <p:cNvCxnSpPr/>
          <p:nvPr/>
        </p:nvCxnSpPr>
        <p:spPr>
          <a:xfrm>
            <a:off x="4534672" y="3207439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5011817" y="2966003"/>
            <a:ext cx="856327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r>
              <a:rPr lang="pt-BR" sz="1200" b="1" dirty="0" smtClean="0">
                <a:solidFill>
                  <a:srgbClr val="92D050"/>
                </a:solidFill>
              </a:rPr>
              <a:t>=1,51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3" name="Conector de seta reta 62"/>
          <p:cNvCxnSpPr/>
          <p:nvPr/>
        </p:nvCxnSpPr>
        <p:spPr>
          <a:xfrm>
            <a:off x="3056632" y="3686612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4088254" y="3440111"/>
            <a:ext cx="100227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=2,96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2885553" y="2480212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5941946" y="244560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67" name="Conector reto 66"/>
          <p:cNvCxnSpPr/>
          <p:nvPr/>
        </p:nvCxnSpPr>
        <p:spPr>
          <a:xfrm>
            <a:off x="6104800" y="2119825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V="1">
            <a:off x="6121211" y="199980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V="1">
            <a:off x="6121210" y="213083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6121211" y="239009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6121209" y="226187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>
            <a:off x="3056774" y="2728389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>
          <a:xfrm>
            <a:off x="6114953" y="2622258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de seta reta 82"/>
          <p:cNvCxnSpPr/>
          <p:nvPr/>
        </p:nvCxnSpPr>
        <p:spPr>
          <a:xfrm>
            <a:off x="4559035" y="1823478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ixaDeTexto 83"/>
              <p:cNvSpPr txBox="1"/>
              <p:nvPr/>
            </p:nvSpPr>
            <p:spPr>
              <a:xfrm>
                <a:off x="2027117" y="4263068"/>
                <a:ext cx="2877601" cy="10818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4" name="CaixaDeTexto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117" y="4263068"/>
                <a:ext cx="2877601" cy="1081835"/>
              </a:xfrm>
              <a:prstGeom prst="rect">
                <a:avLst/>
              </a:prstGeom>
              <a:blipFill rotWithShape="0">
                <a:blip r:embed="rId4"/>
                <a:stretch>
                  <a:fillRect r="-2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64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64087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3.2.1 </a:t>
            </a:r>
            <a:r>
              <a:rPr lang="pt-BR" sz="2800" dirty="0" smtClean="0"/>
              <a:t>– Cálculo do MEP – trecho B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44" name="Conector de seta reta 43"/>
          <p:cNvCxnSpPr/>
          <p:nvPr/>
        </p:nvCxnSpPr>
        <p:spPr>
          <a:xfrm>
            <a:off x="4366632" y="2264527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o 62"/>
          <p:cNvGrpSpPr/>
          <p:nvPr/>
        </p:nvGrpSpPr>
        <p:grpSpPr>
          <a:xfrm>
            <a:off x="2553799" y="2779339"/>
            <a:ext cx="1812833" cy="364469"/>
            <a:chOff x="717590" y="4293096"/>
            <a:chExt cx="1501516" cy="301749"/>
          </a:xfrm>
        </p:grpSpPr>
        <p:sp>
          <p:nvSpPr>
            <p:cNvPr id="101" name="Retângulo 100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2" name="Conector de seta reta 101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de seta reta 102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de seta reta 103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de seta reta 112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de seta reta 113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o 63"/>
          <p:cNvGrpSpPr/>
          <p:nvPr/>
        </p:nvGrpSpPr>
        <p:grpSpPr>
          <a:xfrm>
            <a:off x="4422379" y="2566847"/>
            <a:ext cx="2525884" cy="576961"/>
            <a:chOff x="717590" y="4293096"/>
            <a:chExt cx="1501516" cy="301749"/>
          </a:xfrm>
        </p:grpSpPr>
        <p:sp>
          <p:nvSpPr>
            <p:cNvPr id="90" name="Retângulo 89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3" name="Conector de seta reta 92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de seta reta 93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de seta reta 94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de seta reta 97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de seta reta 99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2897146" y="2544818"/>
            <a:ext cx="110454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11,28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5230366" y="2322922"/>
            <a:ext cx="122903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16,48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117" name="Triângulo isósceles 116"/>
          <p:cNvSpPr/>
          <p:nvPr/>
        </p:nvSpPr>
        <p:spPr>
          <a:xfrm>
            <a:off x="2451393" y="3137059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9" name="Conector reto 118"/>
          <p:cNvCxnSpPr/>
          <p:nvPr/>
        </p:nvCxnSpPr>
        <p:spPr>
          <a:xfrm>
            <a:off x="2549519" y="3126726"/>
            <a:ext cx="4400440" cy="127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riângulo isósceles 119"/>
          <p:cNvSpPr/>
          <p:nvPr/>
        </p:nvSpPr>
        <p:spPr>
          <a:xfrm>
            <a:off x="6851832" y="3166604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6" name="Conector reto 125"/>
          <p:cNvCxnSpPr/>
          <p:nvPr/>
        </p:nvCxnSpPr>
        <p:spPr>
          <a:xfrm flipH="1">
            <a:off x="4381890" y="3247100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de seta reta 126"/>
          <p:cNvCxnSpPr/>
          <p:nvPr/>
        </p:nvCxnSpPr>
        <p:spPr>
          <a:xfrm>
            <a:off x="2556383" y="3920245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2"/>
          <p:cNvSpPr txBox="1">
            <a:spLocks noChangeArrowheads="1"/>
          </p:cNvSpPr>
          <p:nvPr/>
        </p:nvSpPr>
        <p:spPr>
          <a:xfrm>
            <a:off x="3181408" y="366930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29" name="Conector de seta reta 128"/>
          <p:cNvCxnSpPr/>
          <p:nvPr/>
        </p:nvCxnSpPr>
        <p:spPr>
          <a:xfrm>
            <a:off x="4388466" y="3920245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5371471" y="3640713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2,46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3" name="Conector de seta reta 132"/>
          <p:cNvCxnSpPr/>
          <p:nvPr/>
        </p:nvCxnSpPr>
        <p:spPr>
          <a:xfrm flipV="1">
            <a:off x="2517068" y="4385854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2"/>
          <p:cNvSpPr txBox="1">
            <a:spLocks noChangeArrowheads="1"/>
          </p:cNvSpPr>
          <p:nvPr/>
        </p:nvSpPr>
        <p:spPr>
          <a:xfrm>
            <a:off x="4126896" y="415101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4,10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41" name="Conector reto 140"/>
          <p:cNvCxnSpPr/>
          <p:nvPr/>
        </p:nvCxnSpPr>
        <p:spPr>
          <a:xfrm>
            <a:off x="2535367" y="2832631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/>
          <p:cNvCxnSpPr/>
          <p:nvPr/>
        </p:nvCxnSpPr>
        <p:spPr>
          <a:xfrm flipV="1">
            <a:off x="2382358" y="283263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/>
          <p:cNvCxnSpPr/>
          <p:nvPr/>
        </p:nvCxnSpPr>
        <p:spPr>
          <a:xfrm flipV="1">
            <a:off x="2382357" y="296366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/>
          <p:cNvCxnSpPr/>
          <p:nvPr/>
        </p:nvCxnSpPr>
        <p:spPr>
          <a:xfrm flipV="1">
            <a:off x="2382358" y="322292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/>
          <p:cNvCxnSpPr/>
          <p:nvPr/>
        </p:nvCxnSpPr>
        <p:spPr>
          <a:xfrm flipV="1">
            <a:off x="2382356" y="3094699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2"/>
          <p:cNvSpPr txBox="1">
            <a:spLocks noChangeArrowheads="1"/>
          </p:cNvSpPr>
          <p:nvPr/>
        </p:nvSpPr>
        <p:spPr>
          <a:xfrm>
            <a:off x="4262585" y="20565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52" name="Conector reto 151"/>
          <p:cNvCxnSpPr/>
          <p:nvPr/>
        </p:nvCxnSpPr>
        <p:spPr>
          <a:xfrm flipH="1">
            <a:off x="2537344" y="3446702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/>
          <p:nvPr/>
        </p:nvCxnSpPr>
        <p:spPr>
          <a:xfrm flipH="1">
            <a:off x="6928293" y="3487781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tângulo 153"/>
          <p:cNvSpPr/>
          <p:nvPr/>
        </p:nvSpPr>
        <p:spPr>
          <a:xfrm>
            <a:off x="2571077" y="2809479"/>
            <a:ext cx="4357215" cy="294557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5" name="Retângulo 154"/>
          <p:cNvSpPr/>
          <p:nvPr/>
        </p:nvSpPr>
        <p:spPr>
          <a:xfrm>
            <a:off x="4397254" y="2581275"/>
            <a:ext cx="2531038" cy="220413"/>
          </a:xfrm>
          <a:prstGeom prst="rect">
            <a:avLst/>
          </a:pr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6" name="Conector de seta reta 155"/>
          <p:cNvCxnSpPr/>
          <p:nvPr/>
        </p:nvCxnSpPr>
        <p:spPr>
          <a:xfrm>
            <a:off x="4365134" y="2291472"/>
            <a:ext cx="12149" cy="821013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2720458" y="1988840"/>
            <a:ext cx="1961494" cy="364469"/>
            <a:chOff x="717590" y="4293096"/>
            <a:chExt cx="1501516" cy="301749"/>
          </a:xfrm>
        </p:grpSpPr>
        <p:sp>
          <p:nvSpPr>
            <p:cNvPr id="40" name="Retângulo 39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1" name="Conector de seta reta 40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de seta reta 56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/>
          <p:cNvGrpSpPr/>
          <p:nvPr/>
        </p:nvGrpSpPr>
        <p:grpSpPr>
          <a:xfrm>
            <a:off x="4572000" y="1988840"/>
            <a:ext cx="2542922" cy="364469"/>
            <a:chOff x="717590" y="4293096"/>
            <a:chExt cx="1501516" cy="301749"/>
          </a:xfrm>
        </p:grpSpPr>
        <p:sp>
          <p:nvSpPr>
            <p:cNvPr id="59" name="Retângulo 58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0" name="Conector de seta reta 59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66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3063805" y="1754319"/>
            <a:ext cx="186203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q</a:t>
            </a:r>
            <a:r>
              <a:rPr lang="pt-BR" sz="1200" b="1" dirty="0" smtClean="0">
                <a:solidFill>
                  <a:srgbClr val="D1B13B"/>
                </a:solidFill>
              </a:rPr>
              <a:t> = 11,28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2" name="Triângulo isósceles 71"/>
          <p:cNvSpPr/>
          <p:nvPr/>
        </p:nvSpPr>
        <p:spPr>
          <a:xfrm>
            <a:off x="2618052" y="2346560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3" name="Conector reto 72"/>
          <p:cNvCxnSpPr/>
          <p:nvPr/>
        </p:nvCxnSpPr>
        <p:spPr>
          <a:xfrm>
            <a:off x="2716178" y="2336227"/>
            <a:ext cx="4400440" cy="127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iângulo isósceles 73"/>
          <p:cNvSpPr/>
          <p:nvPr/>
        </p:nvSpPr>
        <p:spPr>
          <a:xfrm>
            <a:off x="7018491" y="2376105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5" name="Conector reto 74"/>
          <p:cNvCxnSpPr/>
          <p:nvPr/>
        </p:nvCxnSpPr>
        <p:spPr>
          <a:xfrm flipH="1">
            <a:off x="4548549" y="2456601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/>
          <p:cNvCxnSpPr/>
          <p:nvPr/>
        </p:nvCxnSpPr>
        <p:spPr>
          <a:xfrm>
            <a:off x="2723042" y="3129746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3348067" y="2878803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0" name="Conector de seta reta 79"/>
          <p:cNvCxnSpPr/>
          <p:nvPr/>
        </p:nvCxnSpPr>
        <p:spPr>
          <a:xfrm>
            <a:off x="4555125" y="3129746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2"/>
          <p:cNvSpPr txBox="1">
            <a:spLocks noChangeArrowheads="1"/>
          </p:cNvSpPr>
          <p:nvPr/>
        </p:nvSpPr>
        <p:spPr>
          <a:xfrm>
            <a:off x="5538130" y="285021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2,46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7" name="Conector de seta reta 86"/>
          <p:cNvCxnSpPr/>
          <p:nvPr/>
        </p:nvCxnSpPr>
        <p:spPr>
          <a:xfrm flipV="1">
            <a:off x="2683727" y="3595355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4293555" y="3360513"/>
            <a:ext cx="1016901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 = 4,10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9" name="Conector reto 88"/>
          <p:cNvCxnSpPr/>
          <p:nvPr/>
        </p:nvCxnSpPr>
        <p:spPr>
          <a:xfrm>
            <a:off x="2702026" y="2042132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flipV="1">
            <a:off x="2549017" y="204213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 flipV="1">
            <a:off x="2549016" y="217316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V="1">
            <a:off x="2549017" y="243242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549015" y="230420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 flipH="1">
            <a:off x="2704003" y="2656203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>
          <a:xfrm flipH="1">
            <a:off x="7094952" y="2697282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CaixaDeTexto 110"/>
              <p:cNvSpPr txBox="1"/>
              <p:nvPr/>
            </p:nvSpPr>
            <p:spPr>
              <a:xfrm>
                <a:off x="3028912" y="4274463"/>
                <a:ext cx="1179241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11" name="CaixaDeTexto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912" y="4274463"/>
                <a:ext cx="1179241" cy="11079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CaixaDeTexto 111"/>
              <p:cNvSpPr txBox="1"/>
              <p:nvPr/>
            </p:nvSpPr>
            <p:spPr>
              <a:xfrm>
                <a:off x="4293555" y="4579197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23,7 </a:t>
                </a:r>
                <a:r>
                  <a:rPr lang="pt-BR" sz="3600" dirty="0" err="1" smtClean="0">
                    <a:solidFill>
                      <a:srgbClr val="FD7471"/>
                    </a:solidFill>
                  </a:rPr>
                  <a:t>kNm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112" name="CaixaDeTexto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555" y="4579197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1485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3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4407078" y="2435759"/>
            <a:ext cx="2525884" cy="319458"/>
            <a:chOff x="717590" y="4293096"/>
            <a:chExt cx="1501516" cy="301749"/>
          </a:xfrm>
        </p:grpSpPr>
        <p:sp>
          <p:nvSpPr>
            <p:cNvPr id="43" name="Retângulo 42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4" name="Conector de seta reta 43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4495735" y="2047975"/>
            <a:ext cx="2309263" cy="3780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q</a:t>
            </a:r>
            <a:r>
              <a:rPr lang="pt-BR" sz="1200" b="1" dirty="0" smtClean="0">
                <a:solidFill>
                  <a:srgbClr val="D1B13B"/>
                </a:solidFill>
              </a:rPr>
              <a:t> = 16,48 - 11,28  = 5,2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>
              <a:solidFill>
                <a:srgbClr val="D1B13B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53" name="Triângulo isósceles 52"/>
          <p:cNvSpPr/>
          <p:nvPr/>
        </p:nvSpPr>
        <p:spPr>
          <a:xfrm>
            <a:off x="2436092" y="2748468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4" name="Conector reto 53"/>
          <p:cNvCxnSpPr/>
          <p:nvPr/>
        </p:nvCxnSpPr>
        <p:spPr>
          <a:xfrm>
            <a:off x="2534218" y="2738135"/>
            <a:ext cx="4400440" cy="127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riângulo isósceles 54"/>
          <p:cNvSpPr/>
          <p:nvPr/>
        </p:nvSpPr>
        <p:spPr>
          <a:xfrm>
            <a:off x="6836531" y="277801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6" name="Conector reto 55"/>
          <p:cNvCxnSpPr/>
          <p:nvPr/>
        </p:nvCxnSpPr>
        <p:spPr>
          <a:xfrm flipH="1">
            <a:off x="4366589" y="285850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/>
          <p:nvPr/>
        </p:nvCxnSpPr>
        <p:spPr>
          <a:xfrm>
            <a:off x="2541082" y="3531654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3166107" y="3280711"/>
            <a:ext cx="936191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r>
              <a:rPr lang="pt-BR" sz="1200" b="1" dirty="0" smtClean="0">
                <a:solidFill>
                  <a:srgbClr val="92D050"/>
                </a:solidFill>
              </a:rPr>
              <a:t> = 1,64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1" name="Conector de seta reta 60"/>
          <p:cNvCxnSpPr/>
          <p:nvPr/>
        </p:nvCxnSpPr>
        <p:spPr>
          <a:xfrm>
            <a:off x="4373165" y="3531654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5356170" y="3252122"/>
            <a:ext cx="81627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</a:t>
            </a:r>
            <a:r>
              <a:rPr lang="pt-BR" sz="1200" b="1" dirty="0" smtClean="0">
                <a:solidFill>
                  <a:srgbClr val="92D050"/>
                </a:solidFill>
              </a:rPr>
              <a:t> =2,46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3" name="Conector de seta reta 62"/>
          <p:cNvCxnSpPr/>
          <p:nvPr/>
        </p:nvCxnSpPr>
        <p:spPr>
          <a:xfrm flipV="1">
            <a:off x="2501767" y="3997263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4111595" y="3762421"/>
            <a:ext cx="124457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= 4,10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5" name="Conector reto 64"/>
          <p:cNvCxnSpPr/>
          <p:nvPr/>
        </p:nvCxnSpPr>
        <p:spPr>
          <a:xfrm>
            <a:off x="2520066" y="2444040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 flipV="1">
            <a:off x="2367057" y="244404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 flipV="1">
            <a:off x="2367056" y="257507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V="1">
            <a:off x="2367057" y="283433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V="1">
            <a:off x="2367055" y="270610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H="1">
            <a:off x="2522043" y="3058111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6912992" y="3099190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ixaDeTexto 83"/>
              <p:cNvSpPr txBox="1"/>
              <p:nvPr/>
            </p:nvSpPr>
            <p:spPr>
              <a:xfrm>
                <a:off x="2267744" y="4769131"/>
                <a:ext cx="2546249" cy="7411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8.</m:t>
                          </m:r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</m:t>
                      </m:r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4" name="CaixaDeTexto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4769131"/>
                <a:ext cx="2546249" cy="7411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aixaDeTexto 84"/>
              <p:cNvSpPr txBox="1"/>
              <p:nvPr/>
            </p:nvSpPr>
            <p:spPr>
              <a:xfrm>
                <a:off x="4659096" y="4876748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6,45 </a:t>
                </a:r>
                <a:r>
                  <a:rPr lang="pt-BR" sz="3600" dirty="0" err="1" smtClean="0">
                    <a:solidFill>
                      <a:srgbClr val="FD7471"/>
                    </a:solidFill>
                  </a:rPr>
                  <a:t>kNm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85" name="CaixaDeTexto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096" y="4876748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1485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592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>
            <a:off x="4351331" y="1875936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ângulo isósceles 44"/>
          <p:cNvSpPr/>
          <p:nvPr/>
        </p:nvSpPr>
        <p:spPr>
          <a:xfrm>
            <a:off x="2436092" y="2748468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6" name="Conector reto 45"/>
          <p:cNvCxnSpPr/>
          <p:nvPr/>
        </p:nvCxnSpPr>
        <p:spPr>
          <a:xfrm>
            <a:off x="2534218" y="2738135"/>
            <a:ext cx="4400440" cy="127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riângulo isósceles 46"/>
          <p:cNvSpPr/>
          <p:nvPr/>
        </p:nvSpPr>
        <p:spPr>
          <a:xfrm>
            <a:off x="6836531" y="277801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8" name="Conector reto 47"/>
          <p:cNvCxnSpPr/>
          <p:nvPr/>
        </p:nvCxnSpPr>
        <p:spPr>
          <a:xfrm flipH="1">
            <a:off x="4366589" y="285850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2541082" y="3531654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2771801" y="3280711"/>
            <a:ext cx="97691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</a:t>
            </a:r>
            <a:r>
              <a:rPr lang="pt-BR" sz="1200" b="1" dirty="0" smtClean="0">
                <a:solidFill>
                  <a:srgbClr val="92D050"/>
                </a:solidFill>
              </a:rPr>
              <a:t> = 1,64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4373165" y="3531654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5356170" y="3252122"/>
            <a:ext cx="1088038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b</a:t>
            </a:r>
            <a:r>
              <a:rPr lang="pt-BR" sz="1200" b="1" dirty="0" smtClean="0">
                <a:solidFill>
                  <a:srgbClr val="92D050"/>
                </a:solidFill>
              </a:rPr>
              <a:t>  = 2,46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3" name="Conector de seta reta 52"/>
          <p:cNvCxnSpPr/>
          <p:nvPr/>
        </p:nvCxnSpPr>
        <p:spPr>
          <a:xfrm flipV="1">
            <a:off x="2501767" y="3997263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4111595" y="3762421"/>
            <a:ext cx="103646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 = 4,10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8" name="Conector reto 57"/>
          <p:cNvCxnSpPr/>
          <p:nvPr/>
        </p:nvCxnSpPr>
        <p:spPr>
          <a:xfrm>
            <a:off x="2520066" y="2444040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V="1">
            <a:off x="2367057" y="244404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V="1">
            <a:off x="2367056" y="257507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 flipV="1">
            <a:off x="2367057" y="283433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V="1">
            <a:off x="2367055" y="270610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2"/>
          <p:cNvSpPr txBox="1">
            <a:spLocks noChangeArrowheads="1"/>
          </p:cNvSpPr>
          <p:nvPr/>
        </p:nvSpPr>
        <p:spPr>
          <a:xfrm>
            <a:off x="4349833" y="1974487"/>
            <a:ext cx="126082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P</a:t>
            </a:r>
            <a:r>
              <a:rPr lang="pt-BR" sz="1200" b="1" dirty="0" smtClean="0">
                <a:solidFill>
                  <a:srgbClr val="FD7471"/>
                </a:solidFill>
              </a:rPr>
              <a:t> = 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79" name="Conector reto 78"/>
          <p:cNvCxnSpPr/>
          <p:nvPr/>
        </p:nvCxnSpPr>
        <p:spPr>
          <a:xfrm flipH="1">
            <a:off x="2522043" y="3058111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H="1">
            <a:off x="6912992" y="3099190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de seta reta 84"/>
          <p:cNvCxnSpPr/>
          <p:nvPr/>
        </p:nvCxnSpPr>
        <p:spPr>
          <a:xfrm>
            <a:off x="4349833" y="1902881"/>
            <a:ext cx="12149" cy="821013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aixaDeTexto 85"/>
              <p:cNvSpPr txBox="1"/>
              <p:nvPr/>
            </p:nvSpPr>
            <p:spPr>
              <a:xfrm>
                <a:off x="2872458" y="4543234"/>
                <a:ext cx="2546249" cy="10818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6" name="CaixaDeTexto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458" y="4543234"/>
                <a:ext cx="2546249" cy="10818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aixaDeTexto 86"/>
              <p:cNvSpPr txBox="1"/>
              <p:nvPr/>
            </p:nvSpPr>
            <p:spPr>
              <a:xfrm>
                <a:off x="5605840" y="4803940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29,63 </a:t>
                </a:r>
                <a:r>
                  <a:rPr lang="pt-BR" sz="3600" dirty="0" err="1" smtClean="0">
                    <a:solidFill>
                      <a:srgbClr val="FD7471"/>
                    </a:solidFill>
                  </a:rPr>
                  <a:t>kNm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87" name="CaixaDeTexto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840" y="4803940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10918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91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712879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3.3.1 </a:t>
            </a:r>
            <a:r>
              <a:rPr lang="pt-BR" sz="2800" dirty="0" smtClean="0"/>
              <a:t>– Cálculo das Reações – trecho 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4417332" y="2152214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4001660" y="1912891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4429762" y="2253637"/>
            <a:ext cx="1571620" cy="483901"/>
            <a:chOff x="1375621" y="5660575"/>
            <a:chExt cx="1501516" cy="294781"/>
          </a:xfrm>
        </p:grpSpPr>
        <p:sp>
          <p:nvSpPr>
            <p:cNvPr id="57" name="Retângulo 56"/>
            <p:cNvSpPr/>
            <p:nvPr/>
          </p:nvSpPr>
          <p:spPr>
            <a:xfrm>
              <a:off x="1375621" y="5660575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8" name="Conector de seta reta 57"/>
            <p:cNvCxnSpPr/>
            <p:nvPr/>
          </p:nvCxnSpPr>
          <p:spPr>
            <a:xfrm>
              <a:off x="2078754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/>
            <p:nvPr/>
          </p:nvCxnSpPr>
          <p:spPr>
            <a:xfrm>
              <a:off x="1784907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>
              <a:off x="2336382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1503101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>
              <a:off x="2632901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o 45"/>
          <p:cNvGrpSpPr/>
          <p:nvPr/>
        </p:nvGrpSpPr>
        <p:grpSpPr>
          <a:xfrm>
            <a:off x="2915816" y="2447116"/>
            <a:ext cx="1501516" cy="301749"/>
            <a:chOff x="717590" y="4293096"/>
            <a:chExt cx="1501516" cy="301749"/>
          </a:xfrm>
        </p:grpSpPr>
        <p:sp>
          <p:nvSpPr>
            <p:cNvPr id="51" name="Retângulo 50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2" name="Conector de seta reta 51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3106132" y="2198406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8,82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4927100" y="1988266"/>
            <a:ext cx="107744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14,85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6" name="Triângulo isósceles 75"/>
          <p:cNvSpPr/>
          <p:nvPr/>
        </p:nvSpPr>
        <p:spPr>
          <a:xfrm>
            <a:off x="2820889" y="2748865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8" name="Conector reto 77"/>
          <p:cNvCxnSpPr>
            <a:stCxn id="76" idx="0"/>
          </p:cNvCxnSpPr>
          <p:nvPr/>
        </p:nvCxnSpPr>
        <p:spPr>
          <a:xfrm flipV="1">
            <a:off x="2919016" y="2739340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/>
          <p:cNvCxnSpPr/>
          <p:nvPr/>
        </p:nvCxnSpPr>
        <p:spPr>
          <a:xfrm>
            <a:off x="2915816" y="3525891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 flipH="1">
            <a:off x="4378493" y="2837521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3325102" y="328881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84" name="Conector de seta reta 83"/>
          <p:cNvCxnSpPr/>
          <p:nvPr/>
        </p:nvCxnSpPr>
        <p:spPr>
          <a:xfrm>
            <a:off x="4393856" y="3525891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2"/>
          <p:cNvSpPr txBox="1">
            <a:spLocks noChangeArrowheads="1"/>
          </p:cNvSpPr>
          <p:nvPr/>
        </p:nvSpPr>
        <p:spPr>
          <a:xfrm>
            <a:off x="4871001" y="328445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91" name="Conector de seta reta 90"/>
          <p:cNvCxnSpPr/>
          <p:nvPr/>
        </p:nvCxnSpPr>
        <p:spPr>
          <a:xfrm>
            <a:off x="2915816" y="4005064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4148989" y="376732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2,96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2744737" y="2798664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5801130" y="2764055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09" name="Conector reto 108"/>
          <p:cNvCxnSpPr/>
          <p:nvPr/>
        </p:nvCxnSpPr>
        <p:spPr>
          <a:xfrm>
            <a:off x="2915958" y="3046841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to 109"/>
          <p:cNvCxnSpPr/>
          <p:nvPr/>
        </p:nvCxnSpPr>
        <p:spPr>
          <a:xfrm>
            <a:off x="5974137" y="2940710"/>
            <a:ext cx="4000" cy="11209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de seta reta 111"/>
          <p:cNvCxnSpPr/>
          <p:nvPr/>
        </p:nvCxnSpPr>
        <p:spPr>
          <a:xfrm>
            <a:off x="4418219" y="2141930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riângulo isósceles 42"/>
          <p:cNvSpPr/>
          <p:nvPr/>
        </p:nvSpPr>
        <p:spPr>
          <a:xfrm>
            <a:off x="5890437" y="2739340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841589" y="4637384"/>
                <a:ext cx="1259876" cy="745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589" y="4637384"/>
                <a:ext cx="1259876" cy="745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ector de seta reta 48"/>
          <p:cNvCxnSpPr/>
          <p:nvPr/>
        </p:nvCxnSpPr>
        <p:spPr>
          <a:xfrm rot="10800000">
            <a:off x="2924354" y="3043587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2256915" y="327463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A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cxnSp>
        <p:nvCxnSpPr>
          <p:cNvPr id="64" name="Conector de seta reta 63"/>
          <p:cNvCxnSpPr/>
          <p:nvPr/>
        </p:nvCxnSpPr>
        <p:spPr>
          <a:xfrm rot="10800000">
            <a:off x="5986932" y="3027141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5801130" y="3233651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B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4578818" y="4628706"/>
                <a:ext cx="1259876" cy="745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818" y="4628706"/>
                <a:ext cx="1259876" cy="745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3325102" y="5574017"/>
            <a:ext cx="200917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A </a:t>
            </a:r>
            <a:r>
              <a:rPr lang="pt-BR" sz="2000" b="1" dirty="0" smtClean="0">
                <a:solidFill>
                  <a:srgbClr val="00B0F0"/>
                </a:solidFill>
              </a:rPr>
              <a:t>= 21,72 </a:t>
            </a:r>
            <a:r>
              <a:rPr lang="pt-BR" sz="2000" b="1" dirty="0" err="1" smtClean="0">
                <a:solidFill>
                  <a:srgbClr val="00B0F0"/>
                </a:solidFill>
              </a:rPr>
              <a:t>kN</a:t>
            </a:r>
            <a:endParaRPr lang="pt-BR" sz="20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3325102" y="6026179"/>
            <a:ext cx="200917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B </a:t>
            </a:r>
            <a:r>
              <a:rPr lang="pt-BR" sz="2000" b="1" dirty="0" smtClean="0">
                <a:solidFill>
                  <a:srgbClr val="00B0F0"/>
                </a:solidFill>
              </a:rPr>
              <a:t>= 25,93 </a:t>
            </a:r>
            <a:r>
              <a:rPr lang="pt-BR" sz="2000" b="1" dirty="0" err="1" smtClean="0">
                <a:solidFill>
                  <a:srgbClr val="00B0F0"/>
                </a:solidFill>
              </a:rPr>
              <a:t>kN</a:t>
            </a:r>
            <a:endParaRPr lang="pt-BR" sz="20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6" grpId="0"/>
      <p:bldP spid="67" grpId="0"/>
      <p:bldP spid="68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712879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3.3.2 </a:t>
            </a:r>
            <a:r>
              <a:rPr lang="pt-BR" sz="2800" dirty="0" smtClean="0"/>
              <a:t>– Cálculo das Reações – trecho B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841589" y="4637384"/>
                <a:ext cx="1259876" cy="745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589" y="4637384"/>
                <a:ext cx="1259876" cy="745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ector de seta reta 48"/>
          <p:cNvCxnSpPr/>
          <p:nvPr/>
        </p:nvCxnSpPr>
        <p:spPr>
          <a:xfrm rot="10800000">
            <a:off x="2445091" y="2864319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1777652" y="3095365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>
                <a:solidFill>
                  <a:srgbClr val="00B0F0"/>
                </a:solidFill>
              </a:rPr>
              <a:t>B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cxnSp>
        <p:nvCxnSpPr>
          <p:cNvPr id="64" name="Conector de seta reta 63"/>
          <p:cNvCxnSpPr/>
          <p:nvPr/>
        </p:nvCxnSpPr>
        <p:spPr>
          <a:xfrm rot="10800000">
            <a:off x="6846038" y="2882515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6598760" y="3123634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C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4578818" y="4628706"/>
                <a:ext cx="1259876" cy="745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818" y="4628706"/>
                <a:ext cx="1259876" cy="745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3325102" y="5574017"/>
            <a:ext cx="200917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B </a:t>
            </a:r>
            <a:r>
              <a:rPr lang="pt-BR" sz="2000" b="1" dirty="0" smtClean="0">
                <a:solidFill>
                  <a:srgbClr val="00B0F0"/>
                </a:solidFill>
              </a:rPr>
              <a:t>= 49,55 </a:t>
            </a:r>
            <a:r>
              <a:rPr lang="pt-BR" sz="2000" b="1" dirty="0" err="1" smtClean="0">
                <a:solidFill>
                  <a:srgbClr val="00B0F0"/>
                </a:solidFill>
              </a:rPr>
              <a:t>kN</a:t>
            </a:r>
            <a:endParaRPr lang="pt-BR" sz="20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3325102" y="6026179"/>
            <a:ext cx="2009174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R</a:t>
            </a:r>
            <a:r>
              <a:rPr lang="pt-BR" sz="1200" b="1" dirty="0" smtClean="0">
                <a:solidFill>
                  <a:srgbClr val="00B0F0"/>
                </a:solidFill>
              </a:rPr>
              <a:t>C </a:t>
            </a:r>
            <a:r>
              <a:rPr lang="pt-BR" sz="2000" b="1" dirty="0" smtClean="0">
                <a:solidFill>
                  <a:srgbClr val="00B0F0"/>
                </a:solidFill>
              </a:rPr>
              <a:t>= 47,14 </a:t>
            </a:r>
            <a:r>
              <a:rPr lang="pt-BR" sz="2000" b="1" dirty="0" err="1" smtClean="0">
                <a:solidFill>
                  <a:srgbClr val="00B0F0"/>
                </a:solidFill>
              </a:rPr>
              <a:t>kN</a:t>
            </a:r>
            <a:endParaRPr lang="pt-BR" sz="20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cxnSp>
        <p:nvCxnSpPr>
          <p:cNvPr id="63" name="Conector de seta reta 62"/>
          <p:cNvCxnSpPr/>
          <p:nvPr/>
        </p:nvCxnSpPr>
        <p:spPr>
          <a:xfrm>
            <a:off x="4248192" y="1689339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o 68"/>
          <p:cNvGrpSpPr/>
          <p:nvPr/>
        </p:nvGrpSpPr>
        <p:grpSpPr>
          <a:xfrm>
            <a:off x="2435359" y="2204151"/>
            <a:ext cx="1812833" cy="364469"/>
            <a:chOff x="717590" y="4293096"/>
            <a:chExt cx="1501516" cy="301749"/>
          </a:xfrm>
        </p:grpSpPr>
        <p:sp>
          <p:nvSpPr>
            <p:cNvPr id="70" name="Retângulo 69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1" name="Conector de seta reta 70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71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de seta reta 73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de seta reta 74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o 76"/>
          <p:cNvGrpSpPr/>
          <p:nvPr/>
        </p:nvGrpSpPr>
        <p:grpSpPr>
          <a:xfrm>
            <a:off x="4303939" y="1991659"/>
            <a:ext cx="2525884" cy="576961"/>
            <a:chOff x="717590" y="4293096"/>
            <a:chExt cx="1501516" cy="301749"/>
          </a:xfrm>
        </p:grpSpPr>
        <p:sp>
          <p:nvSpPr>
            <p:cNvPr id="79" name="Retângulo 78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0" name="Conector de seta reta 79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de seta reta 85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de seta reta 86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de seta reta 87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88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2778706" y="1969630"/>
            <a:ext cx="110454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11,28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5111926" y="1747734"/>
            <a:ext cx="122903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16,48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94" name="Triângulo isósceles 93"/>
          <p:cNvSpPr/>
          <p:nvPr/>
        </p:nvSpPr>
        <p:spPr>
          <a:xfrm>
            <a:off x="2332953" y="2561871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5" name="Conector reto 94"/>
          <p:cNvCxnSpPr/>
          <p:nvPr/>
        </p:nvCxnSpPr>
        <p:spPr>
          <a:xfrm>
            <a:off x="2431079" y="2551538"/>
            <a:ext cx="4400440" cy="127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riângulo isósceles 97"/>
          <p:cNvSpPr/>
          <p:nvPr/>
        </p:nvSpPr>
        <p:spPr>
          <a:xfrm>
            <a:off x="6733392" y="2591416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9" name="Conector reto 98"/>
          <p:cNvCxnSpPr/>
          <p:nvPr/>
        </p:nvCxnSpPr>
        <p:spPr>
          <a:xfrm flipH="1">
            <a:off x="4263450" y="2671912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de seta reta 99"/>
          <p:cNvCxnSpPr/>
          <p:nvPr/>
        </p:nvCxnSpPr>
        <p:spPr>
          <a:xfrm>
            <a:off x="2437943" y="3345057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2"/>
          <p:cNvSpPr txBox="1">
            <a:spLocks noChangeArrowheads="1"/>
          </p:cNvSpPr>
          <p:nvPr/>
        </p:nvSpPr>
        <p:spPr>
          <a:xfrm>
            <a:off x="3062968" y="309411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02" name="Conector de seta reta 101"/>
          <p:cNvCxnSpPr/>
          <p:nvPr/>
        </p:nvCxnSpPr>
        <p:spPr>
          <a:xfrm>
            <a:off x="4270026" y="3345057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5253031" y="306552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2,46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04" name="Conector de seta reta 103"/>
          <p:cNvCxnSpPr/>
          <p:nvPr/>
        </p:nvCxnSpPr>
        <p:spPr>
          <a:xfrm flipV="1">
            <a:off x="2398628" y="3810666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2"/>
          <p:cNvSpPr txBox="1">
            <a:spLocks noChangeArrowheads="1"/>
          </p:cNvSpPr>
          <p:nvPr/>
        </p:nvSpPr>
        <p:spPr>
          <a:xfrm>
            <a:off x="4008456" y="357582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4,10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14" name="Rectangle 2"/>
          <p:cNvSpPr txBox="1">
            <a:spLocks noChangeArrowheads="1"/>
          </p:cNvSpPr>
          <p:nvPr/>
        </p:nvSpPr>
        <p:spPr>
          <a:xfrm>
            <a:off x="4144145" y="1481361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15" name="Conector reto 114"/>
          <p:cNvCxnSpPr/>
          <p:nvPr/>
        </p:nvCxnSpPr>
        <p:spPr>
          <a:xfrm flipH="1">
            <a:off x="2418904" y="2871514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to 115"/>
          <p:cNvCxnSpPr/>
          <p:nvPr/>
        </p:nvCxnSpPr>
        <p:spPr>
          <a:xfrm flipH="1">
            <a:off x="6809853" y="2912593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118"/>
          <p:cNvCxnSpPr/>
          <p:nvPr/>
        </p:nvCxnSpPr>
        <p:spPr>
          <a:xfrm>
            <a:off x="4246694" y="1716284"/>
            <a:ext cx="12149" cy="821013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2"/>
          <p:cNvSpPr txBox="1">
            <a:spLocks noChangeArrowheads="1"/>
          </p:cNvSpPr>
          <p:nvPr/>
        </p:nvSpPr>
        <p:spPr>
          <a:xfrm>
            <a:off x="2267744" y="2623200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6125324" y="2615007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C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6" grpId="0"/>
      <p:bldP spid="67" grpId="0"/>
      <p:bldP spid="6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756084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3.4 </a:t>
            </a:r>
            <a:r>
              <a:rPr lang="pt-BR" sz="2800" dirty="0" smtClean="0"/>
              <a:t>– Cálculo dos Momentos no meio do vão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2545124" y="2021806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>
            <a:off x="5923041" y="1739765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2129452" y="178248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1043608" y="1772816"/>
            <a:ext cx="7461064" cy="846230"/>
            <a:chOff x="716435" y="3966573"/>
            <a:chExt cx="7461064" cy="846230"/>
          </a:xfrm>
        </p:grpSpPr>
        <p:grpSp>
          <p:nvGrpSpPr>
            <p:cNvPr id="52" name="Grupo 51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110" name="Retângulo 109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11" name="Conector de seta reta 110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de seta reta 111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de seta reta 112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de seta reta 116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de seta reta 117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o 52"/>
            <p:cNvGrpSpPr/>
            <p:nvPr/>
          </p:nvGrpSpPr>
          <p:grpSpPr>
            <a:xfrm>
              <a:off x="5651615" y="4244215"/>
              <a:ext cx="2525884" cy="568584"/>
              <a:chOff x="717590" y="4124106"/>
              <a:chExt cx="1501516" cy="470739"/>
            </a:xfrm>
          </p:grpSpPr>
          <p:sp>
            <p:nvSpPr>
              <p:cNvPr id="96" name="Retângulo 95"/>
              <p:cNvSpPr/>
              <p:nvPr/>
            </p:nvSpPr>
            <p:spPr>
              <a:xfrm>
                <a:off x="717590" y="4124106"/>
                <a:ext cx="1501516" cy="454249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7" name="Conector de seta reta 96"/>
              <p:cNvCxnSpPr/>
              <p:nvPr/>
            </p:nvCxnSpPr>
            <p:spPr>
              <a:xfrm>
                <a:off x="1406109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de seta reta 105"/>
              <p:cNvCxnSpPr/>
              <p:nvPr/>
            </p:nvCxnSpPr>
            <p:spPr>
              <a:xfrm>
                <a:off x="1126876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de seta reta 106"/>
              <p:cNvCxnSpPr/>
              <p:nvPr/>
            </p:nvCxnSpPr>
            <p:spPr>
              <a:xfrm>
                <a:off x="1725902" y="4133674"/>
                <a:ext cx="0" cy="4611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de seta reta 107"/>
              <p:cNvCxnSpPr/>
              <p:nvPr/>
            </p:nvCxnSpPr>
            <p:spPr>
              <a:xfrm>
                <a:off x="845070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de seta reta 108"/>
              <p:cNvCxnSpPr/>
              <p:nvPr/>
            </p:nvCxnSpPr>
            <p:spPr>
              <a:xfrm>
                <a:off x="1974870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o 53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82" name="Retângulo 81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83" name="Conector de seta reta 82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de seta reta 83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de seta reta 84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de seta reta 90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de seta reta 91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o 54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0" name="Retângulo 59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1" name="Conector de seta reta 60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de seta reta 61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de seta reta 75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de seta reta 77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de seta reta 80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6414832" y="3966573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22" name="Grupo 121"/>
          <p:cNvGrpSpPr/>
          <p:nvPr/>
        </p:nvGrpSpPr>
        <p:grpSpPr>
          <a:xfrm>
            <a:off x="948681" y="2601964"/>
            <a:ext cx="7655813" cy="327910"/>
            <a:chOff x="621508" y="4795721"/>
            <a:chExt cx="7655813" cy="327910"/>
          </a:xfrm>
        </p:grpSpPr>
        <p:sp>
          <p:nvSpPr>
            <p:cNvPr id="123" name="Triângulo isósceles 122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Triângulo isósceles 123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5" name="Conector reto 124"/>
            <p:cNvCxnSpPr>
              <a:stCxn id="123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riângulo isósceles 126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28" name="Conector de seta reta 127"/>
          <p:cNvCxnSpPr/>
          <p:nvPr/>
        </p:nvCxnSpPr>
        <p:spPr>
          <a:xfrm>
            <a:off x="1043608" y="3395483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to 128"/>
          <p:cNvCxnSpPr/>
          <p:nvPr/>
        </p:nvCxnSpPr>
        <p:spPr>
          <a:xfrm flipH="1">
            <a:off x="2506285" y="2707113"/>
            <a:ext cx="0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1452894" y="315840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1" name="Conector de seta reta 130"/>
          <p:cNvCxnSpPr/>
          <p:nvPr/>
        </p:nvCxnSpPr>
        <p:spPr>
          <a:xfrm>
            <a:off x="2521648" y="3395483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2"/>
          <p:cNvSpPr txBox="1">
            <a:spLocks noChangeArrowheads="1"/>
          </p:cNvSpPr>
          <p:nvPr/>
        </p:nvSpPr>
        <p:spPr>
          <a:xfrm>
            <a:off x="2998793" y="315404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3" name="Conector reto 132"/>
          <p:cNvCxnSpPr/>
          <p:nvPr/>
        </p:nvCxnSpPr>
        <p:spPr>
          <a:xfrm flipH="1">
            <a:off x="5882139" y="2722338"/>
            <a:ext cx="71524" cy="387501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de seta reta 133"/>
          <p:cNvCxnSpPr/>
          <p:nvPr/>
        </p:nvCxnSpPr>
        <p:spPr>
          <a:xfrm>
            <a:off x="4112792" y="3395483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4737817" y="314454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6" name="Conector de seta reta 135"/>
          <p:cNvCxnSpPr/>
          <p:nvPr/>
        </p:nvCxnSpPr>
        <p:spPr>
          <a:xfrm>
            <a:off x="5944875" y="3395483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2"/>
          <p:cNvSpPr txBox="1">
            <a:spLocks noChangeArrowheads="1"/>
          </p:cNvSpPr>
          <p:nvPr/>
        </p:nvSpPr>
        <p:spPr>
          <a:xfrm>
            <a:off x="6927880" y="3115951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8" name="Conector de seta reta 137"/>
          <p:cNvCxnSpPr/>
          <p:nvPr/>
        </p:nvCxnSpPr>
        <p:spPr>
          <a:xfrm>
            <a:off x="1043608" y="3874656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2"/>
          <p:cNvSpPr txBox="1">
            <a:spLocks noChangeArrowheads="1"/>
          </p:cNvSpPr>
          <p:nvPr/>
        </p:nvSpPr>
        <p:spPr>
          <a:xfrm>
            <a:off x="2276781" y="363692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40" name="Conector de seta reta 139"/>
          <p:cNvCxnSpPr/>
          <p:nvPr/>
        </p:nvCxnSpPr>
        <p:spPr>
          <a:xfrm flipV="1">
            <a:off x="4073477" y="3861092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2"/>
          <p:cNvSpPr txBox="1">
            <a:spLocks noChangeArrowheads="1"/>
          </p:cNvSpPr>
          <p:nvPr/>
        </p:nvSpPr>
        <p:spPr>
          <a:xfrm>
            <a:off x="5683305" y="362625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grpSp>
        <p:nvGrpSpPr>
          <p:cNvPr id="142" name="Grupo 141"/>
          <p:cNvGrpSpPr/>
          <p:nvPr/>
        </p:nvGrpSpPr>
        <p:grpSpPr>
          <a:xfrm>
            <a:off x="872529" y="2633647"/>
            <a:ext cx="7909898" cy="320598"/>
            <a:chOff x="1202853" y="1212171"/>
            <a:chExt cx="7909898" cy="320598"/>
          </a:xfrm>
        </p:grpSpPr>
        <p:sp>
          <p:nvSpPr>
            <p:cNvPr id="143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4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5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156" name="Conector reto 155"/>
          <p:cNvCxnSpPr/>
          <p:nvPr/>
        </p:nvCxnSpPr>
        <p:spPr>
          <a:xfrm>
            <a:off x="1032291" y="2900329"/>
            <a:ext cx="0" cy="378820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/>
          <p:cNvCxnSpPr/>
          <p:nvPr/>
        </p:nvCxnSpPr>
        <p:spPr>
          <a:xfrm flipH="1">
            <a:off x="4042034" y="2841139"/>
            <a:ext cx="59752" cy="375621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reto 157"/>
          <p:cNvCxnSpPr/>
          <p:nvPr/>
        </p:nvCxnSpPr>
        <p:spPr>
          <a:xfrm>
            <a:off x="8467596" y="2919617"/>
            <a:ext cx="0" cy="360572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upo 158"/>
          <p:cNvGrpSpPr/>
          <p:nvPr/>
        </p:nvGrpSpPr>
        <p:grpSpPr>
          <a:xfrm>
            <a:off x="909910" y="4988587"/>
            <a:ext cx="7655813" cy="327910"/>
            <a:chOff x="621508" y="4795721"/>
            <a:chExt cx="7655813" cy="327910"/>
          </a:xfrm>
        </p:grpSpPr>
        <p:sp>
          <p:nvSpPr>
            <p:cNvPr id="160" name="Triângulo isósceles 159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Triângulo isósceles 160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2" name="Conector reto 161"/>
            <p:cNvCxnSpPr>
              <a:stCxn id="160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riângulo isósceles 163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2" name="Conector reto 11"/>
          <p:cNvCxnSpPr/>
          <p:nvPr/>
        </p:nvCxnSpPr>
        <p:spPr>
          <a:xfrm flipV="1">
            <a:off x="1018624" y="4875293"/>
            <a:ext cx="0" cy="126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to 165"/>
          <p:cNvCxnSpPr/>
          <p:nvPr/>
        </p:nvCxnSpPr>
        <p:spPr>
          <a:xfrm flipV="1">
            <a:off x="4070926" y="4994940"/>
            <a:ext cx="0" cy="72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to 166"/>
          <p:cNvCxnSpPr/>
          <p:nvPr/>
        </p:nvCxnSpPr>
        <p:spPr>
          <a:xfrm flipV="1">
            <a:off x="4078210" y="3916452"/>
            <a:ext cx="0" cy="108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ector reto 167"/>
          <p:cNvCxnSpPr/>
          <p:nvPr/>
        </p:nvCxnSpPr>
        <p:spPr>
          <a:xfrm flipV="1">
            <a:off x="8467596" y="5028465"/>
            <a:ext cx="0" cy="64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1029247" y="4875293"/>
            <a:ext cx="1477037" cy="267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ctor reto 168"/>
          <p:cNvCxnSpPr/>
          <p:nvPr/>
        </p:nvCxnSpPr>
        <p:spPr>
          <a:xfrm>
            <a:off x="4085494" y="3942365"/>
            <a:ext cx="1837547" cy="330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to 169"/>
          <p:cNvCxnSpPr/>
          <p:nvPr/>
        </p:nvCxnSpPr>
        <p:spPr>
          <a:xfrm>
            <a:off x="2506285" y="2814479"/>
            <a:ext cx="0" cy="37828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to 170"/>
          <p:cNvCxnSpPr/>
          <p:nvPr/>
        </p:nvCxnSpPr>
        <p:spPr>
          <a:xfrm>
            <a:off x="2505831" y="5466664"/>
            <a:ext cx="1561326" cy="2341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ctor reto 171"/>
          <p:cNvCxnSpPr/>
          <p:nvPr/>
        </p:nvCxnSpPr>
        <p:spPr>
          <a:xfrm flipV="1">
            <a:off x="2505831" y="5142936"/>
            <a:ext cx="0" cy="3237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2"/>
          <p:cNvSpPr txBox="1">
            <a:spLocks noChangeArrowheads="1"/>
          </p:cNvSpPr>
          <p:nvPr/>
        </p:nvSpPr>
        <p:spPr>
          <a:xfrm>
            <a:off x="5527691" y="1469902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174" name="Conector reto 173"/>
          <p:cNvCxnSpPr/>
          <p:nvPr/>
        </p:nvCxnSpPr>
        <p:spPr>
          <a:xfrm flipV="1">
            <a:off x="5923041" y="4272367"/>
            <a:ext cx="0" cy="4527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ctor reto 174"/>
          <p:cNvCxnSpPr/>
          <p:nvPr/>
        </p:nvCxnSpPr>
        <p:spPr>
          <a:xfrm>
            <a:off x="5905908" y="4710292"/>
            <a:ext cx="2577981" cy="9341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308279" y="4774223"/>
            <a:ext cx="702199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7,12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4054634" y="5326720"/>
            <a:ext cx="90449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40,53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179" name="Rectangle 2"/>
          <p:cNvSpPr txBox="1">
            <a:spLocks noChangeArrowheads="1"/>
          </p:cNvSpPr>
          <p:nvPr/>
        </p:nvSpPr>
        <p:spPr>
          <a:xfrm>
            <a:off x="3279828" y="4222457"/>
            <a:ext cx="90449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60,09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180" name="Rectangle 2"/>
          <p:cNvSpPr txBox="1">
            <a:spLocks noChangeArrowheads="1"/>
          </p:cNvSpPr>
          <p:nvPr/>
        </p:nvSpPr>
        <p:spPr>
          <a:xfrm>
            <a:off x="8439029" y="5311084"/>
            <a:ext cx="70497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36,6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2344460" y="5936619"/>
            <a:ext cx="455520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Diagrama de Cortante [</a:t>
            </a:r>
            <a:r>
              <a:rPr lang="pt-BR" sz="2800" dirty="0" err="1" smtClean="0"/>
              <a:t>kN</a:t>
            </a:r>
            <a:r>
              <a:rPr lang="pt-BR" sz="2800" dirty="0" smtClean="0"/>
              <a:t>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82" name="Conector de seta reta 181"/>
          <p:cNvCxnSpPr/>
          <p:nvPr/>
        </p:nvCxnSpPr>
        <p:spPr>
          <a:xfrm rot="10800000">
            <a:off x="1045236" y="2925590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de seta reta 182"/>
          <p:cNvCxnSpPr/>
          <p:nvPr/>
        </p:nvCxnSpPr>
        <p:spPr>
          <a:xfrm rot="10800000">
            <a:off x="4092561" y="2886538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de seta reta 183"/>
          <p:cNvCxnSpPr/>
          <p:nvPr/>
        </p:nvCxnSpPr>
        <p:spPr>
          <a:xfrm rot="10800000">
            <a:off x="8493489" y="2915087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2"/>
          <p:cNvSpPr txBox="1">
            <a:spLocks noChangeArrowheads="1"/>
          </p:cNvSpPr>
          <p:nvPr/>
        </p:nvSpPr>
        <p:spPr>
          <a:xfrm>
            <a:off x="177959" y="2961118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7,12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86" name="Rectangle 2"/>
          <p:cNvSpPr txBox="1">
            <a:spLocks noChangeArrowheads="1"/>
          </p:cNvSpPr>
          <p:nvPr/>
        </p:nvSpPr>
        <p:spPr>
          <a:xfrm>
            <a:off x="3003096" y="2959583"/>
            <a:ext cx="112954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100,53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87" name="Rectangle 2"/>
          <p:cNvSpPr txBox="1">
            <a:spLocks noChangeArrowheads="1"/>
          </p:cNvSpPr>
          <p:nvPr/>
        </p:nvSpPr>
        <p:spPr>
          <a:xfrm>
            <a:off x="7608628" y="2998530"/>
            <a:ext cx="112954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36,6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302433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3.4.1 </a:t>
            </a:r>
            <a:r>
              <a:rPr lang="pt-BR" sz="2800" dirty="0" smtClean="0"/>
              <a:t>– Trecho 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930150" y="2279712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xesq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err="1" smtClean="0">
                <a:solidFill>
                  <a:srgbClr val="4F81BD"/>
                </a:solidFill>
              </a:rPr>
              <a:t>Vesq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q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1122991" y="2965967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xesq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rgbClr val="4F81BD"/>
                </a:solidFill>
              </a:rPr>
              <a:t>7,12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8,82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98" name="Rectangle 2"/>
          <p:cNvSpPr txBox="1">
            <a:spLocks noChangeArrowheads="1"/>
          </p:cNvSpPr>
          <p:nvPr/>
        </p:nvSpPr>
        <p:spPr>
          <a:xfrm>
            <a:off x="683568" y="3645024"/>
            <a:ext cx="3848398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xesq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=0,81 &lt; </a:t>
            </a:r>
            <a:r>
              <a:rPr lang="pt-BR" sz="2600" b="1" dirty="0" smtClean="0">
                <a:solidFill>
                  <a:srgbClr val="92D050"/>
                </a:solidFill>
              </a:rPr>
              <a:t>1,45 </a:t>
            </a:r>
            <a:r>
              <a:rPr lang="pt-BR" sz="2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\ </a:t>
            </a:r>
            <a:r>
              <a:rPr lang="pt-BR" sz="2600" b="1" dirty="0" smtClean="0">
                <a:solidFill>
                  <a:schemeClr val="tx1"/>
                </a:solidFill>
              </a:rPr>
              <a:t>ok!</a:t>
            </a:r>
            <a:endParaRPr lang="pt-BR" sz="2600" dirty="0" smtClean="0">
              <a:solidFill>
                <a:srgbClr val="92D050"/>
              </a:solidFill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370732" y="1539594"/>
            <a:ext cx="494300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Posição do momento máximo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133" y="1962522"/>
            <a:ext cx="3668158" cy="3365004"/>
          </a:xfrm>
          <a:prstGeom prst="rect">
            <a:avLst/>
          </a:prstGeom>
        </p:spPr>
      </p:pic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467544" y="5114817"/>
            <a:ext cx="388843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/>
              <a:t>M</a:t>
            </a:r>
            <a:r>
              <a:rPr lang="pt-BR" sz="2800" u="sng" dirty="0" smtClean="0"/>
              <a:t>omento máximo (M)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5" name="Rectangle 2"/>
          <p:cNvSpPr txBox="1">
            <a:spLocks noChangeArrowheads="1"/>
          </p:cNvSpPr>
          <p:nvPr/>
        </p:nvSpPr>
        <p:spPr>
          <a:xfrm>
            <a:off x="251521" y="5741506"/>
            <a:ext cx="873037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 = 7,12 x 0,81 – 8,82 x 0,81²/2 = 2,87kNm = 287kNcm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114" name="Retângulo 113"/>
          <p:cNvSpPr/>
          <p:nvPr/>
        </p:nvSpPr>
        <p:spPr>
          <a:xfrm>
            <a:off x="5580113" y="2527491"/>
            <a:ext cx="504055" cy="247778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1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8" grpId="0"/>
      <p:bldP spid="103" grpId="0"/>
      <p:bldP spid="105" grpId="0"/>
      <p:bldP spid="11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610914" y="1042582"/>
            <a:ext cx="770485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Admitindo-se </a:t>
            </a:r>
            <a:r>
              <a:rPr lang="pt-BR" sz="2800" u="sng" dirty="0" err="1" smtClean="0"/>
              <a:t>engastamento</a:t>
            </a:r>
            <a:r>
              <a:rPr lang="pt-BR" sz="2800" u="sng" dirty="0" smtClean="0"/>
              <a:t> perfeito a direita </a:t>
            </a:r>
            <a:r>
              <a:rPr lang="pt-BR" sz="2800" u="sng" dirty="0" smtClean="0">
                <a:solidFill>
                  <a:srgbClr val="FF0000"/>
                </a:solidFill>
              </a:rPr>
              <a:t>(Trecho isolado)</a:t>
            </a:r>
            <a:endParaRPr lang="pt-BR" sz="3000" u="sng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4095315" y="1920424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79643" y="1681101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107745" y="2021847"/>
            <a:ext cx="1571620" cy="483901"/>
            <a:chOff x="1375621" y="5660575"/>
            <a:chExt cx="1501516" cy="294781"/>
          </a:xfrm>
        </p:grpSpPr>
        <p:sp>
          <p:nvSpPr>
            <p:cNvPr id="12" name="Retângulo 11"/>
            <p:cNvSpPr/>
            <p:nvPr/>
          </p:nvSpPr>
          <p:spPr>
            <a:xfrm>
              <a:off x="1375621" y="5660575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3" name="Conector de seta reta 12"/>
            <p:cNvCxnSpPr/>
            <p:nvPr/>
          </p:nvCxnSpPr>
          <p:spPr>
            <a:xfrm>
              <a:off x="2078754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/>
            <p:nvPr/>
          </p:nvCxnSpPr>
          <p:spPr>
            <a:xfrm>
              <a:off x="1784907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>
              <a:off x="2336382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1503101" y="5660575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>
              <a:off x="2632901" y="5670100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/>
        </p:nvGrpSpPr>
        <p:grpSpPr>
          <a:xfrm>
            <a:off x="2593799" y="2215326"/>
            <a:ext cx="1501516" cy="301749"/>
            <a:chOff x="717590" y="4293096"/>
            <a:chExt cx="1501516" cy="301749"/>
          </a:xfrm>
        </p:grpSpPr>
        <p:sp>
          <p:nvSpPr>
            <p:cNvPr id="19" name="Retângulo 18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2784115" y="1966616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8,82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4605083" y="1756476"/>
            <a:ext cx="107744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D1B13B"/>
                </a:solidFill>
              </a:rPr>
              <a:t>14,85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27" name="Triângulo isósceles 26"/>
          <p:cNvSpPr/>
          <p:nvPr/>
        </p:nvSpPr>
        <p:spPr>
          <a:xfrm>
            <a:off x="2498872" y="2517075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" name="Conector reto 27"/>
          <p:cNvCxnSpPr>
            <a:stCxn id="27" idx="0"/>
          </p:cNvCxnSpPr>
          <p:nvPr/>
        </p:nvCxnSpPr>
        <p:spPr>
          <a:xfrm flipV="1">
            <a:off x="2596999" y="2507550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2593799" y="3294101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flipH="1">
            <a:off x="4056476" y="2605731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003085" y="305702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32" name="Conector de seta reta 31"/>
          <p:cNvCxnSpPr/>
          <p:nvPr/>
        </p:nvCxnSpPr>
        <p:spPr>
          <a:xfrm>
            <a:off x="4071839" y="3294101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4548984" y="305266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1,51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>
            <a:off x="2593799" y="3773274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3826972" y="353553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2,96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2422720" y="2566874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A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5479113" y="2532265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B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cxnSp>
        <p:nvCxnSpPr>
          <p:cNvPr id="38" name="Conector reto 37"/>
          <p:cNvCxnSpPr/>
          <p:nvPr/>
        </p:nvCxnSpPr>
        <p:spPr>
          <a:xfrm>
            <a:off x="5641967" y="2206487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5658378" y="208646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5658377" y="221749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5658378" y="247675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5658376" y="234853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2593941" y="2815051"/>
            <a:ext cx="0" cy="349426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5652120" y="2708920"/>
            <a:ext cx="0" cy="36004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5841217" y="4072638"/>
            <a:ext cx="952152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</a:rPr>
              <a:t>-20,32</a:t>
            </a:r>
            <a:endParaRPr lang="pt-BR" sz="2000" dirty="0" smtClean="0">
              <a:solidFill>
                <a:srgbClr val="953735"/>
              </a:solidFill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5792560" y="3772892"/>
            <a:ext cx="1162918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953735"/>
                </a:solidFill>
              </a:rPr>
              <a:t>MEP1</a:t>
            </a:r>
            <a:r>
              <a:rPr lang="pt-BR" sz="2000" b="1" dirty="0" smtClean="0">
                <a:solidFill>
                  <a:srgbClr val="FD7471"/>
                </a:solidFill>
              </a:rPr>
              <a:t> </a:t>
            </a:r>
          </a:p>
        </p:txBody>
      </p:sp>
      <p:sp>
        <p:nvSpPr>
          <p:cNvPr id="54" name="Triângulo isósceles 53"/>
          <p:cNvSpPr/>
          <p:nvPr/>
        </p:nvSpPr>
        <p:spPr>
          <a:xfrm>
            <a:off x="2495672" y="4457694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/>
          <p:cNvCxnSpPr/>
          <p:nvPr/>
        </p:nvCxnSpPr>
        <p:spPr>
          <a:xfrm flipV="1">
            <a:off x="2608369" y="4443197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V="1">
            <a:off x="5658378" y="4130873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 flipV="1">
            <a:off x="5658377" y="426190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5658378" y="4521167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V="1">
            <a:off x="5658376" y="439294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5660916" y="4247672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vre 5"/>
          <p:cNvSpPr/>
          <p:nvPr/>
        </p:nvSpPr>
        <p:spPr>
          <a:xfrm>
            <a:off x="2628810" y="3876675"/>
            <a:ext cx="3019515" cy="1024557"/>
          </a:xfrm>
          <a:custGeom>
            <a:avLst/>
            <a:gdLst>
              <a:gd name="connsiteX0" fmla="*/ 0 w 2981325"/>
              <a:gd name="connsiteY0" fmla="*/ 619125 h 1024557"/>
              <a:gd name="connsiteX1" fmla="*/ 1009650 w 2981325"/>
              <a:gd name="connsiteY1" fmla="*/ 1000125 h 1024557"/>
              <a:gd name="connsiteX2" fmla="*/ 2981325 w 2981325"/>
              <a:gd name="connsiteY2" fmla="*/ 0 h 102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1325" h="1024557">
                <a:moveTo>
                  <a:pt x="0" y="619125"/>
                </a:moveTo>
                <a:cubicBezTo>
                  <a:pt x="256381" y="861218"/>
                  <a:pt x="512763" y="1103312"/>
                  <a:pt x="1009650" y="1000125"/>
                </a:cubicBezTo>
                <a:cubicBezTo>
                  <a:pt x="1506537" y="896938"/>
                  <a:pt x="2659063" y="101600"/>
                  <a:pt x="29813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>
            <a:endCxn id="6" idx="2"/>
          </p:cNvCxnSpPr>
          <p:nvPr/>
        </p:nvCxnSpPr>
        <p:spPr>
          <a:xfrm flipV="1">
            <a:off x="5648325" y="3876675"/>
            <a:ext cx="0" cy="566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528" y="4585758"/>
            <a:ext cx="2277681" cy="1813942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271" y="1896242"/>
            <a:ext cx="2261543" cy="1714671"/>
          </a:xfrm>
          <a:prstGeom prst="rect">
            <a:avLst/>
          </a:prstGeom>
        </p:spPr>
      </p:pic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460799" y="4901232"/>
            <a:ext cx="1944046" cy="71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Reação [KN]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524567" y="5365673"/>
            <a:ext cx="1606207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FD7471"/>
                </a:solidFill>
              </a:rPr>
              <a:t>X/L 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/m]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1112507" y="5822562"/>
            <a:ext cx="992397" cy="416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V 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2540787" y="4968485"/>
            <a:ext cx="3400779" cy="32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21,72                        25,93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2564227" y="5426358"/>
            <a:ext cx="3108094" cy="32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-6,85                        +6,86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2554799" y="5921182"/>
            <a:ext cx="3108094" cy="32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14,87                       32,79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4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02" grpId="0"/>
      <p:bldP spid="1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28800"/>
            <a:ext cx="839407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175273" y="1208096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xesq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err="1" smtClean="0">
                <a:solidFill>
                  <a:srgbClr val="4F81BD"/>
                </a:solidFill>
              </a:rPr>
              <a:t>Vesq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q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467544" y="1812834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xesq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rgbClr val="4F81BD"/>
                </a:solidFill>
              </a:rPr>
              <a:t>14,87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8,82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388161" y="2464226"/>
            <a:ext cx="4464496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xesq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 1,68 </a:t>
            </a:r>
            <a:r>
              <a:rPr lang="pt-BR" sz="2600" b="1" dirty="0">
                <a:solidFill>
                  <a:schemeClr val="tx1"/>
                </a:solidFill>
              </a:rPr>
              <a:t>&gt;</a:t>
            </a:r>
            <a:r>
              <a:rPr lang="pt-BR" sz="2600" b="1" dirty="0" smtClean="0">
                <a:solidFill>
                  <a:schemeClr val="tx1"/>
                </a:solidFill>
              </a:rPr>
              <a:t> </a:t>
            </a:r>
            <a:r>
              <a:rPr lang="pt-BR" sz="2600" b="1" dirty="0" smtClean="0">
                <a:solidFill>
                  <a:srgbClr val="92D050"/>
                </a:solidFill>
              </a:rPr>
              <a:t>1,45 </a:t>
            </a:r>
            <a:r>
              <a:rPr lang="pt-BR" sz="2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\</a:t>
            </a:r>
            <a:r>
              <a:rPr lang="pt-BR" sz="2600" b="1" dirty="0" smtClean="0">
                <a:solidFill>
                  <a:schemeClr val="tx1"/>
                </a:solidFill>
              </a:rPr>
              <a:t> </a:t>
            </a:r>
            <a:r>
              <a:rPr lang="pt-BR" sz="2600" b="1" dirty="0" smtClean="0">
                <a:solidFill>
                  <a:srgbClr val="FF0000"/>
                </a:solidFill>
              </a:rPr>
              <a:t>ñ ok!</a:t>
            </a:r>
            <a:endParaRPr lang="pt-BR" sz="2600" dirty="0" smtClean="0">
              <a:solidFill>
                <a:srgbClr val="FF0000"/>
              </a:solidFill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467544" y="5114817"/>
            <a:ext cx="309634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>
                <a:solidFill>
                  <a:srgbClr val="FF0000"/>
                </a:solidFill>
              </a:rPr>
              <a:t>IMPORTANTE:</a:t>
            </a:r>
            <a:endParaRPr lang="pt-BR" sz="3000" u="sng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539552" y="5720094"/>
            <a:ext cx="8730372" cy="652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tx1"/>
                </a:solidFill>
              </a:rPr>
              <a:t>Quando se obtém </a:t>
            </a:r>
            <a:r>
              <a:rPr lang="pt-BR" sz="2000" b="1" dirty="0" smtClean="0">
                <a:solidFill>
                  <a:srgbClr val="FF0000"/>
                </a:solidFill>
              </a:rPr>
              <a:t>ñ ok</a:t>
            </a:r>
            <a:r>
              <a:rPr lang="pt-BR" sz="2000" b="1" dirty="0" smtClean="0">
                <a:solidFill>
                  <a:schemeClr val="tx1"/>
                </a:solidFill>
              </a:rPr>
              <a:t>, nas duas tentativas significa que o momento máximo está na ponto de aplicação da carga concentrada.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539552" y="465458"/>
            <a:ext cx="494300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Posição do momento máximo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84500"/>
            <a:ext cx="3827078" cy="2794446"/>
          </a:xfrm>
          <a:prstGeom prst="rect">
            <a:avLst/>
          </a:prstGeom>
        </p:spPr>
      </p:pic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225278" y="3293965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err="1" smtClean="0">
                <a:solidFill>
                  <a:srgbClr val="4F81BD"/>
                </a:solidFill>
              </a:rPr>
              <a:t>Vdir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q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576439" y="3789521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rgbClr val="4F81BD"/>
                </a:solidFill>
              </a:rPr>
              <a:t>32,79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14,85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375635" y="4328948"/>
            <a:ext cx="4464496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 2,2 </a:t>
            </a:r>
            <a:r>
              <a:rPr lang="pt-BR" sz="2600" b="1" dirty="0">
                <a:solidFill>
                  <a:schemeClr val="tx1"/>
                </a:solidFill>
              </a:rPr>
              <a:t>&gt;</a:t>
            </a:r>
            <a:r>
              <a:rPr lang="pt-BR" sz="2600" b="1" dirty="0" smtClean="0">
                <a:solidFill>
                  <a:schemeClr val="tx1"/>
                </a:solidFill>
              </a:rPr>
              <a:t> </a:t>
            </a:r>
            <a:r>
              <a:rPr lang="pt-BR" sz="2600" b="1" dirty="0" smtClean="0">
                <a:solidFill>
                  <a:srgbClr val="92D050"/>
                </a:solidFill>
              </a:rPr>
              <a:t>1,51 </a:t>
            </a:r>
            <a:r>
              <a:rPr lang="pt-BR" sz="2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\</a:t>
            </a:r>
            <a:r>
              <a:rPr lang="pt-BR" sz="2600" b="1" dirty="0" smtClean="0">
                <a:solidFill>
                  <a:schemeClr val="tx1"/>
                </a:solidFill>
              </a:rPr>
              <a:t> </a:t>
            </a:r>
            <a:r>
              <a:rPr lang="pt-BR" sz="2600" b="1" dirty="0" smtClean="0">
                <a:solidFill>
                  <a:srgbClr val="FF0000"/>
                </a:solidFill>
              </a:rPr>
              <a:t>ñ ok!</a:t>
            </a:r>
            <a:endParaRPr lang="pt-BR" sz="2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6" grpId="0"/>
      <p:bldP spid="67" grpId="0"/>
      <p:bldP spid="70" grpId="0"/>
      <p:bldP spid="71" grpId="0"/>
      <p:bldP spid="7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412776"/>
            <a:ext cx="4733622" cy="3456384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49186" y="610033"/>
            <a:ext cx="4250805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/>
              <a:t>M</a:t>
            </a:r>
            <a:r>
              <a:rPr lang="pt-BR" sz="2800" u="sng" dirty="0" smtClean="0"/>
              <a:t>omento máximo (M*)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5095839"/>
            <a:ext cx="9252520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M* = 14,87 x 1,45 – 8,82 x 1,45²/2 = 12,29kNm = 1229kNcm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7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7218" y="1124744"/>
            <a:ext cx="619502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Momento no meio do vão – trecho A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638270" y="3122887"/>
            <a:ext cx="2952328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M* = 1229kNcm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46283" y="2474815"/>
            <a:ext cx="2537685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 = 287kNcm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94555" y="2474815"/>
            <a:ext cx="3125728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- Viga Contínua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3968" y="3144880"/>
            <a:ext cx="3125728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- Trecho isolado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4392450"/>
            <a:ext cx="7488832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Considerar o maior momento entre M e M*.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5115668"/>
            <a:ext cx="7488832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Neste caso se adota 1229kNcm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/>
      <p:bldP spid="7" grpId="0"/>
      <p:bldP spid="8" grpId="0"/>
      <p:bldP spid="9" grpId="0"/>
      <p:bldP spid="10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958" y="2092389"/>
            <a:ext cx="4041027" cy="3052428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302433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3.4.1 </a:t>
            </a:r>
            <a:r>
              <a:rPr lang="pt-BR" sz="2800" dirty="0" smtClean="0"/>
              <a:t>– Trecho B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930150" y="2279712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err="1" smtClean="0">
                <a:solidFill>
                  <a:srgbClr val="4F81BD"/>
                </a:solidFill>
              </a:rPr>
              <a:t>Vdir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q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1122991" y="2965967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rgbClr val="4F81BD"/>
                </a:solidFill>
              </a:rPr>
              <a:t>36,6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16,48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98" name="Rectangle 2"/>
          <p:cNvSpPr txBox="1">
            <a:spLocks noChangeArrowheads="1"/>
          </p:cNvSpPr>
          <p:nvPr/>
        </p:nvSpPr>
        <p:spPr>
          <a:xfrm>
            <a:off x="683568" y="3645024"/>
            <a:ext cx="3848398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=2,22 &lt; </a:t>
            </a:r>
            <a:r>
              <a:rPr lang="pt-BR" sz="2600" b="1" dirty="0" smtClean="0">
                <a:solidFill>
                  <a:srgbClr val="92D050"/>
                </a:solidFill>
              </a:rPr>
              <a:t>2,46 </a:t>
            </a:r>
            <a:r>
              <a:rPr lang="pt-BR" sz="2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\ </a:t>
            </a:r>
            <a:r>
              <a:rPr lang="pt-BR" sz="2600" b="1" dirty="0" smtClean="0">
                <a:solidFill>
                  <a:schemeClr val="tx1"/>
                </a:solidFill>
              </a:rPr>
              <a:t>ok!</a:t>
            </a:r>
            <a:endParaRPr lang="pt-BR" sz="2600" dirty="0" smtClean="0">
              <a:solidFill>
                <a:srgbClr val="92D050"/>
              </a:solidFill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370732" y="1539594"/>
            <a:ext cx="494300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Posição do momento máximo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467544" y="5114817"/>
            <a:ext cx="388843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/>
              <a:t>M</a:t>
            </a:r>
            <a:r>
              <a:rPr lang="pt-BR" sz="2800" u="sng" dirty="0" smtClean="0"/>
              <a:t>omento máximo (M)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5" name="Rectangle 2"/>
          <p:cNvSpPr txBox="1">
            <a:spLocks noChangeArrowheads="1"/>
          </p:cNvSpPr>
          <p:nvPr/>
        </p:nvSpPr>
        <p:spPr>
          <a:xfrm>
            <a:off x="251521" y="5741506"/>
            <a:ext cx="873037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M=36,6 x 2,22–16,48 x 2,22²/2 =40,64kNm = 4064kNcm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114" name="Retângulo 113"/>
          <p:cNvSpPr/>
          <p:nvPr/>
        </p:nvSpPr>
        <p:spPr>
          <a:xfrm>
            <a:off x="7452320" y="2492896"/>
            <a:ext cx="1152127" cy="406261"/>
          </a:xfrm>
          <a:prstGeom prst="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94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8" grpId="0"/>
      <p:bldP spid="103" grpId="0"/>
      <p:bldP spid="105" grpId="0"/>
      <p:bldP spid="11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610914" y="1042582"/>
            <a:ext cx="770485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Admitindo-se </a:t>
            </a:r>
            <a:r>
              <a:rPr lang="pt-BR" sz="2800" u="sng" dirty="0" err="1" smtClean="0"/>
              <a:t>engastamento</a:t>
            </a:r>
            <a:r>
              <a:rPr lang="pt-BR" sz="2800" u="sng" dirty="0" smtClean="0"/>
              <a:t> perfeito a esquerda </a:t>
            </a:r>
            <a:r>
              <a:rPr lang="pt-BR" sz="2800" u="sng" dirty="0" smtClean="0">
                <a:solidFill>
                  <a:srgbClr val="FF0000"/>
                </a:solidFill>
              </a:rPr>
              <a:t>(Trecho isolado)</a:t>
            </a:r>
            <a:endParaRPr lang="pt-BR" sz="3000" u="sng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43" name="Conector reto 42"/>
          <p:cNvCxnSpPr/>
          <p:nvPr/>
        </p:nvCxnSpPr>
        <p:spPr>
          <a:xfrm>
            <a:off x="2593941" y="2815051"/>
            <a:ext cx="0" cy="349426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5652120" y="2708920"/>
            <a:ext cx="0" cy="36004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1498095" y="4043838"/>
            <a:ext cx="952152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</a:rPr>
              <a:t>59,78</a:t>
            </a:r>
            <a:endParaRPr lang="pt-BR" sz="2000" dirty="0" smtClean="0">
              <a:solidFill>
                <a:srgbClr val="953735"/>
              </a:solidFill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1449438" y="3744092"/>
            <a:ext cx="1162918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953735"/>
                </a:solidFill>
              </a:rPr>
              <a:t>MEP2</a:t>
            </a:r>
            <a:r>
              <a:rPr lang="pt-BR" sz="2000" b="1" dirty="0" smtClean="0">
                <a:solidFill>
                  <a:srgbClr val="FD7471"/>
                </a:solidFill>
              </a:rPr>
              <a:t> </a:t>
            </a:r>
          </a:p>
        </p:txBody>
      </p:sp>
      <p:sp>
        <p:nvSpPr>
          <p:cNvPr id="54" name="Triângulo isósceles 53"/>
          <p:cNvSpPr/>
          <p:nvPr/>
        </p:nvSpPr>
        <p:spPr>
          <a:xfrm>
            <a:off x="5564766" y="445707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/>
          <p:cNvCxnSpPr/>
          <p:nvPr/>
        </p:nvCxnSpPr>
        <p:spPr>
          <a:xfrm flipV="1">
            <a:off x="2608369" y="4443197"/>
            <a:ext cx="3059121" cy="95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2434668" y="4119400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>
            <a:off x="2434667" y="425043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>
            <a:off x="2434668" y="4509694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>
            <a:off x="2434666" y="438146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vre 5"/>
          <p:cNvSpPr/>
          <p:nvPr/>
        </p:nvSpPr>
        <p:spPr>
          <a:xfrm flipH="1">
            <a:off x="2628810" y="3876675"/>
            <a:ext cx="3019515" cy="1024557"/>
          </a:xfrm>
          <a:custGeom>
            <a:avLst/>
            <a:gdLst>
              <a:gd name="connsiteX0" fmla="*/ 0 w 2981325"/>
              <a:gd name="connsiteY0" fmla="*/ 619125 h 1024557"/>
              <a:gd name="connsiteX1" fmla="*/ 1009650 w 2981325"/>
              <a:gd name="connsiteY1" fmla="*/ 1000125 h 1024557"/>
              <a:gd name="connsiteX2" fmla="*/ 2981325 w 2981325"/>
              <a:gd name="connsiteY2" fmla="*/ 0 h 102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1325" h="1024557">
                <a:moveTo>
                  <a:pt x="0" y="619125"/>
                </a:moveTo>
                <a:cubicBezTo>
                  <a:pt x="256381" y="861218"/>
                  <a:pt x="512763" y="1103312"/>
                  <a:pt x="1009650" y="1000125"/>
                </a:cubicBezTo>
                <a:cubicBezTo>
                  <a:pt x="1506537" y="896938"/>
                  <a:pt x="2659063" y="101600"/>
                  <a:pt x="298132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>
            <a:off x="2606969" y="3894474"/>
            <a:ext cx="0" cy="566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m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271" y="1896242"/>
            <a:ext cx="2261543" cy="1714671"/>
          </a:xfrm>
          <a:prstGeom prst="rect">
            <a:avLst/>
          </a:prstGeom>
        </p:spPr>
      </p:pic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460799" y="4901232"/>
            <a:ext cx="1944046" cy="71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Reação [KN]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 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524567" y="5365673"/>
            <a:ext cx="1606207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S</a:t>
            </a:r>
            <a:r>
              <a:rPr lang="pt-BR" sz="2000" b="1" dirty="0" smtClean="0">
                <a:solidFill>
                  <a:srgbClr val="FD7471"/>
                </a:solidFill>
              </a:rPr>
              <a:t>X/L 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/m]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1112507" y="5822562"/>
            <a:ext cx="992397" cy="416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V [</a:t>
            </a:r>
            <a:r>
              <a:rPr lang="pt-BR" sz="2000" b="1" dirty="0" err="1" smtClean="0">
                <a:solidFill>
                  <a:srgbClr val="FD7471"/>
                </a:solidFill>
              </a:rPr>
              <a:t>kN</a:t>
            </a:r>
            <a:r>
              <a:rPr lang="pt-BR" sz="2000" b="1" dirty="0" smtClean="0">
                <a:solidFill>
                  <a:srgbClr val="FD7471"/>
                </a:solidFill>
              </a:rPr>
              <a:t>]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2540787" y="4968485"/>
            <a:ext cx="3400779" cy="32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49,65                        47,14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2564226" y="5426358"/>
            <a:ext cx="3377339" cy="32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+14,58                     -14,58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2554799" y="5921182"/>
            <a:ext cx="3108094" cy="32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64,23                       32,56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cxnSp>
        <p:nvCxnSpPr>
          <p:cNvPr id="60" name="Conector reto 59"/>
          <p:cNvCxnSpPr/>
          <p:nvPr/>
        </p:nvCxnSpPr>
        <p:spPr>
          <a:xfrm flipV="1">
            <a:off x="2578572" y="4226951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106" y="3996014"/>
            <a:ext cx="2308223" cy="1568439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2130775" y="1748577"/>
            <a:ext cx="3953394" cy="2073593"/>
            <a:chOff x="134600" y="1462961"/>
            <a:chExt cx="5714940" cy="2373995"/>
          </a:xfrm>
        </p:grpSpPr>
        <p:cxnSp>
          <p:nvCxnSpPr>
            <p:cNvPr id="62" name="Conector de seta reta 61"/>
            <p:cNvCxnSpPr/>
            <p:nvPr/>
          </p:nvCxnSpPr>
          <p:spPr>
            <a:xfrm rot="10800000">
              <a:off x="802039" y="2845919"/>
              <a:ext cx="2" cy="58015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2"/>
            <p:cNvSpPr txBox="1">
              <a:spLocks noChangeArrowheads="1"/>
            </p:cNvSpPr>
            <p:nvPr/>
          </p:nvSpPr>
          <p:spPr>
            <a:xfrm>
              <a:off x="134600" y="307696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2000" b="1" dirty="0" smtClean="0">
                  <a:solidFill>
                    <a:srgbClr val="00B0F0"/>
                  </a:solidFill>
                </a:rPr>
                <a:t>R</a:t>
              </a:r>
              <a:r>
                <a:rPr lang="pt-BR" sz="1200" b="1" dirty="0">
                  <a:solidFill>
                    <a:srgbClr val="00B0F0"/>
                  </a:solidFill>
                </a:rPr>
                <a:t>B</a:t>
              </a:r>
              <a:endParaRPr lang="pt-BR" sz="1200" dirty="0" smtClean="0">
                <a:solidFill>
                  <a:srgbClr val="00B0F0"/>
                </a:solidFill>
                <a:cs typeface="Times New Roman" pitchFamily="18" charset="0"/>
              </a:endParaRPr>
            </a:p>
          </p:txBody>
        </p:sp>
        <p:cxnSp>
          <p:nvCxnSpPr>
            <p:cNvPr id="64" name="Conector de seta reta 63"/>
            <p:cNvCxnSpPr/>
            <p:nvPr/>
          </p:nvCxnSpPr>
          <p:spPr>
            <a:xfrm rot="10800000">
              <a:off x="5202986" y="2864115"/>
              <a:ext cx="2" cy="58015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2"/>
            <p:cNvSpPr txBox="1">
              <a:spLocks noChangeArrowheads="1"/>
            </p:cNvSpPr>
            <p:nvPr/>
          </p:nvSpPr>
          <p:spPr>
            <a:xfrm>
              <a:off x="4955708" y="3105234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2000" b="1" dirty="0" smtClean="0">
                  <a:solidFill>
                    <a:srgbClr val="00B0F0"/>
                  </a:solidFill>
                </a:rPr>
                <a:t>R</a:t>
              </a:r>
              <a:r>
                <a:rPr lang="pt-BR" sz="1200" b="1" dirty="0" smtClean="0">
                  <a:solidFill>
                    <a:srgbClr val="00B0F0"/>
                  </a:solidFill>
                </a:rPr>
                <a:t>C</a:t>
              </a:r>
              <a:endParaRPr lang="pt-BR" sz="1200" dirty="0" smtClean="0">
                <a:solidFill>
                  <a:srgbClr val="00B0F0"/>
                </a:solidFill>
                <a:cs typeface="Times New Roman" pitchFamily="18" charset="0"/>
              </a:endParaRPr>
            </a:p>
          </p:txBody>
        </p:sp>
        <p:cxnSp>
          <p:nvCxnSpPr>
            <p:cNvPr id="66" name="Conector de seta reta 65"/>
            <p:cNvCxnSpPr/>
            <p:nvPr/>
          </p:nvCxnSpPr>
          <p:spPr>
            <a:xfrm>
              <a:off x="2605140" y="1670939"/>
              <a:ext cx="23247" cy="874905"/>
            </a:xfrm>
            <a:prstGeom prst="straightConnector1">
              <a:avLst/>
            </a:prstGeom>
            <a:ln w="38100">
              <a:solidFill>
                <a:srgbClr val="FD74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upo 66"/>
            <p:cNvGrpSpPr/>
            <p:nvPr/>
          </p:nvGrpSpPr>
          <p:grpSpPr>
            <a:xfrm>
              <a:off x="792307" y="2185751"/>
              <a:ext cx="1812833" cy="364469"/>
              <a:chOff x="717590" y="4293096"/>
              <a:chExt cx="1501516" cy="301749"/>
            </a:xfrm>
          </p:grpSpPr>
          <p:sp>
            <p:nvSpPr>
              <p:cNvPr id="68" name="Retângulo 6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9" name="Conector de seta reta 6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de seta reta 6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de seta reta 7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de seta reta 7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de seta reta 7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upo 74"/>
            <p:cNvGrpSpPr/>
            <p:nvPr/>
          </p:nvGrpSpPr>
          <p:grpSpPr>
            <a:xfrm>
              <a:off x="2660887" y="1973259"/>
              <a:ext cx="2525884" cy="576961"/>
              <a:chOff x="717590" y="4293096"/>
              <a:chExt cx="1501516" cy="301749"/>
            </a:xfrm>
          </p:grpSpPr>
          <p:sp>
            <p:nvSpPr>
              <p:cNvPr id="76" name="Retângulo 75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77" name="Conector de seta reta 76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de seta reta 77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de seta reta 78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de seta reta 79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de seta reta 80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ectangle 2"/>
            <p:cNvSpPr txBox="1">
              <a:spLocks noChangeArrowheads="1"/>
            </p:cNvSpPr>
            <p:nvPr/>
          </p:nvSpPr>
          <p:spPr>
            <a:xfrm>
              <a:off x="841479" y="1940940"/>
              <a:ext cx="1563218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84" name="Rectangle 2"/>
            <p:cNvSpPr txBox="1">
              <a:spLocks noChangeArrowheads="1"/>
            </p:cNvSpPr>
            <p:nvPr/>
          </p:nvSpPr>
          <p:spPr>
            <a:xfrm>
              <a:off x="3468874" y="1729335"/>
              <a:ext cx="1717896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85" name="Triângulo isósceles 84"/>
            <p:cNvSpPr/>
            <p:nvPr/>
          </p:nvSpPr>
          <p:spPr>
            <a:xfrm>
              <a:off x="689901" y="2543471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6" name="Conector reto 85"/>
            <p:cNvCxnSpPr/>
            <p:nvPr/>
          </p:nvCxnSpPr>
          <p:spPr>
            <a:xfrm>
              <a:off x="788027" y="2533138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riângulo isósceles 86"/>
            <p:cNvSpPr/>
            <p:nvPr/>
          </p:nvSpPr>
          <p:spPr>
            <a:xfrm>
              <a:off x="5090340" y="2573016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8" name="Conector reto 87"/>
            <p:cNvCxnSpPr/>
            <p:nvPr/>
          </p:nvCxnSpPr>
          <p:spPr>
            <a:xfrm flipH="1">
              <a:off x="2620398" y="2653512"/>
              <a:ext cx="15364" cy="83238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88"/>
            <p:cNvCxnSpPr/>
            <p:nvPr/>
          </p:nvCxnSpPr>
          <p:spPr>
            <a:xfrm>
              <a:off x="794891" y="3326657"/>
              <a:ext cx="1810249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2"/>
            <p:cNvSpPr txBox="1">
              <a:spLocks noChangeArrowheads="1"/>
            </p:cNvSpPr>
            <p:nvPr/>
          </p:nvSpPr>
          <p:spPr>
            <a:xfrm>
              <a:off x="1245067" y="3064812"/>
              <a:ext cx="87200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1,64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91" name="Conector de seta reta 90"/>
            <p:cNvCxnSpPr/>
            <p:nvPr/>
          </p:nvCxnSpPr>
          <p:spPr>
            <a:xfrm>
              <a:off x="2626974" y="3326657"/>
              <a:ext cx="254861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2"/>
            <p:cNvSpPr txBox="1">
              <a:spLocks noChangeArrowheads="1"/>
            </p:cNvSpPr>
            <p:nvPr/>
          </p:nvSpPr>
          <p:spPr>
            <a:xfrm>
              <a:off x="3609978" y="3047125"/>
              <a:ext cx="923581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2,46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95" name="Conector de seta reta 94"/>
            <p:cNvCxnSpPr/>
            <p:nvPr/>
          </p:nvCxnSpPr>
          <p:spPr>
            <a:xfrm flipV="1">
              <a:off x="799479" y="3792107"/>
              <a:ext cx="4420014" cy="9415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2"/>
            <p:cNvSpPr txBox="1">
              <a:spLocks noChangeArrowheads="1"/>
            </p:cNvSpPr>
            <p:nvPr/>
          </p:nvSpPr>
          <p:spPr>
            <a:xfrm>
              <a:off x="2365403" y="3557424"/>
              <a:ext cx="1103469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4,10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97" name="Rectangle 2"/>
            <p:cNvSpPr txBox="1">
              <a:spLocks noChangeArrowheads="1"/>
            </p:cNvSpPr>
            <p:nvPr/>
          </p:nvSpPr>
          <p:spPr>
            <a:xfrm>
              <a:off x="2501092" y="1462961"/>
              <a:ext cx="134262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37,65 </a:t>
              </a:r>
              <a:r>
                <a:rPr lang="pt-BR" sz="1200" b="1" dirty="0" err="1" smtClean="0">
                  <a:solidFill>
                    <a:srgbClr val="FD7471"/>
                  </a:solidFill>
                </a:rPr>
                <a:t>kN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cxnSp>
          <p:nvCxnSpPr>
            <p:cNvPr id="101" name="Conector de seta reta 100"/>
            <p:cNvCxnSpPr/>
            <p:nvPr/>
          </p:nvCxnSpPr>
          <p:spPr>
            <a:xfrm>
              <a:off x="2603642" y="1697884"/>
              <a:ext cx="12149" cy="821013"/>
            </a:xfrm>
            <a:prstGeom prst="straightConnector1">
              <a:avLst/>
            </a:prstGeom>
            <a:ln w="38100">
              <a:solidFill>
                <a:srgbClr val="FD74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2"/>
            <p:cNvSpPr txBox="1">
              <a:spLocks noChangeArrowheads="1"/>
            </p:cNvSpPr>
            <p:nvPr/>
          </p:nvSpPr>
          <p:spPr>
            <a:xfrm>
              <a:off x="624692" y="260480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05" name="Rectangle 2"/>
            <p:cNvSpPr txBox="1">
              <a:spLocks noChangeArrowheads="1"/>
            </p:cNvSpPr>
            <p:nvPr/>
          </p:nvSpPr>
          <p:spPr>
            <a:xfrm>
              <a:off x="4482272" y="259660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5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02" grpId="0"/>
      <p:bldP spid="103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>
          <a:xfrm>
            <a:off x="539552" y="465458"/>
            <a:ext cx="4943003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Posição do momento máximo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323528" y="1514706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err="1" smtClean="0">
                <a:solidFill>
                  <a:srgbClr val="4F81BD"/>
                </a:solidFill>
              </a:rPr>
              <a:t>Vdir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q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674689" y="2010262"/>
            <a:ext cx="2969552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rgbClr val="4F81BD"/>
                </a:solidFill>
              </a:rPr>
              <a:t>32,52</a:t>
            </a:r>
            <a:r>
              <a:rPr lang="pt-BR" sz="2600" b="1" dirty="0" smtClean="0">
                <a:solidFill>
                  <a:schemeClr val="tx1"/>
                </a:solidFill>
              </a:rPr>
              <a:t>/</a:t>
            </a:r>
            <a:r>
              <a:rPr lang="pt-BR" sz="2600" b="1" dirty="0" smtClean="0">
                <a:solidFill>
                  <a:srgbClr val="D1B13B"/>
                </a:solidFill>
              </a:rPr>
              <a:t>16,48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473885" y="2549689"/>
            <a:ext cx="4464496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tx1"/>
                </a:solidFill>
              </a:rPr>
              <a:t>xdir</a:t>
            </a:r>
            <a:r>
              <a:rPr lang="pt-BR" sz="2600" b="1" dirty="0" smtClean="0">
                <a:solidFill>
                  <a:srgbClr val="00B0F0"/>
                </a:solidFill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</a:rPr>
              <a:t>= 1,97 &lt; </a:t>
            </a:r>
            <a:r>
              <a:rPr lang="pt-BR" sz="2600" b="1" dirty="0">
                <a:solidFill>
                  <a:srgbClr val="92D050"/>
                </a:solidFill>
              </a:rPr>
              <a:t>2</a:t>
            </a:r>
            <a:r>
              <a:rPr lang="pt-BR" sz="2600" b="1" dirty="0" smtClean="0">
                <a:solidFill>
                  <a:srgbClr val="92D050"/>
                </a:solidFill>
              </a:rPr>
              <a:t>,46 </a:t>
            </a:r>
            <a:r>
              <a:rPr lang="pt-BR" sz="2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\</a:t>
            </a:r>
            <a:r>
              <a:rPr lang="pt-BR" sz="2600" b="1" dirty="0" smtClean="0">
                <a:solidFill>
                  <a:schemeClr val="tx1"/>
                </a:solidFill>
              </a:rPr>
              <a:t> 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ok!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085393"/>
            <a:ext cx="3923358" cy="3426730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93093" y="4509541"/>
            <a:ext cx="4250805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/>
              <a:t>M</a:t>
            </a:r>
            <a:r>
              <a:rPr lang="pt-BR" sz="2800" u="sng" dirty="0" smtClean="0"/>
              <a:t>omento máximo (M*)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93093" y="5589240"/>
            <a:ext cx="6444208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M* = 32,56 x 1,97 – 16,48 x 1,97²/2 = 32,16kNm = 3216kNcm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15" grpId="0"/>
      <p:bldP spid="1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7218" y="1124744"/>
            <a:ext cx="619502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u="sng" dirty="0" smtClean="0"/>
              <a:t>Momento no meio do vão – trecho </a:t>
            </a:r>
            <a:r>
              <a:rPr lang="pt-BR" sz="2800" u="sng" dirty="0"/>
              <a:t>B</a:t>
            </a:r>
            <a:endParaRPr lang="pt-BR" sz="30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538961" y="3141126"/>
            <a:ext cx="2952328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M* = 3216kNcm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46283" y="2474815"/>
            <a:ext cx="2537685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tx1"/>
                </a:solidFill>
              </a:rPr>
              <a:t>M = 4064kNcm</a:t>
            </a:r>
            <a:endParaRPr lang="pt-BR" sz="26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94555" y="2474815"/>
            <a:ext cx="3125728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- Viga Contínua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83968" y="3144880"/>
            <a:ext cx="3125728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- Trecho isolado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4392450"/>
            <a:ext cx="7488832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Considerar o maior momento entre M e M*.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5115668"/>
            <a:ext cx="7488832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Neste caso se </a:t>
            </a:r>
            <a:r>
              <a:rPr lang="pt-BR" sz="2600" b="1" smtClean="0">
                <a:solidFill>
                  <a:schemeClr val="accent4">
                    <a:lumMod val="75000"/>
                  </a:schemeClr>
                </a:solidFill>
              </a:rPr>
              <a:t>adota 4064kNcm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/>
      <p:bldP spid="7" grpId="0"/>
      <p:bldP spid="8" grpId="0"/>
      <p:bldP spid="9" grpId="0"/>
      <p:bldP spid="10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84722" y="6313529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2387841" y="1157710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>
            <a:off x="5765758" y="875669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1972169" y="918387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886325" y="908720"/>
            <a:ext cx="7461064" cy="846230"/>
            <a:chOff x="716435" y="3966573"/>
            <a:chExt cx="7461064" cy="846230"/>
          </a:xfrm>
        </p:grpSpPr>
        <p:grpSp>
          <p:nvGrpSpPr>
            <p:cNvPr id="52" name="Grupo 51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110" name="Retângulo 109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11" name="Conector de seta reta 110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de seta reta 111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de seta reta 112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de seta reta 116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de seta reta 117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o 52"/>
            <p:cNvGrpSpPr/>
            <p:nvPr/>
          </p:nvGrpSpPr>
          <p:grpSpPr>
            <a:xfrm>
              <a:off x="5651615" y="4244215"/>
              <a:ext cx="2525884" cy="568584"/>
              <a:chOff x="717590" y="4124106"/>
              <a:chExt cx="1501516" cy="470739"/>
            </a:xfrm>
          </p:grpSpPr>
          <p:sp>
            <p:nvSpPr>
              <p:cNvPr id="96" name="Retângulo 95"/>
              <p:cNvSpPr/>
              <p:nvPr/>
            </p:nvSpPr>
            <p:spPr>
              <a:xfrm>
                <a:off x="717590" y="4124106"/>
                <a:ext cx="1501516" cy="454249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7" name="Conector de seta reta 96"/>
              <p:cNvCxnSpPr/>
              <p:nvPr/>
            </p:nvCxnSpPr>
            <p:spPr>
              <a:xfrm>
                <a:off x="1406109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de seta reta 105"/>
              <p:cNvCxnSpPr/>
              <p:nvPr/>
            </p:nvCxnSpPr>
            <p:spPr>
              <a:xfrm>
                <a:off x="1126876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de seta reta 106"/>
              <p:cNvCxnSpPr/>
              <p:nvPr/>
            </p:nvCxnSpPr>
            <p:spPr>
              <a:xfrm>
                <a:off x="1725902" y="4133674"/>
                <a:ext cx="0" cy="4611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de seta reta 107"/>
              <p:cNvCxnSpPr/>
              <p:nvPr/>
            </p:nvCxnSpPr>
            <p:spPr>
              <a:xfrm>
                <a:off x="845070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de seta reta 108"/>
              <p:cNvCxnSpPr/>
              <p:nvPr/>
            </p:nvCxnSpPr>
            <p:spPr>
              <a:xfrm>
                <a:off x="1974870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o 53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82" name="Retângulo 81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83" name="Conector de seta reta 82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de seta reta 83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de seta reta 84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de seta reta 90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de seta reta 91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o 54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0" name="Retângulo 59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1" name="Conector de seta reta 60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de seta reta 61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de seta reta 75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de seta reta 77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de seta reta 80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6414832" y="3966573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22" name="Grupo 121"/>
          <p:cNvGrpSpPr/>
          <p:nvPr/>
        </p:nvGrpSpPr>
        <p:grpSpPr>
          <a:xfrm>
            <a:off x="791398" y="1737868"/>
            <a:ext cx="7655813" cy="327910"/>
            <a:chOff x="621508" y="4795721"/>
            <a:chExt cx="7655813" cy="327910"/>
          </a:xfrm>
        </p:grpSpPr>
        <p:sp>
          <p:nvSpPr>
            <p:cNvPr id="123" name="Triângulo isósceles 122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Triângulo isósceles 123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5" name="Conector reto 124"/>
            <p:cNvCxnSpPr>
              <a:stCxn id="123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riângulo isósceles 126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28" name="Conector de seta reta 127"/>
          <p:cNvCxnSpPr/>
          <p:nvPr/>
        </p:nvCxnSpPr>
        <p:spPr>
          <a:xfrm>
            <a:off x="886325" y="2531387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to 128"/>
          <p:cNvCxnSpPr/>
          <p:nvPr/>
        </p:nvCxnSpPr>
        <p:spPr>
          <a:xfrm flipH="1">
            <a:off x="2349002" y="1843017"/>
            <a:ext cx="0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1295611" y="229431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1" name="Conector de seta reta 130"/>
          <p:cNvCxnSpPr/>
          <p:nvPr/>
        </p:nvCxnSpPr>
        <p:spPr>
          <a:xfrm>
            <a:off x="2364365" y="2531387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2"/>
          <p:cNvSpPr txBox="1">
            <a:spLocks noChangeArrowheads="1"/>
          </p:cNvSpPr>
          <p:nvPr/>
        </p:nvSpPr>
        <p:spPr>
          <a:xfrm>
            <a:off x="2841510" y="2289951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3" name="Conector reto 132"/>
          <p:cNvCxnSpPr/>
          <p:nvPr/>
        </p:nvCxnSpPr>
        <p:spPr>
          <a:xfrm flipH="1">
            <a:off x="5724856" y="1858242"/>
            <a:ext cx="71524" cy="387501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de seta reta 133"/>
          <p:cNvCxnSpPr/>
          <p:nvPr/>
        </p:nvCxnSpPr>
        <p:spPr>
          <a:xfrm>
            <a:off x="3955509" y="2531387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4580534" y="228044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6" name="Conector de seta reta 135"/>
          <p:cNvCxnSpPr/>
          <p:nvPr/>
        </p:nvCxnSpPr>
        <p:spPr>
          <a:xfrm>
            <a:off x="5787592" y="2531387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2"/>
          <p:cNvSpPr txBox="1">
            <a:spLocks noChangeArrowheads="1"/>
          </p:cNvSpPr>
          <p:nvPr/>
        </p:nvSpPr>
        <p:spPr>
          <a:xfrm>
            <a:off x="6770597" y="225185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8" name="Conector de seta reta 137"/>
          <p:cNvCxnSpPr/>
          <p:nvPr/>
        </p:nvCxnSpPr>
        <p:spPr>
          <a:xfrm>
            <a:off x="886325" y="3010560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2"/>
          <p:cNvSpPr txBox="1">
            <a:spLocks noChangeArrowheads="1"/>
          </p:cNvSpPr>
          <p:nvPr/>
        </p:nvSpPr>
        <p:spPr>
          <a:xfrm>
            <a:off x="2119498" y="277282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40" name="Conector de seta reta 139"/>
          <p:cNvCxnSpPr/>
          <p:nvPr/>
        </p:nvCxnSpPr>
        <p:spPr>
          <a:xfrm flipV="1">
            <a:off x="3916194" y="2996996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2"/>
          <p:cNvSpPr txBox="1">
            <a:spLocks noChangeArrowheads="1"/>
          </p:cNvSpPr>
          <p:nvPr/>
        </p:nvSpPr>
        <p:spPr>
          <a:xfrm>
            <a:off x="5526022" y="276215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grpSp>
        <p:nvGrpSpPr>
          <p:cNvPr id="142" name="Grupo 141"/>
          <p:cNvGrpSpPr/>
          <p:nvPr/>
        </p:nvGrpSpPr>
        <p:grpSpPr>
          <a:xfrm>
            <a:off x="715246" y="1769551"/>
            <a:ext cx="7909898" cy="320598"/>
            <a:chOff x="1202853" y="1212171"/>
            <a:chExt cx="7909898" cy="320598"/>
          </a:xfrm>
        </p:grpSpPr>
        <p:sp>
          <p:nvSpPr>
            <p:cNvPr id="143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4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5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156" name="Conector reto 155"/>
          <p:cNvCxnSpPr/>
          <p:nvPr/>
        </p:nvCxnSpPr>
        <p:spPr>
          <a:xfrm>
            <a:off x="875008" y="2036233"/>
            <a:ext cx="0" cy="378820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/>
          <p:cNvCxnSpPr/>
          <p:nvPr/>
        </p:nvCxnSpPr>
        <p:spPr>
          <a:xfrm flipH="1">
            <a:off x="3884751" y="1977043"/>
            <a:ext cx="59752" cy="375621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reto 157"/>
          <p:cNvCxnSpPr/>
          <p:nvPr/>
        </p:nvCxnSpPr>
        <p:spPr>
          <a:xfrm>
            <a:off x="8310313" y="2055521"/>
            <a:ext cx="0" cy="360572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upo 158"/>
          <p:cNvGrpSpPr/>
          <p:nvPr/>
        </p:nvGrpSpPr>
        <p:grpSpPr>
          <a:xfrm>
            <a:off x="752627" y="4124491"/>
            <a:ext cx="7655813" cy="327910"/>
            <a:chOff x="621508" y="4795721"/>
            <a:chExt cx="7655813" cy="327910"/>
          </a:xfrm>
        </p:grpSpPr>
        <p:sp>
          <p:nvSpPr>
            <p:cNvPr id="160" name="Triângulo isósceles 159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Triângulo isósceles 160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2" name="Conector reto 161"/>
            <p:cNvCxnSpPr>
              <a:stCxn id="160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riângulo isósceles 163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70" name="Conector reto 169"/>
          <p:cNvCxnSpPr/>
          <p:nvPr/>
        </p:nvCxnSpPr>
        <p:spPr>
          <a:xfrm>
            <a:off x="2349002" y="1950383"/>
            <a:ext cx="0" cy="37828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2"/>
          <p:cNvSpPr txBox="1">
            <a:spLocks noChangeArrowheads="1"/>
          </p:cNvSpPr>
          <p:nvPr/>
        </p:nvSpPr>
        <p:spPr>
          <a:xfrm>
            <a:off x="5370408" y="605806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1721179" y="5879303"/>
            <a:ext cx="621535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Diagrama de Momento </a:t>
            </a:r>
            <a:r>
              <a:rPr lang="pt-BR" sz="2800" dirty="0" err="1" smtClean="0"/>
              <a:t>Fletor</a:t>
            </a:r>
            <a:r>
              <a:rPr lang="pt-BR" sz="2800" dirty="0" smtClean="0"/>
              <a:t> [</a:t>
            </a:r>
            <a:r>
              <a:rPr lang="pt-BR" sz="2800" dirty="0" err="1" smtClean="0"/>
              <a:t>kNcm</a:t>
            </a:r>
            <a:r>
              <a:rPr lang="pt-BR" sz="2800" dirty="0" smtClean="0"/>
              <a:t>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82" name="Conector de seta reta 181"/>
          <p:cNvCxnSpPr/>
          <p:nvPr/>
        </p:nvCxnSpPr>
        <p:spPr>
          <a:xfrm rot="10800000">
            <a:off x="887953" y="2061494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de seta reta 182"/>
          <p:cNvCxnSpPr/>
          <p:nvPr/>
        </p:nvCxnSpPr>
        <p:spPr>
          <a:xfrm rot="10800000">
            <a:off x="3935278" y="2022442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de seta reta 183"/>
          <p:cNvCxnSpPr/>
          <p:nvPr/>
        </p:nvCxnSpPr>
        <p:spPr>
          <a:xfrm rot="10800000">
            <a:off x="8336206" y="2050991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2"/>
          <p:cNvSpPr txBox="1">
            <a:spLocks noChangeArrowheads="1"/>
          </p:cNvSpPr>
          <p:nvPr/>
        </p:nvSpPr>
        <p:spPr>
          <a:xfrm>
            <a:off x="20676" y="2097022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7,12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86" name="Rectangle 2"/>
          <p:cNvSpPr txBox="1">
            <a:spLocks noChangeArrowheads="1"/>
          </p:cNvSpPr>
          <p:nvPr/>
        </p:nvSpPr>
        <p:spPr>
          <a:xfrm>
            <a:off x="2845813" y="2095487"/>
            <a:ext cx="112954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100,53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87" name="Rectangle 2"/>
          <p:cNvSpPr txBox="1">
            <a:spLocks noChangeArrowheads="1"/>
          </p:cNvSpPr>
          <p:nvPr/>
        </p:nvSpPr>
        <p:spPr>
          <a:xfrm>
            <a:off x="7451345" y="2134434"/>
            <a:ext cx="112954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36,6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829340" y="4146698"/>
            <a:ext cx="7474688" cy="981002"/>
            <a:chOff x="829340" y="4146698"/>
            <a:chExt cx="7474688" cy="981002"/>
          </a:xfrm>
        </p:grpSpPr>
        <p:sp>
          <p:nvSpPr>
            <p:cNvPr id="178" name="Rectangle 2"/>
            <p:cNvSpPr txBox="1">
              <a:spLocks noChangeArrowheads="1"/>
            </p:cNvSpPr>
            <p:nvPr/>
          </p:nvSpPr>
          <p:spPr>
            <a:xfrm>
              <a:off x="2303232" y="4848168"/>
              <a:ext cx="90449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FD7471"/>
                  </a:solidFill>
                </a:rPr>
                <a:t>1229</a:t>
              </a:r>
              <a:endParaRPr lang="pt-BR" sz="20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3" name="Forma livre 2"/>
            <p:cNvSpPr/>
            <p:nvPr/>
          </p:nvSpPr>
          <p:spPr>
            <a:xfrm>
              <a:off x="829340" y="4157330"/>
              <a:ext cx="3072809" cy="691144"/>
            </a:xfrm>
            <a:custGeom>
              <a:avLst/>
              <a:gdLst>
                <a:gd name="connsiteX0" fmla="*/ 0 w 3072809"/>
                <a:gd name="connsiteY0" fmla="*/ 0 h 691144"/>
                <a:gd name="connsiteX1" fmla="*/ 1509823 w 3072809"/>
                <a:gd name="connsiteY1" fmla="*/ 691117 h 691144"/>
                <a:gd name="connsiteX2" fmla="*/ 3072809 w 3072809"/>
                <a:gd name="connsiteY2" fmla="*/ 21265 h 69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72809" h="691144">
                  <a:moveTo>
                    <a:pt x="0" y="0"/>
                  </a:moveTo>
                  <a:cubicBezTo>
                    <a:pt x="498844" y="343786"/>
                    <a:pt x="997688" y="687573"/>
                    <a:pt x="1509823" y="691117"/>
                  </a:cubicBezTo>
                  <a:cubicBezTo>
                    <a:pt x="2021958" y="694661"/>
                    <a:pt x="2547383" y="357963"/>
                    <a:pt x="3072809" y="21265"/>
                  </a:cubicBezTo>
                </a:path>
              </a:pathLst>
            </a:custGeom>
            <a:noFill/>
            <a:ln w="28575">
              <a:solidFill>
                <a:srgbClr val="FD7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3955312" y="4146698"/>
              <a:ext cx="4348716" cy="687009"/>
            </a:xfrm>
            <a:custGeom>
              <a:avLst/>
              <a:gdLst>
                <a:gd name="connsiteX0" fmla="*/ 0 w 4348716"/>
                <a:gd name="connsiteY0" fmla="*/ 21265 h 687009"/>
                <a:gd name="connsiteX1" fmla="*/ 1562986 w 4348716"/>
                <a:gd name="connsiteY1" fmla="*/ 574158 h 687009"/>
                <a:gd name="connsiteX2" fmla="*/ 2870790 w 4348716"/>
                <a:gd name="connsiteY2" fmla="*/ 637953 h 687009"/>
                <a:gd name="connsiteX3" fmla="*/ 4348716 w 4348716"/>
                <a:gd name="connsiteY3" fmla="*/ 0 h 68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8716" h="687009">
                  <a:moveTo>
                    <a:pt x="0" y="21265"/>
                  </a:moveTo>
                  <a:cubicBezTo>
                    <a:pt x="542260" y="246321"/>
                    <a:pt x="1084521" y="471377"/>
                    <a:pt x="1562986" y="574158"/>
                  </a:cubicBezTo>
                  <a:cubicBezTo>
                    <a:pt x="2041451" y="676939"/>
                    <a:pt x="2406502" y="733646"/>
                    <a:pt x="2870790" y="637953"/>
                  </a:cubicBezTo>
                  <a:cubicBezTo>
                    <a:pt x="3335078" y="542260"/>
                    <a:pt x="3841897" y="271130"/>
                    <a:pt x="4348716" y="0"/>
                  </a:cubicBezTo>
                </a:path>
              </a:pathLst>
            </a:custGeom>
            <a:noFill/>
            <a:ln w="28575">
              <a:solidFill>
                <a:srgbClr val="FD7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Rectangle 2"/>
            <p:cNvSpPr txBox="1">
              <a:spLocks noChangeArrowheads="1"/>
            </p:cNvSpPr>
            <p:nvPr/>
          </p:nvSpPr>
          <p:spPr>
            <a:xfrm>
              <a:off x="5958289" y="4804564"/>
              <a:ext cx="904491" cy="279532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FD7471"/>
                  </a:solidFill>
                </a:rPr>
                <a:t>3216</a:t>
              </a:r>
              <a:endParaRPr lang="pt-BR" sz="20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893135" y="3161751"/>
            <a:ext cx="7389628" cy="2341751"/>
            <a:chOff x="893135" y="3161751"/>
            <a:chExt cx="7389628" cy="2341751"/>
          </a:xfrm>
        </p:grpSpPr>
        <p:sp>
          <p:nvSpPr>
            <p:cNvPr id="6" name="Forma livre 5"/>
            <p:cNvSpPr/>
            <p:nvPr/>
          </p:nvSpPr>
          <p:spPr>
            <a:xfrm>
              <a:off x="2977153" y="3312411"/>
              <a:ext cx="945514" cy="824786"/>
            </a:xfrm>
            <a:custGeom>
              <a:avLst/>
              <a:gdLst>
                <a:gd name="connsiteX0" fmla="*/ 0 w 945514"/>
                <a:gd name="connsiteY0" fmla="*/ 824786 h 824786"/>
                <a:gd name="connsiteX1" fmla="*/ 499730 w 945514"/>
                <a:gd name="connsiteY1" fmla="*/ 505810 h 824786"/>
                <a:gd name="connsiteX2" fmla="*/ 914400 w 945514"/>
                <a:gd name="connsiteY2" fmla="*/ 37977 h 824786"/>
                <a:gd name="connsiteX3" fmla="*/ 914400 w 945514"/>
                <a:gd name="connsiteY3" fmla="*/ 27345 h 824786"/>
                <a:gd name="connsiteX4" fmla="*/ 903767 w 945514"/>
                <a:gd name="connsiteY4" fmla="*/ 27345 h 82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514" h="824786">
                  <a:moveTo>
                    <a:pt x="0" y="824786"/>
                  </a:moveTo>
                  <a:cubicBezTo>
                    <a:pt x="173665" y="730865"/>
                    <a:pt x="347330" y="636945"/>
                    <a:pt x="499730" y="505810"/>
                  </a:cubicBezTo>
                  <a:cubicBezTo>
                    <a:pt x="652130" y="374675"/>
                    <a:pt x="845288" y="117721"/>
                    <a:pt x="914400" y="37977"/>
                  </a:cubicBezTo>
                  <a:cubicBezTo>
                    <a:pt x="983512" y="-41767"/>
                    <a:pt x="916172" y="29117"/>
                    <a:pt x="914400" y="27345"/>
                  </a:cubicBezTo>
                  <a:cubicBezTo>
                    <a:pt x="912628" y="25573"/>
                    <a:pt x="908197" y="26459"/>
                    <a:pt x="903767" y="27345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Rectangle 2"/>
            <p:cNvSpPr txBox="1">
              <a:spLocks noChangeArrowheads="1"/>
            </p:cNvSpPr>
            <p:nvPr/>
          </p:nvSpPr>
          <p:spPr>
            <a:xfrm>
              <a:off x="4037580" y="3161751"/>
              <a:ext cx="90449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4321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893135" y="4136065"/>
              <a:ext cx="2126512" cy="223373"/>
            </a:xfrm>
            <a:custGeom>
              <a:avLst/>
              <a:gdLst>
                <a:gd name="connsiteX0" fmla="*/ 0 w 2126512"/>
                <a:gd name="connsiteY0" fmla="*/ 21265 h 223373"/>
                <a:gd name="connsiteX1" fmla="*/ 1212112 w 2126512"/>
                <a:gd name="connsiteY1" fmla="*/ 223284 h 223373"/>
                <a:gd name="connsiteX2" fmla="*/ 2126512 w 2126512"/>
                <a:gd name="connsiteY2" fmla="*/ 0 h 22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6512" h="223373">
                  <a:moveTo>
                    <a:pt x="0" y="21265"/>
                  </a:moveTo>
                  <a:cubicBezTo>
                    <a:pt x="428846" y="124046"/>
                    <a:pt x="857693" y="226828"/>
                    <a:pt x="1212112" y="223284"/>
                  </a:cubicBezTo>
                  <a:cubicBezTo>
                    <a:pt x="1566531" y="219740"/>
                    <a:pt x="1959935" y="44302"/>
                    <a:pt x="2126512" y="0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4859079" y="4125433"/>
              <a:ext cx="3423684" cy="1057310"/>
            </a:xfrm>
            <a:custGeom>
              <a:avLst/>
              <a:gdLst>
                <a:gd name="connsiteX0" fmla="*/ 0 w 3423684"/>
                <a:gd name="connsiteY0" fmla="*/ 10632 h 850609"/>
                <a:gd name="connsiteX1" fmla="*/ 1499191 w 3423684"/>
                <a:gd name="connsiteY1" fmla="*/ 850604 h 850609"/>
                <a:gd name="connsiteX2" fmla="*/ 3423684 w 3423684"/>
                <a:gd name="connsiteY2" fmla="*/ 0 h 850609"/>
                <a:gd name="connsiteX3" fmla="*/ 3423684 w 3423684"/>
                <a:gd name="connsiteY3" fmla="*/ 0 h 85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684" h="850609">
                  <a:moveTo>
                    <a:pt x="0" y="10632"/>
                  </a:moveTo>
                  <a:cubicBezTo>
                    <a:pt x="464288" y="431504"/>
                    <a:pt x="928577" y="852376"/>
                    <a:pt x="1499191" y="850604"/>
                  </a:cubicBezTo>
                  <a:cubicBezTo>
                    <a:pt x="2069805" y="848832"/>
                    <a:pt x="3423684" y="0"/>
                    <a:pt x="3423684" y="0"/>
                  </a:cubicBezTo>
                  <a:lnTo>
                    <a:pt x="3423684" y="0"/>
                  </a:ln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3944679" y="3317358"/>
              <a:ext cx="893135" cy="818707"/>
            </a:xfrm>
            <a:custGeom>
              <a:avLst/>
              <a:gdLst>
                <a:gd name="connsiteX0" fmla="*/ 893135 w 893135"/>
                <a:gd name="connsiteY0" fmla="*/ 818707 h 818707"/>
                <a:gd name="connsiteX1" fmla="*/ 478465 w 893135"/>
                <a:gd name="connsiteY1" fmla="*/ 489098 h 818707"/>
                <a:gd name="connsiteX2" fmla="*/ 0 w 893135"/>
                <a:gd name="connsiteY2" fmla="*/ 0 h 81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35" h="818707">
                  <a:moveTo>
                    <a:pt x="893135" y="818707"/>
                  </a:moveTo>
                  <a:cubicBezTo>
                    <a:pt x="760228" y="722128"/>
                    <a:pt x="627321" y="625549"/>
                    <a:pt x="478465" y="489098"/>
                  </a:cubicBezTo>
                  <a:cubicBezTo>
                    <a:pt x="329609" y="352647"/>
                    <a:pt x="72656" y="42530"/>
                    <a:pt x="0" y="0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Rectangle 2"/>
            <p:cNvSpPr txBox="1">
              <a:spLocks noChangeArrowheads="1"/>
            </p:cNvSpPr>
            <p:nvPr/>
          </p:nvSpPr>
          <p:spPr>
            <a:xfrm>
              <a:off x="5970639" y="5223970"/>
              <a:ext cx="90449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4064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  <p:sp>
          <p:nvSpPr>
            <p:cNvPr id="116" name="Rectangle 2"/>
            <p:cNvSpPr txBox="1">
              <a:spLocks noChangeArrowheads="1"/>
            </p:cNvSpPr>
            <p:nvPr/>
          </p:nvSpPr>
          <p:spPr>
            <a:xfrm>
              <a:off x="2279366" y="4292696"/>
              <a:ext cx="64478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287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3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" name="Rectangle 2"/>
          <p:cNvSpPr txBox="1">
            <a:spLocks noChangeArrowheads="1"/>
          </p:cNvSpPr>
          <p:nvPr/>
        </p:nvSpPr>
        <p:spPr>
          <a:xfrm>
            <a:off x="539552" y="908720"/>
            <a:ext cx="576064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 </a:t>
            </a:r>
            <a:r>
              <a:rPr lang="pt-BR" sz="2800" dirty="0" smtClean="0"/>
              <a:t>– Dimensionamento a Flexão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9552" y="1916832"/>
            <a:ext cx="475252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3.5.1 </a:t>
            </a:r>
            <a:r>
              <a:rPr lang="pt-BR" sz="2800" dirty="0" smtClean="0"/>
              <a:t>– Cálculo de </a:t>
            </a:r>
            <a:r>
              <a:rPr lang="pt-BR" sz="2800" dirty="0" err="1" smtClean="0"/>
              <a:t>Md</a:t>
            </a:r>
            <a:r>
              <a:rPr lang="pt-BR" sz="2800" dirty="0" smtClean="0"/>
              <a:t> e </a:t>
            </a:r>
            <a:r>
              <a:rPr lang="pt-BR" sz="2800" dirty="0" err="1" smtClean="0"/>
              <a:t>Xd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692497"/>
              </p:ext>
            </p:extLst>
          </p:nvPr>
        </p:nvGraphicFramePr>
        <p:xfrm>
          <a:off x="1259632" y="3088981"/>
          <a:ext cx="1872207" cy="5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" name="Equação" r:id="rId4" imgW="774360" imgH="241200" progId="Equation.3">
                  <p:embed/>
                </p:oleObj>
              </mc:Choice>
              <mc:Fallback>
                <p:oleObj name="Equação" r:id="rId4" imgW="774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088981"/>
                        <a:ext cx="1872207" cy="582662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26073"/>
              </p:ext>
            </p:extLst>
          </p:nvPr>
        </p:nvGraphicFramePr>
        <p:xfrm>
          <a:off x="3635896" y="3068960"/>
          <a:ext cx="174942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" name="Equação" r:id="rId6" imgW="723600" imgH="241200" progId="Equation.3">
                  <p:embed/>
                </p:oleObj>
              </mc:Choice>
              <mc:Fallback>
                <p:oleObj name="Equação" r:id="rId6" imgW="723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068960"/>
                        <a:ext cx="1749425" cy="582613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084168" y="3128523"/>
            <a:ext cx="1456144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 = 1,4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19672" y="4293955"/>
            <a:ext cx="5544616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Md</a:t>
            </a:r>
            <a:r>
              <a:rPr lang="pt-BR" sz="2600" b="1" dirty="0" smtClean="0">
                <a:solidFill>
                  <a:srgbClr val="00B050"/>
                </a:solidFill>
              </a:rPr>
              <a:t> = 1229 x 1,4 = 1721 </a:t>
            </a:r>
            <a:r>
              <a:rPr lang="pt-BR" sz="2600" b="1" dirty="0" err="1" smtClean="0">
                <a:solidFill>
                  <a:srgbClr val="00B050"/>
                </a:solidFill>
              </a:rPr>
              <a:t>kNcm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619672" y="4924040"/>
            <a:ext cx="5544616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Md</a:t>
            </a:r>
            <a:r>
              <a:rPr lang="pt-BR" sz="2600" b="1" dirty="0" smtClean="0">
                <a:solidFill>
                  <a:srgbClr val="00B050"/>
                </a:solidFill>
              </a:rPr>
              <a:t> = 4064 x 1,4 = 5690 </a:t>
            </a:r>
            <a:r>
              <a:rPr lang="pt-BR" sz="2600" b="1" dirty="0" err="1" smtClean="0">
                <a:solidFill>
                  <a:srgbClr val="00B050"/>
                </a:solidFill>
              </a:rPr>
              <a:t>kNcm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619672" y="5540634"/>
            <a:ext cx="5544616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Xd</a:t>
            </a:r>
            <a:r>
              <a:rPr lang="pt-BR" sz="2600" b="1" dirty="0" smtClean="0">
                <a:solidFill>
                  <a:srgbClr val="00B050"/>
                </a:solidFill>
              </a:rPr>
              <a:t> = 4321 x 1,4 = 6049 </a:t>
            </a:r>
            <a:r>
              <a:rPr lang="pt-BR" sz="2600" b="1" dirty="0" err="1" smtClean="0">
                <a:solidFill>
                  <a:srgbClr val="00B050"/>
                </a:solidFill>
              </a:rPr>
              <a:t>kNcm</a:t>
            </a:r>
            <a:endParaRPr lang="pt-BR" sz="26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169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67544" y="836712"/>
            <a:ext cx="475252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3.5.2 </a:t>
            </a:r>
            <a:r>
              <a:rPr lang="pt-BR" sz="2800" dirty="0" smtClean="0"/>
              <a:t>– Cálculo de </a:t>
            </a:r>
            <a:r>
              <a:rPr lang="pt-BR" sz="2800" dirty="0" err="1" smtClean="0"/>
              <a:t>kc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933646"/>
              </p:ext>
            </p:extLst>
          </p:nvPr>
        </p:nvGraphicFramePr>
        <p:xfrm>
          <a:off x="3131840" y="1668996"/>
          <a:ext cx="232251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" name="Equação" r:id="rId4" imgW="596880" imgH="279360" progId="Equation.3">
                  <p:embed/>
                </p:oleObj>
              </mc:Choice>
              <mc:Fallback>
                <p:oleObj name="Equação" r:id="rId4" imgW="5968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668996"/>
                        <a:ext cx="2322513" cy="108585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5457" y="3011066"/>
            <a:ext cx="7033583" cy="495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No caso de viga se considera: 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d=h-4cm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68108" y="4005064"/>
            <a:ext cx="5108280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kc</a:t>
            </a:r>
            <a:r>
              <a:rPr lang="pt-BR" sz="2600" b="1" dirty="0" smtClean="0">
                <a:solidFill>
                  <a:srgbClr val="00B050"/>
                </a:solidFill>
              </a:rPr>
              <a:t> = (12 x 46²)/6049 = 4,20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68108" y="4586205"/>
            <a:ext cx="5108280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kc</a:t>
            </a:r>
            <a:r>
              <a:rPr lang="pt-BR" sz="2600" b="1" dirty="0" smtClean="0">
                <a:solidFill>
                  <a:srgbClr val="00B050"/>
                </a:solidFill>
              </a:rPr>
              <a:t> = (12 x 46²)/1721 = 14,75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32565" y="5168127"/>
            <a:ext cx="5108280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kc</a:t>
            </a:r>
            <a:r>
              <a:rPr lang="pt-BR" sz="2600" b="1" dirty="0" smtClean="0">
                <a:solidFill>
                  <a:srgbClr val="00B050"/>
                </a:solidFill>
              </a:rPr>
              <a:t> = (12 x 46²)/5690 = 4,46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88503" y="1125639"/>
            <a:ext cx="5764697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solidFill>
                  <a:srgbClr val="FF0000"/>
                </a:solidFill>
                <a:cs typeface="Times New Roman" pitchFamily="18" charset="0"/>
              </a:rPr>
              <a:t>2 </a:t>
            </a:r>
            <a:r>
              <a:rPr lang="pt-BR" b="1" dirty="0" smtClean="0">
                <a:cs typeface="Times New Roman" pitchFamily="18" charset="0"/>
              </a:rPr>
              <a:t>– Concepção estrutural</a:t>
            </a:r>
            <a:endParaRPr lang="pt-BR" sz="3200" dirty="0" smtClean="0">
              <a:cs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2492896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</a:rPr>
              <a:t>A </a:t>
            </a:r>
            <a:r>
              <a:rPr lang="pt-BR" sz="3200" b="1" dirty="0">
                <a:solidFill>
                  <a:srgbClr val="2AC4E0"/>
                </a:solidFill>
                <a:latin typeface="Arial" panose="020B0604020202020204" pitchFamily="34" charset="0"/>
              </a:rPr>
              <a:t>concepção estrutural</a:t>
            </a:r>
            <a:r>
              <a:rPr lang="pt-BR" sz="3200" dirty="0">
                <a:latin typeface="Arial" panose="020B0604020202020204" pitchFamily="34" charset="0"/>
              </a:rPr>
              <a:t>, ou simplesmente </a:t>
            </a:r>
            <a:r>
              <a:rPr lang="pt-BR" sz="3200" dirty="0" smtClean="0">
                <a:latin typeface="Arial" panose="020B0604020202020204" pitchFamily="34" charset="0"/>
              </a:rPr>
              <a:t>estruturação consiste </a:t>
            </a:r>
            <a:r>
              <a:rPr lang="pt-BR" sz="3200" dirty="0">
                <a:latin typeface="Arial" panose="020B0604020202020204" pitchFamily="34" charset="0"/>
              </a:rPr>
              <a:t>em escolher um sistema estrutural que constitua </a:t>
            </a:r>
            <a:r>
              <a:rPr lang="pt-BR" sz="3200" dirty="0" smtClean="0">
                <a:latin typeface="Arial" panose="020B0604020202020204" pitchFamily="34" charset="0"/>
              </a:rPr>
              <a:t>a parte </a:t>
            </a:r>
            <a:r>
              <a:rPr lang="pt-BR" sz="3200" dirty="0">
                <a:latin typeface="Arial" panose="020B0604020202020204" pitchFamily="34" charset="0"/>
              </a:rPr>
              <a:t>resistente do edifício.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4557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27584" y="260648"/>
            <a:ext cx="610469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3.5.3 </a:t>
            </a:r>
            <a:r>
              <a:rPr lang="pt-BR" sz="2800" dirty="0" smtClean="0"/>
              <a:t>– Busca dos valores de </a:t>
            </a:r>
            <a:r>
              <a:rPr lang="pt-BR" sz="2800" dirty="0" err="1" smtClean="0"/>
              <a:t>ks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80728"/>
            <a:ext cx="6408712" cy="5569005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2558579" y="3219264"/>
            <a:ext cx="360040" cy="144016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4342351" y="3278146"/>
            <a:ext cx="360040" cy="144016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2558579" y="4437112"/>
            <a:ext cx="360040" cy="144016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4355976" y="4437112"/>
            <a:ext cx="360040" cy="144016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2555776" y="4293096"/>
            <a:ext cx="360040" cy="144016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4359832" y="4293096"/>
            <a:ext cx="360040" cy="144016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8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27584" y="260648"/>
            <a:ext cx="610469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3.5.4 </a:t>
            </a:r>
            <a:r>
              <a:rPr lang="pt-BR" sz="2800" dirty="0" smtClean="0"/>
              <a:t>– Cálculo de 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128167"/>
              </p:ext>
            </p:extLst>
          </p:nvPr>
        </p:nvGraphicFramePr>
        <p:xfrm>
          <a:off x="1259632" y="1484784"/>
          <a:ext cx="24209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4" name="Equação" r:id="rId4" imgW="622080" imgH="228600" progId="Equation.3">
                  <p:embed/>
                </p:oleObj>
              </mc:Choice>
              <mc:Fallback>
                <p:oleObj name="Equação" r:id="rId4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484784"/>
                        <a:ext cx="2420938" cy="88900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394171"/>
              </p:ext>
            </p:extLst>
          </p:nvPr>
        </p:nvGraphicFramePr>
        <p:xfrm>
          <a:off x="4740275" y="1514475"/>
          <a:ext cx="23717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5" name="Equação" r:id="rId6" imgW="609480" imgH="228600" progId="Equation.3">
                  <p:embed/>
                </p:oleObj>
              </mc:Choice>
              <mc:Fallback>
                <p:oleObj name="Equação" r:id="rId6" imgW="609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275" y="1514475"/>
                        <a:ext cx="2371725" cy="88900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828176" y="3423799"/>
            <a:ext cx="5552136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As = (0,025 x 6049)/46 = 3,29cm²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828176" y="4266800"/>
            <a:ext cx="5552136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As = (0,024 x 1721)/46 = 0,90cm²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1828176" y="5056167"/>
            <a:ext cx="5552136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smtClean="0">
                <a:solidFill>
                  <a:srgbClr val="00B050"/>
                </a:solidFill>
              </a:rPr>
              <a:t>As = (0,025 x 5690)/46 = 3,09cm²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9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27584" y="260648"/>
            <a:ext cx="610469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3.5.5 </a:t>
            </a:r>
            <a:r>
              <a:rPr lang="pt-BR" sz="2800" dirty="0" smtClean="0"/>
              <a:t>– Armadura mínima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483509"/>
              </p:ext>
            </p:extLst>
          </p:nvPr>
        </p:nvGraphicFramePr>
        <p:xfrm>
          <a:off x="2123728" y="1191818"/>
          <a:ext cx="4032448" cy="739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" name="Equação" r:id="rId4" imgW="1384200" imgH="253800" progId="Equation.3">
                  <p:embed/>
                </p:oleObj>
              </mc:Choice>
              <mc:Fallback>
                <p:oleObj name="Equação" r:id="rId4" imgW="1384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191818"/>
                        <a:ext cx="4032448" cy="73944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727611" y="2231050"/>
            <a:ext cx="5436677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fcd</a:t>
            </a:r>
            <a:r>
              <a:rPr lang="pt-BR" sz="2600" b="1" dirty="0" smtClean="0">
                <a:solidFill>
                  <a:srgbClr val="00B050"/>
                </a:solidFill>
              </a:rPr>
              <a:t> = 25/1,4 = 17,86 MPa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27611" y="2740630"/>
            <a:ext cx="4997015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fyd</a:t>
            </a:r>
            <a:r>
              <a:rPr lang="pt-BR" sz="2600" b="1" dirty="0" smtClean="0">
                <a:solidFill>
                  <a:srgbClr val="00B050"/>
                </a:solidFill>
              </a:rPr>
              <a:t> = 500/1,15 = 434,78 MPa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08820" y="3315327"/>
            <a:ext cx="5921690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r</a:t>
            </a:r>
            <a:r>
              <a:rPr lang="pt-BR" sz="2600" b="1" baseline="-25000" dirty="0" err="1" smtClean="0">
                <a:solidFill>
                  <a:srgbClr val="00B050"/>
                </a:solidFill>
              </a:rPr>
              <a:t>min</a:t>
            </a:r>
            <a:r>
              <a:rPr lang="pt-BR" sz="2600" b="1" dirty="0" smtClean="0">
                <a:solidFill>
                  <a:srgbClr val="00B050"/>
                </a:solidFill>
              </a:rPr>
              <a:t> = 0,035 x 17,86/434,78 = 0,00143 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827584" y="3920417"/>
            <a:ext cx="7251832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Portanto adota-se 0,0015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30663"/>
              </p:ext>
            </p:extLst>
          </p:nvPr>
        </p:nvGraphicFramePr>
        <p:xfrm>
          <a:off x="2555776" y="4889702"/>
          <a:ext cx="30702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" name="Equação" r:id="rId6" imgW="1054080" imgH="228600" progId="Equation.3">
                  <p:embed/>
                </p:oleObj>
              </mc:Choice>
              <mc:Fallback>
                <p:oleObj name="Equação" r:id="rId6" imgW="1054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889702"/>
                        <a:ext cx="3070225" cy="66675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492655" y="5676282"/>
            <a:ext cx="5921690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As</a:t>
            </a:r>
            <a:r>
              <a:rPr lang="pt-BR" sz="2600" b="1" baseline="-25000" dirty="0" err="1" smtClean="0">
                <a:solidFill>
                  <a:srgbClr val="00B050"/>
                </a:solidFill>
              </a:rPr>
              <a:t>min</a:t>
            </a:r>
            <a:r>
              <a:rPr lang="pt-BR" sz="2600" b="1" dirty="0" smtClean="0">
                <a:solidFill>
                  <a:srgbClr val="00B050"/>
                </a:solidFill>
              </a:rPr>
              <a:t> = 0,0015 x 12 x 50 = 0,9cm² 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0" grpId="0"/>
      <p:bldP spid="14" grpId="0"/>
      <p:bldP spid="16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68718" y="1331181"/>
            <a:ext cx="6192688" cy="576064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Área da seção de armadura de vigas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060848"/>
            <a:ext cx="7144581" cy="39604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27584" y="601514"/>
            <a:ext cx="610469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3.5.6 </a:t>
            </a:r>
            <a:r>
              <a:rPr lang="pt-BR" sz="2800" dirty="0" smtClean="0"/>
              <a:t>– Configuração da armadura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Dimensionamento e detalhamento de viga</a:t>
            </a:r>
          </a:p>
          <a:p>
            <a:r>
              <a:rPr lang="pt-BR" dirty="0" smtClean="0"/>
              <a:t>Armadura de Cisalhamento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</a:t>
            </a:r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222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3" y="778311"/>
            <a:ext cx="4680520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4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Cisalhamento em viga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709894"/>
            <a:ext cx="83103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4F81BD"/>
                </a:solidFill>
                <a:latin typeface="Arial" panose="020B0604020202020204" pitchFamily="34" charset="0"/>
              </a:rPr>
              <a:t>As vigas, em geral, são submetidas simultaneamente a momento </a:t>
            </a:r>
            <a:r>
              <a:rPr lang="pt-BR" sz="2600" dirty="0" err="1">
                <a:solidFill>
                  <a:srgbClr val="4F81BD"/>
                </a:solidFill>
                <a:latin typeface="Arial" panose="020B0604020202020204" pitchFamily="34" charset="0"/>
              </a:rPr>
              <a:t>fletor</a:t>
            </a:r>
            <a:r>
              <a:rPr lang="pt-BR" sz="2600" dirty="0">
                <a:solidFill>
                  <a:srgbClr val="4F81BD"/>
                </a:solidFill>
                <a:latin typeface="Arial" panose="020B0604020202020204" pitchFamily="34" charset="0"/>
              </a:rPr>
              <a:t> e </a:t>
            </a:r>
            <a:r>
              <a:rPr lang="pt-BR" sz="2600" dirty="0" smtClean="0">
                <a:solidFill>
                  <a:srgbClr val="4F81BD"/>
                </a:solidFill>
                <a:latin typeface="Arial" panose="020B0604020202020204" pitchFamily="34" charset="0"/>
              </a:rPr>
              <a:t>a força </a:t>
            </a:r>
            <a:r>
              <a:rPr lang="pt-BR" sz="2600" dirty="0">
                <a:solidFill>
                  <a:srgbClr val="4F81BD"/>
                </a:solidFill>
                <a:latin typeface="Arial" panose="020B0604020202020204" pitchFamily="34" charset="0"/>
              </a:rPr>
              <a:t>cortante</a:t>
            </a:r>
            <a:r>
              <a:rPr lang="pt-BR" sz="2600" dirty="0" smtClean="0">
                <a:solidFill>
                  <a:srgbClr val="4F81BD"/>
                </a:solidFill>
                <a:latin typeface="Arial" panose="020B0604020202020204" pitchFamily="34" charset="0"/>
              </a:rPr>
              <a:t>.</a:t>
            </a:r>
          </a:p>
          <a:p>
            <a:endParaRPr lang="pt-BR" sz="2600" dirty="0">
              <a:solidFill>
                <a:srgbClr val="4F81BD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780928"/>
            <a:ext cx="39719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2" y="778311"/>
            <a:ext cx="6109577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4.1</a:t>
            </a:r>
            <a:r>
              <a:rPr lang="pt-BR" sz="2800" dirty="0" smtClean="0"/>
              <a:t>– </a:t>
            </a:r>
            <a:r>
              <a:rPr lang="pt-BR" sz="2800" b="1" dirty="0" smtClean="0"/>
              <a:t>Modelo de Treliça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395536" y="1709894"/>
            <a:ext cx="8310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/>
              <a:t>O </a:t>
            </a:r>
            <a:r>
              <a:rPr lang="pt-BR" sz="2800" dirty="0"/>
              <a:t>modelo clássico de treliça foi idealizado por </a:t>
            </a:r>
            <a:r>
              <a:rPr lang="pt-BR" sz="2800" dirty="0" err="1"/>
              <a:t>Ritter</a:t>
            </a:r>
            <a:r>
              <a:rPr lang="pt-BR" sz="2800" dirty="0"/>
              <a:t> e </a:t>
            </a:r>
            <a:r>
              <a:rPr lang="pt-BR" sz="2800" dirty="0" err="1"/>
              <a:t>Mörsch</a:t>
            </a:r>
            <a:r>
              <a:rPr lang="pt-BR" sz="2800" dirty="0"/>
              <a:t>, no início </a:t>
            </a:r>
            <a:r>
              <a:rPr lang="pt-BR" sz="2800" dirty="0" smtClean="0"/>
              <a:t>do século </a:t>
            </a:r>
            <a:r>
              <a:rPr lang="pt-BR" sz="2800" dirty="0"/>
              <a:t>XX, e se baseia na analogia entre uma viga fissurada e uma treliça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416322"/>
            <a:ext cx="5804053" cy="26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09909" y="1412776"/>
            <a:ext cx="8310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• </a:t>
            </a:r>
            <a:r>
              <a:rPr lang="pt-BR" sz="2800" dirty="0" smtClean="0"/>
              <a:t>banzo </a:t>
            </a:r>
            <a:r>
              <a:rPr lang="pt-BR" sz="2800" dirty="0"/>
              <a:t>superior → cordão de concreto comprimido</a:t>
            </a:r>
            <a:r>
              <a:rPr lang="pt-BR" sz="2800" dirty="0" smtClean="0"/>
              <a:t>;</a:t>
            </a:r>
          </a:p>
          <a:p>
            <a:endParaRPr lang="pt-BR" sz="2800" dirty="0"/>
          </a:p>
          <a:p>
            <a:r>
              <a:rPr lang="pt-BR" sz="2800" dirty="0"/>
              <a:t>• banzo inferior → armadura longitudinal de tração</a:t>
            </a:r>
            <a:r>
              <a:rPr lang="pt-BR" sz="2800" dirty="0" smtClean="0"/>
              <a:t>;</a:t>
            </a:r>
          </a:p>
          <a:p>
            <a:endParaRPr lang="pt-BR" sz="2800" dirty="0"/>
          </a:p>
          <a:p>
            <a:r>
              <a:rPr lang="pt-BR" sz="2800" dirty="0"/>
              <a:t>• diagonais comprimidas → bielas de concreto entre as fissuras</a:t>
            </a:r>
            <a:r>
              <a:rPr lang="pt-BR" sz="2800" dirty="0" smtClean="0"/>
              <a:t>;</a:t>
            </a:r>
          </a:p>
          <a:p>
            <a:endParaRPr lang="pt-BR" sz="2800" dirty="0"/>
          </a:p>
          <a:p>
            <a:r>
              <a:rPr lang="pt-BR" sz="2800" dirty="0"/>
              <a:t>• diagonais tracionadas → armadura transversal (de cisalhamento).</a:t>
            </a:r>
          </a:p>
        </p:txBody>
      </p:sp>
    </p:spTree>
    <p:extLst>
      <p:ext uri="{BB962C8B-B14F-4D97-AF65-F5344CB8AC3E}">
        <p14:creationId xmlns:p14="http://schemas.microsoft.com/office/powerpoint/2010/main" val="39944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2" y="778311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4.2</a:t>
            </a:r>
            <a:r>
              <a:rPr lang="pt-BR" sz="2800" dirty="0" smtClean="0"/>
              <a:t>– </a:t>
            </a:r>
            <a:r>
              <a:rPr lang="pt-BR" sz="2800" b="1" dirty="0"/>
              <a:t>Ruptura por esmagamento da biela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5536" y="1709894"/>
            <a:ext cx="8310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A ruptura da diagonal comprimida determina o limite superior da </a:t>
            </a:r>
            <a:r>
              <a:rPr lang="pt-BR" sz="2800" dirty="0" smtClean="0"/>
              <a:t>capacidade resistente </a:t>
            </a:r>
            <a:r>
              <a:rPr lang="pt-BR" sz="2800" dirty="0"/>
              <a:t>da viga à força </a:t>
            </a:r>
            <a:r>
              <a:rPr lang="pt-BR" sz="2800" dirty="0" smtClean="0"/>
              <a:t>cortante.</a:t>
            </a: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88" y="3094889"/>
            <a:ext cx="5400600" cy="30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179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2" y="778311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4.3 </a:t>
            </a:r>
            <a:r>
              <a:rPr lang="pt-BR" sz="2800" dirty="0" smtClean="0"/>
              <a:t>– </a:t>
            </a:r>
            <a:r>
              <a:rPr lang="pt-BR" sz="2800" b="1" dirty="0" smtClean="0"/>
              <a:t>Força cortante solicitante de cálculo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395536" y="3755788"/>
            <a:ext cx="8310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/>
              <a:t>Onde:</a:t>
            </a:r>
          </a:p>
          <a:p>
            <a:r>
              <a:rPr lang="pt-BR" sz="2800" dirty="0" err="1" smtClean="0"/>
              <a:t>Vsd</a:t>
            </a:r>
            <a:r>
              <a:rPr lang="pt-BR" sz="2800" dirty="0" smtClean="0"/>
              <a:t> = força cortante solicitante de cálculo;</a:t>
            </a:r>
          </a:p>
          <a:p>
            <a:r>
              <a:rPr lang="pt-BR" sz="2800" dirty="0" err="1" smtClean="0"/>
              <a:t>Vk</a:t>
            </a:r>
            <a:r>
              <a:rPr lang="pt-BR" sz="2800" dirty="0" smtClean="0"/>
              <a:t> = força cortante característica;</a:t>
            </a:r>
          </a:p>
          <a:p>
            <a:r>
              <a:rPr lang="pt-BR" sz="2800" dirty="0" err="1" smtClean="0">
                <a:latin typeface="Symbol" panose="05050102010706020507" pitchFamily="18" charset="2"/>
              </a:rPr>
              <a:t>g</a:t>
            </a:r>
            <a:r>
              <a:rPr lang="pt-BR" sz="2800" dirty="0" err="1" smtClean="0"/>
              <a:t>f</a:t>
            </a:r>
            <a:r>
              <a:rPr lang="pt-BR" sz="2800" dirty="0" smtClean="0"/>
              <a:t> = coeficiente de majoração das ações = 1,4.</a:t>
            </a:r>
            <a:endParaRPr lang="pt-BR" sz="2800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986849"/>
              </p:ext>
            </p:extLst>
          </p:nvPr>
        </p:nvGraphicFramePr>
        <p:xfrm>
          <a:off x="2915816" y="2164322"/>
          <a:ext cx="2601895" cy="94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" name="Equação" r:id="rId4" imgW="660240" imgH="241200" progId="Equation.3">
                  <p:embed/>
                </p:oleObj>
              </mc:Choice>
              <mc:Fallback>
                <p:oleObj name="Equação" r:id="rId4" imgW="660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164322"/>
                        <a:ext cx="2601895" cy="94920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26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86849" y="836712"/>
            <a:ext cx="83529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 smtClean="0">
              <a:solidFill>
                <a:srgbClr val="0C4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concepção inicia-se pelos pilares de canto, depois os 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pilares de extremidade e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então os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internos;</a:t>
            </a:r>
          </a:p>
          <a:p>
            <a:endParaRPr lang="pt-BR" sz="2600" dirty="0" smtClean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Procura-se embuti-los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paredes;</a:t>
            </a:r>
          </a:p>
          <a:p>
            <a:endParaRPr lang="pt-B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Deve-se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sempre que possível, dispor os pilares alinhados, a fim de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 pórticos</a:t>
            </a:r>
          </a:p>
          <a:p>
            <a:endParaRPr lang="pt-BR" sz="2600" dirty="0" smtClean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  Distâncias entre seus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eixos da ordem de 4 m a 6 </a:t>
            </a:r>
            <a:r>
              <a:rPr lang="pt-B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88503" y="1125639"/>
            <a:ext cx="5764697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solidFill>
                  <a:srgbClr val="FF0000"/>
                </a:solidFill>
                <a:cs typeface="Times New Roman" pitchFamily="18" charset="0"/>
              </a:rPr>
              <a:t>3 </a:t>
            </a:r>
            <a:r>
              <a:rPr lang="pt-BR" b="1" dirty="0" smtClean="0">
                <a:cs typeface="Times New Roman" pitchFamily="18" charset="0"/>
              </a:rPr>
              <a:t>– Pilares</a:t>
            </a:r>
            <a:endParaRPr lang="pt-BR" sz="32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0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2" y="778311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4.4 </a:t>
            </a:r>
            <a:r>
              <a:rPr lang="pt-BR" sz="2800" dirty="0" smtClean="0"/>
              <a:t>– </a:t>
            </a:r>
            <a:r>
              <a:rPr lang="pt-BR" sz="2800" b="1" dirty="0" smtClean="0"/>
              <a:t>Verificação do concreto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539552" y="1628800"/>
            <a:ext cx="8310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/>
              <a:t>Para afastar o perigo de Ruptura das diagonais comprimidas do concreto deve-se satisfazer as seguintes equações: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9" y="3288220"/>
            <a:ext cx="7922876" cy="25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8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2" y="778311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4.5 </a:t>
            </a:r>
            <a:r>
              <a:rPr lang="pt-BR" sz="2800" dirty="0" smtClean="0"/>
              <a:t>– </a:t>
            </a:r>
            <a:r>
              <a:rPr lang="pt-BR" sz="2800" b="1" dirty="0" smtClean="0"/>
              <a:t>Armadura mínima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539552" y="1628800"/>
            <a:ext cx="8310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Segundo </a:t>
            </a:r>
            <a:r>
              <a:rPr lang="pt-BR" sz="2800" dirty="0" smtClean="0"/>
              <a:t>a NBR 6118:2014, </a:t>
            </a:r>
            <a:r>
              <a:rPr lang="pt-BR" sz="2800" dirty="0"/>
              <a:t>a armadura transversal</a:t>
            </a:r>
          </a:p>
          <a:p>
            <a:r>
              <a:rPr lang="pt-BR" sz="2800" dirty="0"/>
              <a:t>mínima deve ser constituída por estribos, com taxa </a:t>
            </a:r>
            <a:r>
              <a:rPr lang="pt-BR" sz="2800" dirty="0" smtClean="0"/>
              <a:t>geométrica: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288220"/>
            <a:ext cx="72961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662" y="778311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4.6 </a:t>
            </a:r>
            <a:r>
              <a:rPr lang="pt-BR" sz="2800" dirty="0" smtClean="0"/>
              <a:t>– Cálculo da armadura de cisalhamento</a:t>
            </a:r>
            <a:endParaRPr lang="pt-BR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0" y="1988840"/>
            <a:ext cx="78581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4.7 </a:t>
            </a:r>
            <a:r>
              <a:rPr lang="pt-BR" sz="2800" dirty="0" smtClean="0"/>
              <a:t>– Taxa de armadura </a:t>
            </a:r>
            <a:r>
              <a:rPr lang="pt-BR" sz="2800" dirty="0" err="1" smtClean="0">
                <a:latin typeface="Symbol" panose="05050102010706020507" pitchFamily="18" charset="2"/>
              </a:rPr>
              <a:t>r</a:t>
            </a:r>
            <a:r>
              <a:rPr lang="pt-BR" sz="2800" dirty="0" err="1" smtClean="0"/>
              <a:t>w</a:t>
            </a:r>
            <a:r>
              <a:rPr lang="pt-BR" sz="2800" dirty="0" smtClean="0"/>
              <a:t> e Armadura </a:t>
            </a:r>
            <a:r>
              <a:rPr lang="pt-BR" sz="2800" dirty="0" err="1" smtClean="0"/>
              <a:t>Asw</a:t>
            </a:r>
            <a:endParaRPr lang="pt-BR" sz="28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328187"/>
              </p:ext>
            </p:extLst>
          </p:nvPr>
        </p:nvGraphicFramePr>
        <p:xfrm>
          <a:off x="2616682" y="1471177"/>
          <a:ext cx="2664296" cy="1015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6" name="Equação" r:id="rId4" imgW="1130040" imgH="431640" progId="Equation.3">
                  <p:embed/>
                </p:oleObj>
              </mc:Choice>
              <mc:Fallback>
                <p:oleObj name="Equação" r:id="rId4" imgW="1130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682" y="1471177"/>
                        <a:ext cx="2664296" cy="101528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84168" y="1301012"/>
            <a:ext cx="2376264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w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 &gt; 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r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wmin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233896"/>
              </p:ext>
            </p:extLst>
          </p:nvPr>
        </p:nvGraphicFramePr>
        <p:xfrm>
          <a:off x="1689024" y="2915590"/>
          <a:ext cx="4519612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7" name="Equação" r:id="rId6" imgW="1917360" imgH="393480" progId="Equation.3">
                  <p:embed/>
                </p:oleObj>
              </mc:Choice>
              <mc:Fallback>
                <p:oleObj name="Equação" r:id="rId6" imgW="1917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024" y="2915590"/>
                        <a:ext cx="4519612" cy="92392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16482" y="4429725"/>
            <a:ext cx="7416824" cy="495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err="1" smtClean="0">
                <a:solidFill>
                  <a:srgbClr val="00B050"/>
                </a:solidFill>
              </a:rPr>
              <a:t>Asw</a:t>
            </a:r>
            <a:r>
              <a:rPr lang="pt-BR" sz="2600" b="1" dirty="0" smtClean="0">
                <a:solidFill>
                  <a:srgbClr val="00B050"/>
                </a:solidFill>
              </a:rPr>
              <a:t> = área da seção transversal da armadura de cisalhamento.</a:t>
            </a:r>
          </a:p>
          <a:p>
            <a:pPr>
              <a:defRPr/>
            </a:pPr>
            <a:endParaRPr lang="pt-BR" sz="2600" b="1" dirty="0">
              <a:solidFill>
                <a:srgbClr val="00B05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pt-BR" sz="2600" b="1" dirty="0" smtClean="0">
                <a:solidFill>
                  <a:srgbClr val="00B050"/>
                </a:solidFill>
                <a:cs typeface="Times New Roman" pitchFamily="18" charset="0"/>
              </a:rPr>
              <a:t>s = espaçamento das barras da armadura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84168" y="2174580"/>
            <a:ext cx="2736304" cy="503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sw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 = 435MPa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33371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4.8 </a:t>
            </a:r>
            <a:r>
              <a:rPr lang="pt-BR" sz="2800" dirty="0" smtClean="0"/>
              <a:t>– Vrd3</a:t>
            </a:r>
            <a:endParaRPr lang="pt-BR" sz="2800" b="1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9552" y="1484784"/>
            <a:ext cx="7920880" cy="266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Vrd3 é o maior valor de força cortante, no trecho de viga situado entre a seção de força cortante nula e o apoio, para o qual a taxa mínima de armadura é suficiente para definir a armadura transversal.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467241"/>
              </p:ext>
            </p:extLst>
          </p:nvPr>
        </p:nvGraphicFramePr>
        <p:xfrm>
          <a:off x="2411760" y="3881947"/>
          <a:ext cx="3711575" cy="534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5" name="Equação" r:id="rId4" imgW="1574640" imgH="228600" progId="Equation.3">
                  <p:embed/>
                </p:oleObj>
              </mc:Choice>
              <mc:Fallback>
                <p:oleObj name="Equação" r:id="rId4" imgW="1574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881947"/>
                        <a:ext cx="3711575" cy="53426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563888" y="4797152"/>
            <a:ext cx="2054810" cy="1615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Unidades:</a:t>
            </a:r>
          </a:p>
          <a:p>
            <a:pPr>
              <a:defRPr/>
            </a:pP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Vrd3 [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kN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]</a:t>
            </a:r>
          </a:p>
          <a:p>
            <a:pPr>
              <a:defRPr/>
            </a:pPr>
            <a:r>
              <a:rPr lang="pt-BR" sz="2600" b="1" dirty="0" err="1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ck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 [MPa]</a:t>
            </a:r>
          </a:p>
          <a:p>
            <a:pPr>
              <a:defRPr/>
            </a:pPr>
            <a:r>
              <a:rPr lang="pt-BR" sz="2600" b="1" dirty="0" err="1">
                <a:solidFill>
                  <a:schemeClr val="accent4">
                    <a:lumMod val="75000"/>
                  </a:schemeClr>
                </a:solidFill>
              </a:rPr>
              <a:t>b</a:t>
            </a:r>
            <a:r>
              <a:rPr lang="pt-BR" sz="2600" b="1" dirty="0" err="1" smtClean="0">
                <a:solidFill>
                  <a:schemeClr val="accent4">
                    <a:lumMod val="75000"/>
                  </a:schemeClr>
                </a:solidFill>
              </a:rPr>
              <a:t>w</a:t>
            </a:r>
            <a:r>
              <a:rPr lang="pt-BR" sz="2600" b="1" dirty="0" smtClean="0">
                <a:solidFill>
                  <a:schemeClr val="accent4">
                    <a:lumMod val="75000"/>
                  </a:schemeClr>
                </a:solidFill>
              </a:rPr>
              <a:t> e d [cm]</a:t>
            </a:r>
          </a:p>
          <a:p>
            <a:pPr>
              <a:defRPr/>
            </a:pPr>
            <a:endParaRPr lang="pt-BR" sz="2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7848872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4.9 </a:t>
            </a:r>
            <a:r>
              <a:rPr lang="pt-BR" sz="2800" dirty="0" smtClean="0"/>
              <a:t>– Exigências para a armadura transversal</a:t>
            </a:r>
            <a:endParaRPr 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45279"/>
            <a:ext cx="6600825" cy="10477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79" y="3036590"/>
            <a:ext cx="7977866" cy="315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338889"/>
            <a:ext cx="3200574" cy="539084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53231" y="260648"/>
            <a:ext cx="7848872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2800" b="1" u="sng" dirty="0" smtClean="0">
                <a:solidFill>
                  <a:srgbClr val="FF0000"/>
                </a:solidFill>
              </a:rPr>
              <a:t>4.10 </a:t>
            </a:r>
            <a:r>
              <a:rPr lang="pt-BR" sz="2800" dirty="0" smtClean="0"/>
              <a:t>– </a:t>
            </a:r>
            <a:r>
              <a:rPr lang="pt-BR" sz="2800" dirty="0"/>
              <a:t>Área da armadura de estribos de dois ramos (cm²/m)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76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838029" y="6525344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187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3" name="Conector de seta reta 122"/>
          <p:cNvCxnSpPr/>
          <p:nvPr/>
        </p:nvCxnSpPr>
        <p:spPr>
          <a:xfrm>
            <a:off x="2920512" y="585372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6298429" y="303331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 2"/>
          <p:cNvSpPr txBox="1">
            <a:spLocks noChangeArrowheads="1"/>
          </p:cNvSpPr>
          <p:nvPr/>
        </p:nvSpPr>
        <p:spPr>
          <a:xfrm>
            <a:off x="2504840" y="3460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235" name="Rectangle 2"/>
          <p:cNvSpPr txBox="1">
            <a:spLocks noChangeArrowheads="1"/>
          </p:cNvSpPr>
          <p:nvPr/>
        </p:nvSpPr>
        <p:spPr>
          <a:xfrm>
            <a:off x="5452524" y="835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65562" name="Grupo 65561"/>
          <p:cNvGrpSpPr/>
          <p:nvPr/>
        </p:nvGrpSpPr>
        <p:grpSpPr>
          <a:xfrm>
            <a:off x="1418996" y="421424"/>
            <a:ext cx="7461064" cy="761188"/>
            <a:chOff x="716435" y="4051615"/>
            <a:chExt cx="7461064" cy="761188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448334"/>
              <a:ext cx="2525884" cy="364469"/>
              <a:chOff x="717590" y="4293096"/>
              <a:chExt cx="1501516" cy="30174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72175" y="4193438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49" name="Grupo 65548"/>
          <p:cNvGrpSpPr/>
          <p:nvPr/>
        </p:nvGrpSpPr>
        <p:grpSpPr>
          <a:xfrm>
            <a:off x="1324069" y="1165530"/>
            <a:ext cx="7655813" cy="327910"/>
            <a:chOff x="621508" y="4795721"/>
            <a:chExt cx="7655813" cy="327910"/>
          </a:xfrm>
        </p:grpSpPr>
        <p:sp>
          <p:nvSpPr>
            <p:cNvPr id="189" name="Triângulo isósceles 18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Triângulo isósceles 18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1" name="Conector reto 190"/>
            <p:cNvCxnSpPr>
              <a:stCxn id="18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ângulo isósceles 19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42" name="Conector de seta reta 241"/>
          <p:cNvCxnSpPr/>
          <p:nvPr/>
        </p:nvCxnSpPr>
        <p:spPr>
          <a:xfrm>
            <a:off x="1418996" y="1959049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>
          <a:xfrm>
            <a:off x="1418996" y="1616408"/>
            <a:ext cx="0" cy="50752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>
          <a:xfrm flipH="1">
            <a:off x="2881673" y="127067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"/>
          <p:cNvSpPr txBox="1">
            <a:spLocks noChangeArrowheads="1"/>
          </p:cNvSpPr>
          <p:nvPr/>
        </p:nvSpPr>
        <p:spPr>
          <a:xfrm>
            <a:off x="1828282" y="172197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2" name="Conector reto 251"/>
          <p:cNvCxnSpPr/>
          <p:nvPr/>
        </p:nvCxnSpPr>
        <p:spPr>
          <a:xfrm>
            <a:off x="4468522" y="1616407"/>
            <a:ext cx="32727" cy="50581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de seta reta 252"/>
          <p:cNvCxnSpPr/>
          <p:nvPr/>
        </p:nvCxnSpPr>
        <p:spPr>
          <a:xfrm>
            <a:off x="2897036" y="1959049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Rectangle 2"/>
          <p:cNvSpPr txBox="1">
            <a:spLocks noChangeArrowheads="1"/>
          </p:cNvSpPr>
          <p:nvPr/>
        </p:nvSpPr>
        <p:spPr>
          <a:xfrm>
            <a:off x="3374181" y="1717613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6" name="Conector reto 255"/>
          <p:cNvCxnSpPr/>
          <p:nvPr/>
        </p:nvCxnSpPr>
        <p:spPr>
          <a:xfrm flipH="1">
            <a:off x="6313687" y="1285904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>
            <a:off x="4488180" y="1959049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"/>
          <p:cNvSpPr txBox="1">
            <a:spLocks noChangeArrowheads="1"/>
          </p:cNvSpPr>
          <p:nvPr/>
        </p:nvSpPr>
        <p:spPr>
          <a:xfrm>
            <a:off x="5113205" y="170810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60" name="Conector de seta reta 259"/>
          <p:cNvCxnSpPr/>
          <p:nvPr/>
        </p:nvCxnSpPr>
        <p:spPr>
          <a:xfrm>
            <a:off x="6320263" y="1959049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8868879" y="1604543"/>
            <a:ext cx="0" cy="508707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"/>
          <p:cNvSpPr txBox="1">
            <a:spLocks noChangeArrowheads="1"/>
          </p:cNvSpPr>
          <p:nvPr/>
        </p:nvSpPr>
        <p:spPr>
          <a:xfrm>
            <a:off x="7303268" y="167951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4" name="Conector de seta reta 163"/>
          <p:cNvCxnSpPr/>
          <p:nvPr/>
        </p:nvCxnSpPr>
        <p:spPr>
          <a:xfrm>
            <a:off x="1418996" y="2438222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652169" y="220048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8" name="Conector de seta reta 167"/>
          <p:cNvCxnSpPr/>
          <p:nvPr/>
        </p:nvCxnSpPr>
        <p:spPr>
          <a:xfrm flipV="1">
            <a:off x="4448865" y="2424658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6058693" y="218981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71621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7" name="Retângulo 196"/>
          <p:cNvSpPr/>
          <p:nvPr/>
        </p:nvSpPr>
        <p:spPr>
          <a:xfrm>
            <a:off x="4507280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298144" y="3201240"/>
            <a:ext cx="1153140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V [KN]</a:t>
            </a:r>
          </a:p>
        </p:txBody>
      </p:sp>
      <p:sp>
        <p:nvSpPr>
          <p:cNvPr id="16" name="Chave dupla 15"/>
          <p:cNvSpPr/>
          <p:nvPr/>
        </p:nvSpPr>
        <p:spPr>
          <a:xfrm>
            <a:off x="1612029" y="3219505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etângulo 83"/>
          <p:cNvSpPr/>
          <p:nvPr/>
        </p:nvSpPr>
        <p:spPr>
          <a:xfrm>
            <a:off x="1725900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6" name="Retângulo 85"/>
          <p:cNvSpPr/>
          <p:nvPr/>
        </p:nvSpPr>
        <p:spPr>
          <a:xfrm>
            <a:off x="7888591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3682973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4518632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0" name="Chave dupla 89"/>
          <p:cNvSpPr/>
          <p:nvPr/>
        </p:nvSpPr>
        <p:spPr>
          <a:xfrm>
            <a:off x="1623381" y="3888415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 90"/>
          <p:cNvSpPr/>
          <p:nvPr/>
        </p:nvSpPr>
        <p:spPr>
          <a:xfrm>
            <a:off x="1737252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7899943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4477657" y="3905567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202853" y="1212171"/>
            <a:ext cx="7909898" cy="320598"/>
            <a:chOff x="1202853" y="1212171"/>
            <a:chExt cx="7909898" cy="320598"/>
          </a:xfrm>
        </p:grpSpPr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1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2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sp>
        <p:nvSpPr>
          <p:cNvPr id="145" name="Rectangle 2"/>
          <p:cNvSpPr txBox="1">
            <a:spLocks noChangeArrowheads="1"/>
          </p:cNvSpPr>
          <p:nvPr/>
        </p:nvSpPr>
        <p:spPr>
          <a:xfrm>
            <a:off x="1743480" y="3233172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7,12                    40,53   60,09                                        36,6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10" name="Rectangle 2"/>
          <p:cNvSpPr txBox="1">
            <a:spLocks noChangeArrowheads="1"/>
          </p:cNvSpPr>
          <p:nvPr/>
        </p:nvSpPr>
        <p:spPr>
          <a:xfrm>
            <a:off x="1764695" y="3914259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9,97                      56,7    84,1                                         51,2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>
          <a:xfrm>
            <a:off x="183121" y="3907508"/>
            <a:ext cx="131526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Vsd</a:t>
            </a:r>
            <a:r>
              <a:rPr lang="pt-BR" sz="2000" b="1" dirty="0" smtClean="0">
                <a:solidFill>
                  <a:srgbClr val="FD7471"/>
                </a:solidFill>
              </a:rPr>
              <a:t> [KN]</a:t>
            </a:r>
          </a:p>
        </p:txBody>
      </p:sp>
      <p:sp>
        <p:nvSpPr>
          <p:cNvPr id="112" name="Retângulo 111"/>
          <p:cNvSpPr/>
          <p:nvPr/>
        </p:nvSpPr>
        <p:spPr>
          <a:xfrm>
            <a:off x="3682973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9" name="Retângulo 118"/>
          <p:cNvSpPr/>
          <p:nvPr/>
        </p:nvSpPr>
        <p:spPr>
          <a:xfrm>
            <a:off x="4518632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0" name="Chave dupla 119"/>
          <p:cNvSpPr/>
          <p:nvPr/>
        </p:nvSpPr>
        <p:spPr>
          <a:xfrm>
            <a:off x="1623381" y="4605691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Retângulo 120"/>
          <p:cNvSpPr/>
          <p:nvPr/>
        </p:nvSpPr>
        <p:spPr>
          <a:xfrm>
            <a:off x="1737252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2" name="Retângulo 121"/>
          <p:cNvSpPr/>
          <p:nvPr/>
        </p:nvSpPr>
        <p:spPr>
          <a:xfrm>
            <a:off x="7899943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5" name="Rectangle 2"/>
          <p:cNvSpPr txBox="1">
            <a:spLocks noChangeArrowheads="1"/>
          </p:cNvSpPr>
          <p:nvPr/>
        </p:nvSpPr>
        <p:spPr>
          <a:xfrm>
            <a:off x="4477657" y="4622843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1764695" y="4631535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239,4                  239,4   239,4                                       239,4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79186" y="4622842"/>
            <a:ext cx="147882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VRd2 [KN]</a:t>
            </a:r>
          </a:p>
        </p:txBody>
      </p:sp>
      <p:sp>
        <p:nvSpPr>
          <p:cNvPr id="132" name="Retângulo 131"/>
          <p:cNvSpPr/>
          <p:nvPr/>
        </p:nvSpPr>
        <p:spPr>
          <a:xfrm>
            <a:off x="3682973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3" name="Retângulo 132"/>
          <p:cNvSpPr/>
          <p:nvPr/>
        </p:nvSpPr>
        <p:spPr>
          <a:xfrm>
            <a:off x="4518632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5" name="Chave dupla 134"/>
          <p:cNvSpPr/>
          <p:nvPr/>
        </p:nvSpPr>
        <p:spPr>
          <a:xfrm>
            <a:off x="1623381" y="5300733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135"/>
          <p:cNvSpPr/>
          <p:nvPr/>
        </p:nvSpPr>
        <p:spPr>
          <a:xfrm>
            <a:off x="1737252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7" name="Retângulo 136"/>
          <p:cNvSpPr/>
          <p:nvPr/>
        </p:nvSpPr>
        <p:spPr>
          <a:xfrm>
            <a:off x="7899943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8" name="Rectangle 2"/>
          <p:cNvSpPr txBox="1">
            <a:spLocks noChangeArrowheads="1"/>
          </p:cNvSpPr>
          <p:nvPr/>
        </p:nvSpPr>
        <p:spPr>
          <a:xfrm>
            <a:off x="4477657" y="5317885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3" name="Rectangle 2"/>
          <p:cNvSpPr txBox="1">
            <a:spLocks noChangeArrowheads="1"/>
          </p:cNvSpPr>
          <p:nvPr/>
        </p:nvSpPr>
        <p:spPr>
          <a:xfrm>
            <a:off x="1764695" y="5326577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64,65                  64,65   64,65                                       64,65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9" name="Rectangle 2"/>
          <p:cNvSpPr txBox="1">
            <a:spLocks noChangeArrowheads="1"/>
          </p:cNvSpPr>
          <p:nvPr/>
        </p:nvSpPr>
        <p:spPr>
          <a:xfrm>
            <a:off x="79186" y="5317884"/>
            <a:ext cx="147882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VRd3 [KN]</a:t>
            </a:r>
          </a:p>
        </p:txBody>
      </p:sp>
      <p:sp>
        <p:nvSpPr>
          <p:cNvPr id="150" name="Retângulo 149"/>
          <p:cNvSpPr/>
          <p:nvPr/>
        </p:nvSpPr>
        <p:spPr>
          <a:xfrm>
            <a:off x="1415764" y="2615315"/>
            <a:ext cx="744140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53" name="Rectangle 2"/>
          <p:cNvSpPr txBox="1">
            <a:spLocks noChangeArrowheads="1"/>
          </p:cNvSpPr>
          <p:nvPr/>
        </p:nvSpPr>
        <p:spPr>
          <a:xfrm>
            <a:off x="1737252" y="2599119"/>
            <a:ext cx="6613908" cy="337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DIMENSIONAMENTO AO CISALHAMENTO – PARTE 1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2025456" y="6057997"/>
            <a:ext cx="6473038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rgbClr val="953735"/>
                </a:solidFill>
              </a:rPr>
              <a:t>Vsd</a:t>
            </a:r>
            <a:r>
              <a:rPr lang="pt-BR" sz="2000" b="1" dirty="0" smtClean="0">
                <a:solidFill>
                  <a:srgbClr val="953735"/>
                </a:solidFill>
              </a:rPr>
              <a:t> &lt; Vrd2 </a:t>
            </a: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\</a:t>
            </a:r>
            <a:r>
              <a:rPr lang="pt-BR" sz="2000" b="1" dirty="0" smtClean="0">
                <a:solidFill>
                  <a:srgbClr val="953735"/>
                </a:solidFill>
              </a:rPr>
              <a:t> ok!! – Não há Ruptura da biela comprimida.</a:t>
            </a:r>
            <a:endParaRPr lang="pt-BR" sz="2000" b="1" dirty="0" smtClean="0">
              <a:solidFill>
                <a:srgbClr val="FD74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10" grpId="0"/>
      <p:bldP spid="130" grpId="0"/>
      <p:bldP spid="143" grpId="0"/>
      <p:bldP spid="154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838029" y="6525344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188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3" name="Conector de seta reta 122"/>
          <p:cNvCxnSpPr/>
          <p:nvPr/>
        </p:nvCxnSpPr>
        <p:spPr>
          <a:xfrm>
            <a:off x="2920512" y="585372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de seta reta 195"/>
          <p:cNvCxnSpPr/>
          <p:nvPr/>
        </p:nvCxnSpPr>
        <p:spPr>
          <a:xfrm>
            <a:off x="6298429" y="303331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 2"/>
          <p:cNvSpPr txBox="1">
            <a:spLocks noChangeArrowheads="1"/>
          </p:cNvSpPr>
          <p:nvPr/>
        </p:nvSpPr>
        <p:spPr>
          <a:xfrm>
            <a:off x="2504840" y="346049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235" name="Rectangle 2"/>
          <p:cNvSpPr txBox="1">
            <a:spLocks noChangeArrowheads="1"/>
          </p:cNvSpPr>
          <p:nvPr/>
        </p:nvSpPr>
        <p:spPr>
          <a:xfrm>
            <a:off x="5452524" y="8353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65562" name="Grupo 65561"/>
          <p:cNvGrpSpPr/>
          <p:nvPr/>
        </p:nvGrpSpPr>
        <p:grpSpPr>
          <a:xfrm>
            <a:off x="1418996" y="421424"/>
            <a:ext cx="7461064" cy="761188"/>
            <a:chOff x="716435" y="4051615"/>
            <a:chExt cx="7461064" cy="761188"/>
          </a:xfrm>
        </p:grpSpPr>
        <p:grpSp>
          <p:nvGrpSpPr>
            <p:cNvPr id="220" name="Grupo 21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221" name="Retângulo 22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2" name="Conector de seta reta 22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ector de seta reta 22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ector de seta reta 22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ector de seta reta 22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ector de seta reta 22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Grupo 226"/>
            <p:cNvGrpSpPr/>
            <p:nvPr/>
          </p:nvGrpSpPr>
          <p:grpSpPr>
            <a:xfrm>
              <a:off x="5651615" y="4448334"/>
              <a:ext cx="2525884" cy="364469"/>
              <a:chOff x="717590" y="4293096"/>
              <a:chExt cx="1501516" cy="301749"/>
            </a:xfrm>
          </p:grpSpPr>
          <p:sp>
            <p:nvSpPr>
              <p:cNvPr id="228" name="Retângulo 22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29" name="Conector de seta reta 22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ector de seta reta 22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de seta reta 23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de seta reta 23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ector de seta reta 23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06" name="Retângulo 205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07" name="Conector de seta reta 206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de seta reta 207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de seta reta 208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de seta reta 209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de seta reta 210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1" name="Grupo 65540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5537" name="Retângulo 65536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5540" name="Conector de seta reta 65539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ector de seta reta 200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ector de seta reta 201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ector de seta reta 202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ector de seta reta 203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239" name="Rectangle 2"/>
            <p:cNvSpPr txBox="1">
              <a:spLocks noChangeArrowheads="1"/>
            </p:cNvSpPr>
            <p:nvPr/>
          </p:nvSpPr>
          <p:spPr>
            <a:xfrm>
              <a:off x="6472175" y="4193438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5549" name="Grupo 65548"/>
          <p:cNvGrpSpPr/>
          <p:nvPr/>
        </p:nvGrpSpPr>
        <p:grpSpPr>
          <a:xfrm>
            <a:off x="1324069" y="1165530"/>
            <a:ext cx="7655813" cy="327910"/>
            <a:chOff x="621508" y="4795721"/>
            <a:chExt cx="7655813" cy="327910"/>
          </a:xfrm>
        </p:grpSpPr>
        <p:sp>
          <p:nvSpPr>
            <p:cNvPr id="189" name="Triângulo isósceles 18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Triângulo isósceles 18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91" name="Conector reto 190"/>
            <p:cNvCxnSpPr>
              <a:stCxn id="18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ângulo isósceles 19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42" name="Conector de seta reta 241"/>
          <p:cNvCxnSpPr/>
          <p:nvPr/>
        </p:nvCxnSpPr>
        <p:spPr>
          <a:xfrm>
            <a:off x="1418996" y="1959049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ector reto 242"/>
          <p:cNvCxnSpPr/>
          <p:nvPr/>
        </p:nvCxnSpPr>
        <p:spPr>
          <a:xfrm>
            <a:off x="1418996" y="1616408"/>
            <a:ext cx="0" cy="50752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/>
          <p:cNvCxnSpPr/>
          <p:nvPr/>
        </p:nvCxnSpPr>
        <p:spPr>
          <a:xfrm flipH="1">
            <a:off x="2881673" y="1270679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"/>
          <p:cNvSpPr txBox="1">
            <a:spLocks noChangeArrowheads="1"/>
          </p:cNvSpPr>
          <p:nvPr/>
        </p:nvSpPr>
        <p:spPr>
          <a:xfrm>
            <a:off x="1828282" y="172197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2" name="Conector reto 251"/>
          <p:cNvCxnSpPr/>
          <p:nvPr/>
        </p:nvCxnSpPr>
        <p:spPr>
          <a:xfrm>
            <a:off x="4468522" y="1616407"/>
            <a:ext cx="32727" cy="50581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ector de seta reta 252"/>
          <p:cNvCxnSpPr/>
          <p:nvPr/>
        </p:nvCxnSpPr>
        <p:spPr>
          <a:xfrm>
            <a:off x="2897036" y="1959049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Rectangle 2"/>
          <p:cNvSpPr txBox="1">
            <a:spLocks noChangeArrowheads="1"/>
          </p:cNvSpPr>
          <p:nvPr/>
        </p:nvSpPr>
        <p:spPr>
          <a:xfrm>
            <a:off x="3374181" y="1717613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56" name="Conector reto 255"/>
          <p:cNvCxnSpPr/>
          <p:nvPr/>
        </p:nvCxnSpPr>
        <p:spPr>
          <a:xfrm flipH="1">
            <a:off x="6313687" y="1285904"/>
            <a:ext cx="15364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de seta reta 256"/>
          <p:cNvCxnSpPr/>
          <p:nvPr/>
        </p:nvCxnSpPr>
        <p:spPr>
          <a:xfrm>
            <a:off x="4488180" y="1959049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"/>
          <p:cNvSpPr txBox="1">
            <a:spLocks noChangeArrowheads="1"/>
          </p:cNvSpPr>
          <p:nvPr/>
        </p:nvSpPr>
        <p:spPr>
          <a:xfrm>
            <a:off x="5113205" y="170810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60" name="Conector de seta reta 259"/>
          <p:cNvCxnSpPr/>
          <p:nvPr/>
        </p:nvCxnSpPr>
        <p:spPr>
          <a:xfrm>
            <a:off x="6320263" y="1959049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>
            <a:off x="8868879" y="1604543"/>
            <a:ext cx="0" cy="508707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"/>
          <p:cNvSpPr txBox="1">
            <a:spLocks noChangeArrowheads="1"/>
          </p:cNvSpPr>
          <p:nvPr/>
        </p:nvSpPr>
        <p:spPr>
          <a:xfrm>
            <a:off x="7303268" y="167951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4" name="Conector de seta reta 163"/>
          <p:cNvCxnSpPr/>
          <p:nvPr/>
        </p:nvCxnSpPr>
        <p:spPr>
          <a:xfrm>
            <a:off x="1418996" y="2438222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2"/>
          <p:cNvSpPr txBox="1">
            <a:spLocks noChangeArrowheads="1"/>
          </p:cNvSpPr>
          <p:nvPr/>
        </p:nvSpPr>
        <p:spPr>
          <a:xfrm>
            <a:off x="2652169" y="220048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8" name="Conector de seta reta 167"/>
          <p:cNvCxnSpPr/>
          <p:nvPr/>
        </p:nvCxnSpPr>
        <p:spPr>
          <a:xfrm flipV="1">
            <a:off x="4448865" y="2424658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6058693" y="218981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71621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97" name="Retângulo 196"/>
          <p:cNvSpPr/>
          <p:nvPr/>
        </p:nvSpPr>
        <p:spPr>
          <a:xfrm>
            <a:off x="4507280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298144" y="3201240"/>
            <a:ext cx="1153140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Vc</a:t>
            </a:r>
            <a:r>
              <a:rPr lang="pt-BR" sz="2000" b="1" dirty="0" smtClean="0">
                <a:solidFill>
                  <a:srgbClr val="FD7471"/>
                </a:solidFill>
              </a:rPr>
              <a:t> [KN]</a:t>
            </a:r>
          </a:p>
        </p:txBody>
      </p:sp>
      <p:sp>
        <p:nvSpPr>
          <p:cNvPr id="16" name="Chave dupla 15"/>
          <p:cNvSpPr/>
          <p:nvPr/>
        </p:nvSpPr>
        <p:spPr>
          <a:xfrm>
            <a:off x="1612029" y="3219505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etângulo 83"/>
          <p:cNvSpPr/>
          <p:nvPr/>
        </p:nvSpPr>
        <p:spPr>
          <a:xfrm>
            <a:off x="1725900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6" name="Retângulo 85"/>
          <p:cNvSpPr/>
          <p:nvPr/>
        </p:nvSpPr>
        <p:spPr>
          <a:xfrm>
            <a:off x="7888591" y="326383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3682973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4518632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0" name="Chave dupla 89"/>
          <p:cNvSpPr/>
          <p:nvPr/>
        </p:nvSpPr>
        <p:spPr>
          <a:xfrm>
            <a:off x="1623381" y="3888415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 90"/>
          <p:cNvSpPr/>
          <p:nvPr/>
        </p:nvSpPr>
        <p:spPr>
          <a:xfrm>
            <a:off x="1737252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7899943" y="3932742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4477657" y="3905567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endParaRPr lang="pt-BR" sz="2000" dirty="0" smtClean="0">
              <a:solidFill>
                <a:srgbClr val="FD747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202853" y="1212171"/>
            <a:ext cx="7909898" cy="320598"/>
            <a:chOff x="1202853" y="1212171"/>
            <a:chExt cx="7909898" cy="320598"/>
          </a:xfrm>
        </p:grpSpPr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1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2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sp>
        <p:nvSpPr>
          <p:cNvPr id="145" name="Rectangle 2"/>
          <p:cNvSpPr txBox="1">
            <a:spLocks noChangeArrowheads="1"/>
          </p:cNvSpPr>
          <p:nvPr/>
        </p:nvSpPr>
        <p:spPr>
          <a:xfrm>
            <a:off x="1743480" y="3233172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42,45                  42,45   42,45                                        42,45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10" name="Rectangle 2"/>
          <p:cNvSpPr txBox="1">
            <a:spLocks noChangeArrowheads="1"/>
          </p:cNvSpPr>
          <p:nvPr/>
        </p:nvSpPr>
        <p:spPr>
          <a:xfrm>
            <a:off x="1764695" y="3914259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   -                           -       41,65                                           -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>
          <a:xfrm>
            <a:off x="183121" y="3907508"/>
            <a:ext cx="131526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Vsw</a:t>
            </a:r>
            <a:r>
              <a:rPr lang="pt-BR" sz="2000" b="1" dirty="0" smtClean="0">
                <a:solidFill>
                  <a:srgbClr val="FD7471"/>
                </a:solidFill>
              </a:rPr>
              <a:t> [KN]</a:t>
            </a:r>
          </a:p>
        </p:txBody>
      </p:sp>
      <p:sp>
        <p:nvSpPr>
          <p:cNvPr id="112" name="Retângulo 111"/>
          <p:cNvSpPr/>
          <p:nvPr/>
        </p:nvSpPr>
        <p:spPr>
          <a:xfrm>
            <a:off x="3682973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19" name="Retângulo 118"/>
          <p:cNvSpPr/>
          <p:nvPr/>
        </p:nvSpPr>
        <p:spPr>
          <a:xfrm>
            <a:off x="4518632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0" name="Chave dupla 119"/>
          <p:cNvSpPr/>
          <p:nvPr/>
        </p:nvSpPr>
        <p:spPr>
          <a:xfrm>
            <a:off x="1623381" y="4605691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Retângulo 120"/>
          <p:cNvSpPr/>
          <p:nvPr/>
        </p:nvSpPr>
        <p:spPr>
          <a:xfrm>
            <a:off x="1737252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2" name="Retângulo 121"/>
          <p:cNvSpPr/>
          <p:nvPr/>
        </p:nvSpPr>
        <p:spPr>
          <a:xfrm>
            <a:off x="7899943" y="4650018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25" name="Rectangle 2"/>
          <p:cNvSpPr txBox="1">
            <a:spLocks noChangeArrowheads="1"/>
          </p:cNvSpPr>
          <p:nvPr/>
        </p:nvSpPr>
        <p:spPr>
          <a:xfrm>
            <a:off x="4477657" y="4622843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1764695" y="4631535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1,41                     1,41     2,31                                         1,41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79186" y="4622842"/>
            <a:ext cx="1478825" cy="677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rgbClr val="FD7471"/>
                </a:solidFill>
              </a:rPr>
              <a:t>Asw</a:t>
            </a:r>
            <a:r>
              <a:rPr lang="pt-BR" sz="2000" b="1" dirty="0" smtClean="0">
                <a:solidFill>
                  <a:srgbClr val="FD7471"/>
                </a:solidFill>
              </a:rPr>
              <a:t>/s [cm²/m]</a:t>
            </a:r>
          </a:p>
        </p:txBody>
      </p:sp>
      <p:sp>
        <p:nvSpPr>
          <p:cNvPr id="132" name="Retângulo 131"/>
          <p:cNvSpPr/>
          <p:nvPr/>
        </p:nvSpPr>
        <p:spPr>
          <a:xfrm>
            <a:off x="3682973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3" name="Retângulo 132"/>
          <p:cNvSpPr/>
          <p:nvPr/>
        </p:nvSpPr>
        <p:spPr>
          <a:xfrm>
            <a:off x="4518632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5" name="Chave dupla 134"/>
          <p:cNvSpPr/>
          <p:nvPr/>
        </p:nvSpPr>
        <p:spPr>
          <a:xfrm>
            <a:off x="1623381" y="5300733"/>
            <a:ext cx="7174318" cy="47823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Retângulo 135"/>
          <p:cNvSpPr/>
          <p:nvPr/>
        </p:nvSpPr>
        <p:spPr>
          <a:xfrm>
            <a:off x="1737252" y="5345060"/>
            <a:ext cx="939024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7" name="Retângulo 136"/>
          <p:cNvSpPr/>
          <p:nvPr/>
        </p:nvSpPr>
        <p:spPr>
          <a:xfrm>
            <a:off x="7899943" y="5345060"/>
            <a:ext cx="77996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38" name="Rectangle 2"/>
          <p:cNvSpPr txBox="1">
            <a:spLocks noChangeArrowheads="1"/>
          </p:cNvSpPr>
          <p:nvPr/>
        </p:nvSpPr>
        <p:spPr>
          <a:xfrm>
            <a:off x="4477657" y="5317885"/>
            <a:ext cx="377843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3" name="Rectangle 2"/>
          <p:cNvSpPr txBox="1">
            <a:spLocks noChangeArrowheads="1"/>
          </p:cNvSpPr>
          <p:nvPr/>
        </p:nvSpPr>
        <p:spPr>
          <a:xfrm>
            <a:off x="1764695" y="5326577"/>
            <a:ext cx="7108391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FD7471"/>
                </a:solidFill>
              </a:rPr>
              <a:t>5c/25               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FD7471"/>
                </a:solidFill>
              </a:rPr>
              <a:t>5c/25 </a:t>
            </a:r>
            <a:r>
              <a:rPr lang="pt-BR" sz="2000" b="1" dirty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>
                <a:solidFill>
                  <a:srgbClr val="FD7471"/>
                </a:solidFill>
              </a:rPr>
              <a:t>5c/15 </a:t>
            </a:r>
            <a:r>
              <a:rPr lang="pt-BR" sz="2000" b="1" dirty="0" smtClean="0">
                <a:solidFill>
                  <a:srgbClr val="FD7471"/>
                </a:solidFill>
              </a:rPr>
              <a:t>                                     </a:t>
            </a:r>
            <a:r>
              <a:rPr lang="pt-BR" sz="2000" b="1" dirty="0" smtClean="0">
                <a:solidFill>
                  <a:srgbClr val="FD7471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FD7471"/>
                </a:solidFill>
              </a:rPr>
              <a:t>5c/25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  <p:sp>
        <p:nvSpPr>
          <p:cNvPr id="149" name="Rectangle 2"/>
          <p:cNvSpPr txBox="1">
            <a:spLocks noChangeArrowheads="1"/>
          </p:cNvSpPr>
          <p:nvPr/>
        </p:nvSpPr>
        <p:spPr>
          <a:xfrm>
            <a:off x="79186" y="5317884"/>
            <a:ext cx="1478825" cy="380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Configuração</a:t>
            </a:r>
          </a:p>
        </p:txBody>
      </p:sp>
      <p:sp>
        <p:nvSpPr>
          <p:cNvPr id="150" name="Retângulo 149"/>
          <p:cNvSpPr/>
          <p:nvPr/>
        </p:nvSpPr>
        <p:spPr>
          <a:xfrm>
            <a:off x="1415764" y="2615315"/>
            <a:ext cx="744140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2025456" y="6057997"/>
            <a:ext cx="6473038" cy="346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rgbClr val="953735"/>
                </a:solidFill>
              </a:rPr>
              <a:t>Vsd</a:t>
            </a:r>
            <a:r>
              <a:rPr lang="pt-BR" sz="2000" b="1" dirty="0" smtClean="0">
                <a:solidFill>
                  <a:srgbClr val="953735"/>
                </a:solidFill>
              </a:rPr>
              <a:t> &lt; Vrd3 </a:t>
            </a:r>
            <a:r>
              <a:rPr lang="pt-BR" sz="2000" b="1" dirty="0" smtClean="0">
                <a:solidFill>
                  <a:srgbClr val="953735"/>
                </a:solidFill>
                <a:latin typeface="Symbol" panose="05050102010706020507" pitchFamily="18" charset="2"/>
              </a:rPr>
              <a:t>\</a:t>
            </a:r>
            <a:r>
              <a:rPr lang="pt-BR" sz="2000" b="1" dirty="0" smtClean="0">
                <a:solidFill>
                  <a:srgbClr val="953735"/>
                </a:solidFill>
              </a:rPr>
              <a:t> </a:t>
            </a:r>
            <a:r>
              <a:rPr lang="pt-BR" sz="2000" b="1" dirty="0" err="1" smtClean="0">
                <a:solidFill>
                  <a:srgbClr val="953735"/>
                </a:solidFill>
              </a:rPr>
              <a:t>Vsw</a:t>
            </a:r>
            <a:r>
              <a:rPr lang="pt-BR" sz="2000" b="1" dirty="0" smtClean="0">
                <a:solidFill>
                  <a:srgbClr val="953735"/>
                </a:solidFill>
              </a:rPr>
              <a:t> não precisa ser calculado. Utiliza-se armadura mínima.</a:t>
            </a:r>
            <a:endParaRPr lang="pt-BR" sz="2000" b="1" dirty="0" smtClean="0">
              <a:solidFill>
                <a:srgbClr val="FD7471"/>
              </a:solidFill>
            </a:endParaRPr>
          </a:p>
        </p:txBody>
      </p:sp>
      <p:sp>
        <p:nvSpPr>
          <p:cNvPr id="101" name="Rectangle 2"/>
          <p:cNvSpPr txBox="1">
            <a:spLocks noChangeArrowheads="1"/>
          </p:cNvSpPr>
          <p:nvPr/>
        </p:nvSpPr>
        <p:spPr>
          <a:xfrm>
            <a:off x="1737252" y="2599119"/>
            <a:ext cx="6613908" cy="337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D7471"/>
                </a:solidFill>
              </a:rPr>
              <a:t>DIMENSIONAMENTO AO CISALHAMENTO – PARTE 2</a:t>
            </a:r>
            <a:endParaRPr lang="pt-BR" sz="2000" dirty="0" smtClean="0">
              <a:solidFill>
                <a:srgbClr val="FD74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1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10" grpId="0"/>
      <p:bldP spid="130" grpId="0"/>
      <p:bldP spid="143" grpId="0"/>
      <p:bldP spid="154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97780" y="6256487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189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04664"/>
            <a:ext cx="8413964" cy="576064"/>
          </a:xfrm>
        </p:spPr>
        <p:txBody>
          <a:bodyPr/>
          <a:lstStyle/>
          <a:p>
            <a:r>
              <a:rPr lang="pt-BR" sz="2800" b="1" u="sng" dirty="0" smtClean="0">
                <a:solidFill>
                  <a:srgbClr val="FF0000"/>
                </a:solidFill>
              </a:rPr>
              <a:t>4.11 </a:t>
            </a:r>
            <a:r>
              <a:rPr lang="pt-BR" sz="2800" dirty="0" smtClean="0"/>
              <a:t>– Detalhamento da armadura de cisalhamento</a:t>
            </a:r>
            <a:endParaRPr lang="pt-BR" sz="2800" b="1" dirty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2570664" y="1589758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5948581" y="1307717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54992" y="1350435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69148" y="1340768"/>
            <a:ext cx="7461064" cy="846230"/>
            <a:chOff x="716435" y="3966573"/>
            <a:chExt cx="7461064" cy="846230"/>
          </a:xfrm>
        </p:grpSpPr>
        <p:grpSp>
          <p:nvGrpSpPr>
            <p:cNvPr id="10" name="Grupo 9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36" name="Retângulo 35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37" name="Conector de seta reta 36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de seta reta 37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de seta reta 38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de seta reta 39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de seta reta 40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o 10"/>
            <p:cNvGrpSpPr/>
            <p:nvPr/>
          </p:nvGrpSpPr>
          <p:grpSpPr>
            <a:xfrm>
              <a:off x="5651615" y="4244215"/>
              <a:ext cx="2525884" cy="568584"/>
              <a:chOff x="717590" y="4124106"/>
              <a:chExt cx="1501516" cy="470739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717590" y="4124106"/>
                <a:ext cx="1501516" cy="454249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31" name="Conector de seta reta 30"/>
              <p:cNvCxnSpPr/>
              <p:nvPr/>
            </p:nvCxnSpPr>
            <p:spPr>
              <a:xfrm>
                <a:off x="1406109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de seta reta 31"/>
              <p:cNvCxnSpPr/>
              <p:nvPr/>
            </p:nvCxnSpPr>
            <p:spPr>
              <a:xfrm>
                <a:off x="1126876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de seta reta 32"/>
              <p:cNvCxnSpPr/>
              <p:nvPr/>
            </p:nvCxnSpPr>
            <p:spPr>
              <a:xfrm>
                <a:off x="1725902" y="4133674"/>
                <a:ext cx="0" cy="4611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de seta reta 33"/>
              <p:cNvCxnSpPr/>
              <p:nvPr/>
            </p:nvCxnSpPr>
            <p:spPr>
              <a:xfrm>
                <a:off x="845070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34"/>
              <p:cNvCxnSpPr/>
              <p:nvPr/>
            </p:nvCxnSpPr>
            <p:spPr>
              <a:xfrm>
                <a:off x="1974870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o 11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24" name="Retângulo 23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de seta reta 24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de seta reta 25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de seta reta 26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de seta reta 28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o 12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18" name="Retângulo 1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9" name="Conector de seta reta 1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de seta reta 1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de seta reta 2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de seta reta 2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de seta reta 2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15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16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17" name="Rectangle 2"/>
            <p:cNvSpPr txBox="1">
              <a:spLocks noChangeArrowheads="1"/>
            </p:cNvSpPr>
            <p:nvPr/>
          </p:nvSpPr>
          <p:spPr>
            <a:xfrm>
              <a:off x="6414832" y="3966573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974221" y="2169916"/>
            <a:ext cx="7655813" cy="327910"/>
            <a:chOff x="621508" y="4795721"/>
            <a:chExt cx="7655813" cy="327910"/>
          </a:xfrm>
        </p:grpSpPr>
        <p:sp>
          <p:nvSpPr>
            <p:cNvPr id="43" name="Triângulo isósceles 42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Triângulo isósceles 43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5" name="Conector reto 44"/>
            <p:cNvCxnSpPr>
              <a:stCxn id="43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riângulo isósceles 46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48" name="Conector de seta reta 47"/>
          <p:cNvCxnSpPr/>
          <p:nvPr/>
        </p:nvCxnSpPr>
        <p:spPr>
          <a:xfrm>
            <a:off x="1069148" y="2963435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 flipH="1">
            <a:off x="2531825" y="2275065"/>
            <a:ext cx="0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1478434" y="272635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2547188" y="2963435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3024333" y="2721999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3" name="Conector reto 52"/>
          <p:cNvCxnSpPr/>
          <p:nvPr/>
        </p:nvCxnSpPr>
        <p:spPr>
          <a:xfrm flipH="1">
            <a:off x="5907679" y="2290290"/>
            <a:ext cx="71524" cy="387501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>
            <a:off x="4138332" y="2963435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4763357" y="271249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6" name="Conector de seta reta 55"/>
          <p:cNvCxnSpPr/>
          <p:nvPr/>
        </p:nvCxnSpPr>
        <p:spPr>
          <a:xfrm>
            <a:off x="5970415" y="2963435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6953420" y="2683903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8" name="Conector de seta reta 57"/>
          <p:cNvCxnSpPr/>
          <p:nvPr/>
        </p:nvCxnSpPr>
        <p:spPr>
          <a:xfrm>
            <a:off x="1069148" y="3442608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2302321" y="320487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0" name="Conector de seta reta 59"/>
          <p:cNvCxnSpPr/>
          <p:nvPr/>
        </p:nvCxnSpPr>
        <p:spPr>
          <a:xfrm flipV="1">
            <a:off x="4099017" y="3429044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5708845" y="319420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grpSp>
        <p:nvGrpSpPr>
          <p:cNvPr id="62" name="Grupo 61"/>
          <p:cNvGrpSpPr/>
          <p:nvPr/>
        </p:nvGrpSpPr>
        <p:grpSpPr>
          <a:xfrm>
            <a:off x="898069" y="2201599"/>
            <a:ext cx="7909898" cy="320598"/>
            <a:chOff x="1202853" y="1212171"/>
            <a:chExt cx="7909898" cy="320598"/>
          </a:xfrm>
        </p:grpSpPr>
        <p:sp>
          <p:nvSpPr>
            <p:cNvPr id="63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64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65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66" name="Conector reto 65"/>
          <p:cNvCxnSpPr/>
          <p:nvPr/>
        </p:nvCxnSpPr>
        <p:spPr>
          <a:xfrm flipH="1">
            <a:off x="4094854" y="4851481"/>
            <a:ext cx="11047" cy="12662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8493136" y="2487569"/>
            <a:ext cx="0" cy="360572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o 67"/>
          <p:cNvGrpSpPr/>
          <p:nvPr/>
        </p:nvGrpSpPr>
        <p:grpSpPr>
          <a:xfrm>
            <a:off x="935450" y="4556539"/>
            <a:ext cx="7655813" cy="327910"/>
            <a:chOff x="621508" y="4795721"/>
            <a:chExt cx="7655813" cy="327910"/>
          </a:xfrm>
        </p:grpSpPr>
        <p:sp>
          <p:nvSpPr>
            <p:cNvPr id="69" name="Triângulo isósceles 68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Triângulo isósceles 69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71" name="Conector reto 70"/>
            <p:cNvCxnSpPr>
              <a:stCxn id="69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riângulo isósceles 72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74" name="Conector reto 73"/>
          <p:cNvCxnSpPr/>
          <p:nvPr/>
        </p:nvCxnSpPr>
        <p:spPr>
          <a:xfrm flipV="1">
            <a:off x="1044164" y="4443245"/>
            <a:ext cx="0" cy="126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V="1">
            <a:off x="4096466" y="4562892"/>
            <a:ext cx="0" cy="72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V="1">
            <a:off x="4103750" y="3484404"/>
            <a:ext cx="0" cy="108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 flipV="1">
            <a:off x="8493136" y="4596417"/>
            <a:ext cx="0" cy="64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>
          <a:xfrm>
            <a:off x="1054787" y="4443245"/>
            <a:ext cx="1477037" cy="267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>
            <a:off x="4111034" y="3510317"/>
            <a:ext cx="1837547" cy="330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>
            <a:off x="2531825" y="2382431"/>
            <a:ext cx="0" cy="37828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>
          <a:xfrm>
            <a:off x="2531371" y="5034616"/>
            <a:ext cx="1561326" cy="2341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 flipV="1">
            <a:off x="2531371" y="4710888"/>
            <a:ext cx="0" cy="3237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V="1">
            <a:off x="5948581" y="3840319"/>
            <a:ext cx="0" cy="4527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>
            <a:off x="5931448" y="4278244"/>
            <a:ext cx="2577981" cy="9341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2"/>
          <p:cNvSpPr txBox="1">
            <a:spLocks noChangeArrowheads="1"/>
          </p:cNvSpPr>
          <p:nvPr/>
        </p:nvSpPr>
        <p:spPr>
          <a:xfrm>
            <a:off x="333819" y="4342175"/>
            <a:ext cx="702199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9,97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86" name="Rectangle 2"/>
          <p:cNvSpPr txBox="1">
            <a:spLocks noChangeArrowheads="1"/>
          </p:cNvSpPr>
          <p:nvPr/>
        </p:nvSpPr>
        <p:spPr>
          <a:xfrm>
            <a:off x="3496887" y="4852594"/>
            <a:ext cx="90449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56,7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87" name="Rectangle 2"/>
          <p:cNvSpPr txBox="1">
            <a:spLocks noChangeArrowheads="1"/>
          </p:cNvSpPr>
          <p:nvPr/>
        </p:nvSpPr>
        <p:spPr>
          <a:xfrm>
            <a:off x="3305368" y="3790409"/>
            <a:ext cx="90449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84,1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8464569" y="4879036"/>
            <a:ext cx="70497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4F81BD"/>
                </a:solidFill>
              </a:rPr>
              <a:t>51,2</a:t>
            </a:r>
            <a:endParaRPr lang="pt-BR" sz="2000" dirty="0" smtClean="0">
              <a:solidFill>
                <a:srgbClr val="4F81BD"/>
              </a:solidFill>
              <a:cs typeface="Times New Roman" pitchFamily="18" charset="0"/>
            </a:endParaRPr>
          </a:p>
        </p:txBody>
      </p:sp>
      <p:sp>
        <p:nvSpPr>
          <p:cNvPr id="89" name="Rectangle 2"/>
          <p:cNvSpPr txBox="1">
            <a:spLocks noChangeArrowheads="1"/>
          </p:cNvSpPr>
          <p:nvPr/>
        </p:nvSpPr>
        <p:spPr>
          <a:xfrm>
            <a:off x="1478434" y="6118708"/>
            <a:ext cx="562658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Diagrama de Cortante - </a:t>
            </a:r>
            <a:r>
              <a:rPr lang="pt-BR" sz="2800" dirty="0" err="1" smtClean="0"/>
              <a:t>Vsd</a:t>
            </a:r>
            <a:r>
              <a:rPr lang="pt-BR" sz="2800" dirty="0" smtClean="0"/>
              <a:t> [</a:t>
            </a:r>
            <a:r>
              <a:rPr lang="pt-BR" sz="2800" dirty="0" err="1" smtClean="0"/>
              <a:t>kN</a:t>
            </a:r>
            <a:r>
              <a:rPr lang="pt-BR" sz="2800" dirty="0" smtClean="0"/>
              <a:t>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96" name="Conector reto 95"/>
          <p:cNvCxnSpPr/>
          <p:nvPr/>
        </p:nvCxnSpPr>
        <p:spPr>
          <a:xfrm>
            <a:off x="1063558" y="2450738"/>
            <a:ext cx="0" cy="37828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/>
          <p:cNvCxnSpPr/>
          <p:nvPr/>
        </p:nvCxnSpPr>
        <p:spPr>
          <a:xfrm flipV="1">
            <a:off x="5245612" y="3738244"/>
            <a:ext cx="0" cy="8182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>
            <a:off x="4080174" y="5433888"/>
            <a:ext cx="116543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to 100"/>
          <p:cNvCxnSpPr/>
          <p:nvPr/>
        </p:nvCxnSpPr>
        <p:spPr>
          <a:xfrm flipH="1">
            <a:off x="5233833" y="4562892"/>
            <a:ext cx="11779" cy="1670718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4410029" y="5213432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FF0000"/>
                </a:solidFill>
              </a:rPr>
              <a:t>x</a:t>
            </a:r>
            <a:endParaRPr lang="pt-BR" sz="2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4" name="Rectangle 2"/>
          <p:cNvSpPr txBox="1">
            <a:spLocks noChangeArrowheads="1"/>
          </p:cNvSpPr>
          <p:nvPr/>
        </p:nvSpPr>
        <p:spPr>
          <a:xfrm>
            <a:off x="4488016" y="3903196"/>
            <a:ext cx="904491" cy="279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FF0000"/>
                </a:solidFill>
              </a:rPr>
              <a:t>64,65</a:t>
            </a:r>
            <a:endParaRPr lang="pt-BR" sz="2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106" name="Conector reto 105"/>
          <p:cNvCxnSpPr/>
          <p:nvPr/>
        </p:nvCxnSpPr>
        <p:spPr>
          <a:xfrm>
            <a:off x="4118101" y="2416214"/>
            <a:ext cx="0" cy="37828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5460763" y="1015820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67744" y="545891"/>
            <a:ext cx="50744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mínima de 360cm²</a:t>
            </a:r>
          </a:p>
          <a:p>
            <a:pPr marL="457200" indent="-457200">
              <a:buFontTx/>
              <a:buChar char="-"/>
            </a:pPr>
            <a:endParaRPr lang="pt-BR" sz="2600" dirty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dimensão 19cm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60848"/>
            <a:ext cx="850350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97780" y="6256487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896442"/>
              </p:ext>
            </p:extLst>
          </p:nvPr>
        </p:nvGraphicFramePr>
        <p:xfrm>
          <a:off x="1259632" y="2204864"/>
          <a:ext cx="227488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1" name="Equação" r:id="rId4" imgW="965160" imgH="419040" progId="Equation.3">
                  <p:embed/>
                </p:oleObj>
              </mc:Choice>
              <mc:Fallback>
                <p:oleObj name="Equação" r:id="rId4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204864"/>
                        <a:ext cx="2274888" cy="982663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Rectangle 2"/>
          <p:cNvSpPr txBox="1">
            <a:spLocks noChangeArrowheads="1"/>
          </p:cNvSpPr>
          <p:nvPr/>
        </p:nvSpPr>
        <p:spPr>
          <a:xfrm>
            <a:off x="1259632" y="4766947"/>
            <a:ext cx="676875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x = (84,1 – 64,65)/11,28 = 1,72 &lt; 1,64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449" y="1276408"/>
            <a:ext cx="4273924" cy="3153127"/>
          </a:xfrm>
          <a:prstGeom prst="rect">
            <a:avLst/>
          </a:prstGeom>
        </p:spPr>
      </p:pic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636842" y="5306554"/>
            <a:ext cx="8441024" cy="1218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Portanto, o ponto a partir do qual se para a armadura calcula é no ponto de aplicação da carga concentrada.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2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528364" y="2884850"/>
            <a:ext cx="7929257" cy="976198"/>
            <a:chOff x="600372" y="3892962"/>
            <a:chExt cx="7929257" cy="976198"/>
          </a:xfrm>
        </p:grpSpPr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600372" y="4444960"/>
              <a:ext cx="378453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19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9" name="Conector de seta reta 8"/>
            <p:cNvCxnSpPr/>
            <p:nvPr/>
          </p:nvCxnSpPr>
          <p:spPr>
            <a:xfrm>
              <a:off x="694671" y="4725144"/>
              <a:ext cx="20869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694671" y="4444961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903369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3696974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4018280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5574252" y="3924672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5711546" y="3892962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3696974" y="4725144"/>
              <a:ext cx="32130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>
              <a:off x="4018280" y="4725144"/>
              <a:ext cx="1555972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>
              <a:off x="5583322" y="4725144"/>
              <a:ext cx="149001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>
              <a:off x="5732323" y="4725144"/>
              <a:ext cx="2345351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8077674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8398980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>
              <a:off x="8077674" y="4725144"/>
              <a:ext cx="32130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2198387" y="3965873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2408390" y="3965873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>
              <a:off x="903369" y="4725144"/>
              <a:ext cx="129501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>
              <a:off x="2198387" y="4725144"/>
              <a:ext cx="20869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2401956" y="4725144"/>
              <a:ext cx="129501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"/>
            <p:cNvSpPr txBox="1">
              <a:spLocks noChangeArrowheads="1"/>
            </p:cNvSpPr>
            <p:nvPr/>
          </p:nvSpPr>
          <p:spPr>
            <a:xfrm>
              <a:off x="1198884" y="447609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29" name="Rectangle 2"/>
            <p:cNvSpPr txBox="1">
              <a:spLocks noChangeArrowheads="1"/>
            </p:cNvSpPr>
            <p:nvPr/>
          </p:nvSpPr>
          <p:spPr>
            <a:xfrm>
              <a:off x="2011433" y="4438715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19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"/>
            <p:cNvSpPr txBox="1">
              <a:spLocks noChangeArrowheads="1"/>
            </p:cNvSpPr>
            <p:nvPr/>
          </p:nvSpPr>
          <p:spPr>
            <a:xfrm>
              <a:off x="2685070" y="4460896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1" name="Rectangle 2"/>
            <p:cNvSpPr txBox="1">
              <a:spLocks noChangeArrowheads="1"/>
            </p:cNvSpPr>
            <p:nvPr/>
          </p:nvSpPr>
          <p:spPr>
            <a:xfrm>
              <a:off x="3563741" y="4460611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30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2"/>
            <p:cNvSpPr txBox="1">
              <a:spLocks noChangeArrowheads="1"/>
            </p:cNvSpPr>
            <p:nvPr/>
          </p:nvSpPr>
          <p:spPr>
            <a:xfrm>
              <a:off x="4504963" y="445644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143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3" name="Rectangle 2"/>
            <p:cNvSpPr txBox="1">
              <a:spLocks noChangeArrowheads="1"/>
            </p:cNvSpPr>
            <p:nvPr/>
          </p:nvSpPr>
          <p:spPr>
            <a:xfrm>
              <a:off x="5360194" y="442835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4" name="Rectangle 2"/>
            <p:cNvSpPr txBox="1">
              <a:spLocks noChangeArrowheads="1"/>
            </p:cNvSpPr>
            <p:nvPr/>
          </p:nvSpPr>
          <p:spPr>
            <a:xfrm>
              <a:off x="6684828" y="4436985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225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5" name="Rectangle 2"/>
            <p:cNvSpPr txBox="1">
              <a:spLocks noChangeArrowheads="1"/>
            </p:cNvSpPr>
            <p:nvPr/>
          </p:nvSpPr>
          <p:spPr>
            <a:xfrm>
              <a:off x="7947024" y="442835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30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43" name="Conector reto 42"/>
          <p:cNvCxnSpPr/>
          <p:nvPr/>
        </p:nvCxnSpPr>
        <p:spPr>
          <a:xfrm>
            <a:off x="831361" y="2641776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5521294" y="2645409"/>
            <a:ext cx="1400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5660315" y="2641969"/>
            <a:ext cx="23625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2126379" y="2641776"/>
            <a:ext cx="210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2336382" y="2641776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3946272" y="2645409"/>
            <a:ext cx="15750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831361" y="2209028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5521294" y="2212661"/>
            <a:ext cx="1400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5660315" y="2209220"/>
            <a:ext cx="23625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2012135" y="2209011"/>
            <a:ext cx="210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2336382" y="2209028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3946272" y="2212661"/>
            <a:ext cx="15750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622663" y="1644033"/>
            <a:ext cx="0" cy="15698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V="1">
            <a:off x="831361" y="2634880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467544" y="3213930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 60"/>
          <p:cNvSpPr/>
          <p:nvPr/>
        </p:nvSpPr>
        <p:spPr>
          <a:xfrm>
            <a:off x="2126379" y="2204864"/>
            <a:ext cx="210003" cy="4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2" name="Conector reto 61"/>
          <p:cNvCxnSpPr/>
          <p:nvPr/>
        </p:nvCxnSpPr>
        <p:spPr>
          <a:xfrm flipV="1">
            <a:off x="3946272" y="2641775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508868" y="3213929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 flipV="1">
            <a:off x="3624966" y="2634879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/>
          <p:cNvSpPr/>
          <p:nvPr/>
        </p:nvSpPr>
        <p:spPr>
          <a:xfrm>
            <a:off x="5521294" y="2212661"/>
            <a:ext cx="139021" cy="429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/>
          <p:cNvCxnSpPr/>
          <p:nvPr/>
        </p:nvCxnSpPr>
        <p:spPr>
          <a:xfrm flipV="1">
            <a:off x="8337767" y="1653308"/>
            <a:ext cx="0" cy="15675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7900362" y="3213929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V="1">
            <a:off x="8016461" y="2634879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756187" y="279153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>
                <a:solidFill>
                  <a:srgbClr val="0070C0"/>
                </a:solidFill>
              </a:rPr>
              <a:t>P</a:t>
            </a:r>
            <a:r>
              <a:rPr lang="pt-BR" sz="1200" b="1" dirty="0" smtClean="0">
                <a:solidFill>
                  <a:srgbClr val="0070C0"/>
                </a:solidFill>
              </a:rPr>
              <a:t>18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3870772" y="276380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P13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8223605" y="266613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P18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1966258" y="262404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V107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5328621" y="265176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V103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69" name="Conector reto 68"/>
          <p:cNvCxnSpPr/>
          <p:nvPr/>
        </p:nvCxnSpPr>
        <p:spPr>
          <a:xfrm flipV="1">
            <a:off x="830233" y="1644033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487670" y="1644033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V="1">
            <a:off x="3952362" y="1653308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V="1">
            <a:off x="3631056" y="1646412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>
            <a:off x="3508868" y="1644033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V="1">
            <a:off x="8016461" y="1644033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>
            <a:off x="7875016" y="1653308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upo 189"/>
          <p:cNvGrpSpPr/>
          <p:nvPr/>
        </p:nvGrpSpPr>
        <p:grpSpPr>
          <a:xfrm>
            <a:off x="831361" y="1592069"/>
            <a:ext cx="2793605" cy="536044"/>
            <a:chOff x="831361" y="1592069"/>
            <a:chExt cx="2793605" cy="536044"/>
          </a:xfrm>
        </p:grpSpPr>
        <p:cxnSp>
          <p:nvCxnSpPr>
            <p:cNvPr id="96" name="Conector de seta reta 95"/>
            <p:cNvCxnSpPr/>
            <p:nvPr/>
          </p:nvCxnSpPr>
          <p:spPr>
            <a:xfrm>
              <a:off x="831361" y="1844824"/>
              <a:ext cx="2793605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2"/>
            <p:cNvSpPr txBox="1">
              <a:spLocks noChangeArrowheads="1"/>
            </p:cNvSpPr>
            <p:nvPr/>
          </p:nvSpPr>
          <p:spPr>
            <a:xfrm>
              <a:off x="1478870" y="1592069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N.1 12 </a:t>
              </a:r>
              <a:r>
                <a:rPr lang="pt-BR" sz="1200" b="1" dirty="0" smtClean="0">
                  <a:solidFill>
                    <a:srgbClr val="953735"/>
                  </a:solidFill>
                  <a:latin typeface="Symbol" panose="05050102010706020507" pitchFamily="18" charset="2"/>
                </a:rPr>
                <a:t>f</a:t>
              </a:r>
              <a:r>
                <a:rPr lang="pt-BR" sz="1200" b="1" dirty="0" smtClean="0">
                  <a:solidFill>
                    <a:srgbClr val="953735"/>
                  </a:solidFill>
                </a:rPr>
                <a:t> 5 c/25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sp>
          <p:nvSpPr>
            <p:cNvPr id="111" name="Rectangle 2"/>
            <p:cNvSpPr txBox="1">
              <a:spLocks noChangeArrowheads="1"/>
            </p:cNvSpPr>
            <p:nvPr/>
          </p:nvSpPr>
          <p:spPr>
            <a:xfrm>
              <a:off x="1526290" y="1848581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(271)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91" name="Grupo 190"/>
          <p:cNvGrpSpPr/>
          <p:nvPr/>
        </p:nvGrpSpPr>
        <p:grpSpPr>
          <a:xfrm>
            <a:off x="3956061" y="1426186"/>
            <a:ext cx="1704254" cy="903287"/>
            <a:chOff x="3956061" y="1426186"/>
            <a:chExt cx="1704254" cy="903287"/>
          </a:xfrm>
        </p:grpSpPr>
        <p:cxnSp>
          <p:nvCxnSpPr>
            <p:cNvPr id="112" name="Conector de seta reta 111"/>
            <p:cNvCxnSpPr/>
            <p:nvPr/>
          </p:nvCxnSpPr>
          <p:spPr>
            <a:xfrm flipV="1">
              <a:off x="3956061" y="1844824"/>
              <a:ext cx="1704254" cy="10242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2"/>
            <p:cNvSpPr txBox="1">
              <a:spLocks noChangeArrowheads="1"/>
            </p:cNvSpPr>
            <p:nvPr/>
          </p:nvSpPr>
          <p:spPr>
            <a:xfrm>
              <a:off x="4147207" y="1598988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N.1 11 </a:t>
              </a:r>
              <a:r>
                <a:rPr lang="pt-BR" sz="1200" b="1" dirty="0" smtClean="0">
                  <a:solidFill>
                    <a:srgbClr val="953735"/>
                  </a:solidFill>
                  <a:latin typeface="Symbol" panose="05050102010706020507" pitchFamily="18" charset="2"/>
                </a:rPr>
                <a:t>f</a:t>
              </a:r>
              <a:r>
                <a:rPr lang="pt-BR" sz="1200" b="1" dirty="0" smtClean="0">
                  <a:solidFill>
                    <a:srgbClr val="953735"/>
                  </a:solidFill>
                </a:rPr>
                <a:t> 5 c/15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sp>
          <p:nvSpPr>
            <p:cNvPr id="114" name="Rectangle 2"/>
            <p:cNvSpPr txBox="1">
              <a:spLocks noChangeArrowheads="1"/>
            </p:cNvSpPr>
            <p:nvPr/>
          </p:nvSpPr>
          <p:spPr>
            <a:xfrm>
              <a:off x="4092129" y="1858301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(155)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cxnSp>
          <p:nvCxnSpPr>
            <p:cNvPr id="144" name="Conector reto 143"/>
            <p:cNvCxnSpPr/>
            <p:nvPr/>
          </p:nvCxnSpPr>
          <p:spPr>
            <a:xfrm>
              <a:off x="5660315" y="1426186"/>
              <a:ext cx="0" cy="903287"/>
            </a:xfrm>
            <a:prstGeom prst="line">
              <a:avLst/>
            </a:prstGeom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upo 193"/>
          <p:cNvGrpSpPr/>
          <p:nvPr/>
        </p:nvGrpSpPr>
        <p:grpSpPr>
          <a:xfrm>
            <a:off x="5690248" y="1601248"/>
            <a:ext cx="2315418" cy="531062"/>
            <a:chOff x="5690248" y="1601248"/>
            <a:chExt cx="2315418" cy="531062"/>
          </a:xfrm>
        </p:grpSpPr>
        <p:cxnSp>
          <p:nvCxnSpPr>
            <p:cNvPr id="145" name="Conector de seta reta 144"/>
            <p:cNvCxnSpPr/>
            <p:nvPr/>
          </p:nvCxnSpPr>
          <p:spPr>
            <a:xfrm flipV="1">
              <a:off x="5690248" y="1834232"/>
              <a:ext cx="2315418" cy="13915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upo 191"/>
            <p:cNvGrpSpPr/>
            <p:nvPr/>
          </p:nvGrpSpPr>
          <p:grpSpPr>
            <a:xfrm>
              <a:off x="6182527" y="1601248"/>
              <a:ext cx="1378828" cy="531062"/>
              <a:chOff x="6182527" y="1601248"/>
              <a:chExt cx="1378828" cy="531062"/>
            </a:xfrm>
          </p:grpSpPr>
          <p:sp>
            <p:nvSpPr>
              <p:cNvPr id="146" name="Rectangle 2"/>
              <p:cNvSpPr txBox="1">
                <a:spLocks noChangeArrowheads="1"/>
              </p:cNvSpPr>
              <p:nvPr/>
            </p:nvSpPr>
            <p:spPr>
              <a:xfrm>
                <a:off x="6182528" y="1601248"/>
                <a:ext cx="1378827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953735"/>
                    </a:solidFill>
                  </a:rPr>
                  <a:t>N.1 10 </a:t>
                </a:r>
                <a:r>
                  <a:rPr lang="pt-BR" sz="1200" b="1" dirty="0" smtClean="0">
                    <a:solidFill>
                      <a:srgbClr val="953735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pt-BR" sz="1200" b="1" dirty="0" smtClean="0">
                    <a:solidFill>
                      <a:srgbClr val="953735"/>
                    </a:solidFill>
                  </a:rPr>
                  <a:t> 5 c/25</a:t>
                </a:r>
                <a:endParaRPr lang="pt-BR" sz="1200" dirty="0" smtClean="0">
                  <a:solidFill>
                    <a:srgbClr val="953735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47" name="Rectangle 2"/>
              <p:cNvSpPr txBox="1">
                <a:spLocks noChangeArrowheads="1"/>
              </p:cNvSpPr>
              <p:nvPr/>
            </p:nvSpPr>
            <p:spPr>
              <a:xfrm>
                <a:off x="6182527" y="1852778"/>
                <a:ext cx="1378827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953735"/>
                    </a:solidFill>
                  </a:rPr>
                  <a:t>(225)</a:t>
                </a:r>
                <a:endParaRPr lang="pt-BR" sz="1200" dirty="0" smtClean="0">
                  <a:solidFill>
                    <a:srgbClr val="953735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8" name="Rectangle 2"/>
          <p:cNvSpPr txBox="1">
            <a:spLocks noChangeArrowheads="1"/>
          </p:cNvSpPr>
          <p:nvPr/>
        </p:nvSpPr>
        <p:spPr>
          <a:xfrm>
            <a:off x="396050" y="620688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dirty="0"/>
              <a:t>V112 (12X50)</a:t>
            </a:r>
          </a:p>
        </p:txBody>
      </p:sp>
      <p:grpSp>
        <p:nvGrpSpPr>
          <p:cNvPr id="193" name="Grupo 192"/>
          <p:cNvGrpSpPr/>
          <p:nvPr/>
        </p:nvGrpSpPr>
        <p:grpSpPr>
          <a:xfrm>
            <a:off x="2178762" y="3723669"/>
            <a:ext cx="1251644" cy="2710975"/>
            <a:chOff x="2178762" y="3723669"/>
            <a:chExt cx="1251644" cy="2710975"/>
          </a:xfrm>
        </p:grpSpPr>
        <p:grpSp>
          <p:nvGrpSpPr>
            <p:cNvPr id="167" name="Grupo 166"/>
            <p:cNvGrpSpPr/>
            <p:nvPr/>
          </p:nvGrpSpPr>
          <p:grpSpPr>
            <a:xfrm>
              <a:off x="2559871" y="4094644"/>
              <a:ext cx="870535" cy="2340000"/>
              <a:chOff x="1388311" y="4293096"/>
              <a:chExt cx="870535" cy="2340000"/>
            </a:xfrm>
          </p:grpSpPr>
          <p:cxnSp>
            <p:nvCxnSpPr>
              <p:cNvPr id="149" name="Conector reto 148"/>
              <p:cNvCxnSpPr/>
              <p:nvPr/>
            </p:nvCxnSpPr>
            <p:spPr>
              <a:xfrm>
                <a:off x="1394846" y="4293096"/>
                <a:ext cx="864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 flipV="1">
                <a:off x="1394846" y="4293096"/>
                <a:ext cx="0" cy="234000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flipV="1">
                <a:off x="2252311" y="4293096"/>
                <a:ext cx="0" cy="234000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>
                <a:off x="1388311" y="6633096"/>
                <a:ext cx="864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2"/>
            <p:cNvSpPr txBox="1">
              <a:spLocks noChangeArrowheads="1"/>
            </p:cNvSpPr>
            <p:nvPr/>
          </p:nvSpPr>
          <p:spPr>
            <a:xfrm>
              <a:off x="2769588" y="3723669"/>
              <a:ext cx="566278" cy="3689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12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  <p:sp>
          <p:nvSpPr>
            <p:cNvPr id="155" name="Rectangle 2"/>
            <p:cNvSpPr txBox="1">
              <a:spLocks noChangeArrowheads="1"/>
            </p:cNvSpPr>
            <p:nvPr/>
          </p:nvSpPr>
          <p:spPr>
            <a:xfrm rot="16200000">
              <a:off x="2080086" y="4916318"/>
              <a:ext cx="566278" cy="3689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50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96" name="Grupo 195"/>
          <p:cNvGrpSpPr/>
          <p:nvPr/>
        </p:nvGrpSpPr>
        <p:grpSpPr>
          <a:xfrm>
            <a:off x="2679919" y="3855743"/>
            <a:ext cx="3526633" cy="2830270"/>
            <a:chOff x="2679919" y="3855743"/>
            <a:chExt cx="3526633" cy="2830270"/>
          </a:xfrm>
        </p:grpSpPr>
        <p:sp>
          <p:nvSpPr>
            <p:cNvPr id="175" name="Rectangle 2"/>
            <p:cNvSpPr txBox="1">
              <a:spLocks noChangeArrowheads="1"/>
            </p:cNvSpPr>
            <p:nvPr/>
          </p:nvSpPr>
          <p:spPr>
            <a:xfrm>
              <a:off x="4513387" y="3855743"/>
              <a:ext cx="566278" cy="3689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953735"/>
                  </a:solidFill>
                </a:rPr>
                <a:t>6</a:t>
              </a:r>
              <a:endParaRPr lang="pt-BR" sz="20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grpSp>
          <p:nvGrpSpPr>
            <p:cNvPr id="195" name="Grupo 194"/>
            <p:cNvGrpSpPr/>
            <p:nvPr/>
          </p:nvGrpSpPr>
          <p:grpSpPr>
            <a:xfrm>
              <a:off x="2679919" y="4202396"/>
              <a:ext cx="3526633" cy="2483617"/>
              <a:chOff x="2679919" y="4202396"/>
              <a:chExt cx="3526633" cy="2483617"/>
            </a:xfrm>
          </p:grpSpPr>
          <p:grpSp>
            <p:nvGrpSpPr>
              <p:cNvPr id="166" name="Grupo 165"/>
              <p:cNvGrpSpPr/>
              <p:nvPr/>
            </p:nvGrpSpPr>
            <p:grpSpPr>
              <a:xfrm>
                <a:off x="2679919" y="4220528"/>
                <a:ext cx="635951" cy="2106364"/>
                <a:chOff x="1508359" y="4418980"/>
                <a:chExt cx="635951" cy="2106364"/>
              </a:xfrm>
            </p:grpSpPr>
            <p:cxnSp>
              <p:nvCxnSpPr>
                <p:cNvPr id="156" name="Conector reto 155"/>
                <p:cNvCxnSpPr/>
                <p:nvPr/>
              </p:nvCxnSpPr>
              <p:spPr>
                <a:xfrm>
                  <a:off x="1508359" y="4437112"/>
                  <a:ext cx="618020" cy="0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ector reto 158"/>
                <p:cNvCxnSpPr/>
                <p:nvPr/>
              </p:nvCxnSpPr>
              <p:spPr>
                <a:xfrm>
                  <a:off x="1526290" y="6525344"/>
                  <a:ext cx="618020" cy="0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ector reto 159"/>
                <p:cNvCxnSpPr/>
                <p:nvPr/>
              </p:nvCxnSpPr>
              <p:spPr>
                <a:xfrm flipV="1">
                  <a:off x="1508359" y="4437112"/>
                  <a:ext cx="0" cy="2088232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ector reto 161"/>
                <p:cNvCxnSpPr/>
                <p:nvPr/>
              </p:nvCxnSpPr>
              <p:spPr>
                <a:xfrm flipV="1">
                  <a:off x="2134983" y="4418980"/>
                  <a:ext cx="0" cy="2088232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ector reto 163"/>
                <p:cNvCxnSpPr/>
                <p:nvPr/>
              </p:nvCxnSpPr>
              <p:spPr>
                <a:xfrm>
                  <a:off x="1659772" y="4442863"/>
                  <a:ext cx="147949" cy="144016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ector reto 164"/>
                <p:cNvCxnSpPr/>
                <p:nvPr/>
              </p:nvCxnSpPr>
              <p:spPr>
                <a:xfrm>
                  <a:off x="1522132" y="4605011"/>
                  <a:ext cx="147949" cy="144016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upo 167"/>
              <p:cNvGrpSpPr/>
              <p:nvPr/>
            </p:nvGrpSpPr>
            <p:grpSpPr>
              <a:xfrm>
                <a:off x="4362452" y="4202396"/>
                <a:ext cx="635951" cy="2106364"/>
                <a:chOff x="1508359" y="4418980"/>
                <a:chExt cx="635951" cy="2106364"/>
              </a:xfrm>
            </p:grpSpPr>
            <p:cxnSp>
              <p:nvCxnSpPr>
                <p:cNvPr id="169" name="Conector reto 168"/>
                <p:cNvCxnSpPr/>
                <p:nvPr/>
              </p:nvCxnSpPr>
              <p:spPr>
                <a:xfrm>
                  <a:off x="1508359" y="4437112"/>
                  <a:ext cx="618020" cy="0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ector reto 169"/>
                <p:cNvCxnSpPr/>
                <p:nvPr/>
              </p:nvCxnSpPr>
              <p:spPr>
                <a:xfrm>
                  <a:off x="1526290" y="6525344"/>
                  <a:ext cx="618020" cy="0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ector reto 170"/>
                <p:cNvCxnSpPr/>
                <p:nvPr/>
              </p:nvCxnSpPr>
              <p:spPr>
                <a:xfrm flipV="1">
                  <a:off x="1508359" y="4437112"/>
                  <a:ext cx="0" cy="2088232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ector reto 171"/>
                <p:cNvCxnSpPr/>
                <p:nvPr/>
              </p:nvCxnSpPr>
              <p:spPr>
                <a:xfrm flipV="1">
                  <a:off x="2134983" y="4418980"/>
                  <a:ext cx="0" cy="2088232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ector reto 172"/>
                <p:cNvCxnSpPr/>
                <p:nvPr/>
              </p:nvCxnSpPr>
              <p:spPr>
                <a:xfrm>
                  <a:off x="1659772" y="4442863"/>
                  <a:ext cx="147949" cy="144016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Conector reto 173"/>
                <p:cNvCxnSpPr/>
                <p:nvPr/>
              </p:nvCxnSpPr>
              <p:spPr>
                <a:xfrm>
                  <a:off x="1522132" y="4605011"/>
                  <a:ext cx="147949" cy="144016"/>
                </a:xfrm>
                <a:prstGeom prst="line">
                  <a:avLst/>
                </a:prstGeom>
                <a:ln w="28575">
                  <a:solidFill>
                    <a:srgbClr val="9537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6" name="Rectangle 2"/>
              <p:cNvSpPr txBox="1">
                <a:spLocks noChangeArrowheads="1"/>
              </p:cNvSpPr>
              <p:nvPr/>
            </p:nvSpPr>
            <p:spPr>
              <a:xfrm rot="16200000">
                <a:off x="3908623" y="4924224"/>
                <a:ext cx="566278" cy="36892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>
                  <a:defRPr/>
                </a:pPr>
                <a:r>
                  <a:rPr lang="pt-BR" sz="2000" b="1" dirty="0" smtClean="0">
                    <a:solidFill>
                      <a:srgbClr val="953735"/>
                    </a:solidFill>
                  </a:rPr>
                  <a:t>44</a:t>
                </a:r>
                <a:endParaRPr lang="pt-BR" sz="2000" dirty="0" smtClean="0">
                  <a:solidFill>
                    <a:srgbClr val="953735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77" name="Rectangle 2"/>
              <p:cNvSpPr txBox="1">
                <a:spLocks noChangeArrowheads="1"/>
              </p:cNvSpPr>
              <p:nvPr/>
            </p:nvSpPr>
            <p:spPr>
              <a:xfrm>
                <a:off x="3536436" y="6406481"/>
                <a:ext cx="2670116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2000" b="1" dirty="0" smtClean="0">
                    <a:solidFill>
                      <a:srgbClr val="953735"/>
                    </a:solidFill>
                  </a:rPr>
                  <a:t>N.1 33 </a:t>
                </a:r>
                <a:r>
                  <a:rPr lang="pt-BR" sz="2000" b="1" dirty="0" smtClean="0">
                    <a:solidFill>
                      <a:srgbClr val="953735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pt-BR" sz="2000" b="1" dirty="0" smtClean="0">
                    <a:solidFill>
                      <a:srgbClr val="953735"/>
                    </a:solidFill>
                  </a:rPr>
                  <a:t> 5 c=113</a:t>
                </a:r>
                <a:endParaRPr lang="pt-BR" sz="2000" dirty="0" smtClean="0">
                  <a:solidFill>
                    <a:srgbClr val="953735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188" name="Grupo 187"/>
          <p:cNvGrpSpPr/>
          <p:nvPr/>
        </p:nvGrpSpPr>
        <p:grpSpPr>
          <a:xfrm>
            <a:off x="681631" y="2280886"/>
            <a:ext cx="7569683" cy="4027874"/>
            <a:chOff x="681631" y="2280886"/>
            <a:chExt cx="7569683" cy="4027874"/>
          </a:xfrm>
        </p:grpSpPr>
        <p:cxnSp>
          <p:nvCxnSpPr>
            <p:cNvPr id="178" name="Conector reto 177"/>
            <p:cNvCxnSpPr/>
            <p:nvPr/>
          </p:nvCxnSpPr>
          <p:spPr>
            <a:xfrm>
              <a:off x="681631" y="2575295"/>
              <a:ext cx="7552365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>
              <a:off x="698949" y="2280886"/>
              <a:ext cx="7552365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Elipse 180"/>
            <p:cNvSpPr/>
            <p:nvPr/>
          </p:nvSpPr>
          <p:spPr>
            <a:xfrm>
              <a:off x="2715913" y="6236752"/>
              <a:ext cx="72008" cy="7200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3" name="Elipse 182"/>
            <p:cNvSpPr/>
            <p:nvPr/>
          </p:nvSpPr>
          <p:spPr>
            <a:xfrm>
              <a:off x="2962402" y="6236752"/>
              <a:ext cx="72008" cy="7200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4" name="Elipse 183"/>
            <p:cNvSpPr/>
            <p:nvPr/>
          </p:nvSpPr>
          <p:spPr>
            <a:xfrm>
              <a:off x="3216883" y="6236752"/>
              <a:ext cx="72008" cy="7200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2718056" y="4261256"/>
              <a:ext cx="72008" cy="7200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6" name="Elipse 185"/>
            <p:cNvSpPr/>
            <p:nvPr/>
          </p:nvSpPr>
          <p:spPr>
            <a:xfrm>
              <a:off x="2964545" y="4261256"/>
              <a:ext cx="72008" cy="7200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7" name="Elipse 186"/>
            <p:cNvSpPr/>
            <p:nvPr/>
          </p:nvSpPr>
          <p:spPr>
            <a:xfrm>
              <a:off x="3219026" y="4261256"/>
              <a:ext cx="72008" cy="7200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078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124744"/>
            <a:ext cx="3019425" cy="52101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576" y="372901"/>
            <a:ext cx="828092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2800" b="1" u="sng" dirty="0" smtClean="0">
                <a:solidFill>
                  <a:srgbClr val="FF0000"/>
                </a:solidFill>
              </a:rPr>
              <a:t>4.9 </a:t>
            </a:r>
            <a:r>
              <a:rPr lang="pt-BR" sz="2800" dirty="0" smtClean="0"/>
              <a:t>– </a:t>
            </a:r>
            <a:r>
              <a:rPr lang="pt-BR" sz="2800" dirty="0"/>
              <a:t>Estribo – Comprimento de 2 Ganchos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490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Dimensionamento e detalhamento de viga</a:t>
            </a:r>
          </a:p>
          <a:p>
            <a:r>
              <a:rPr lang="pt-BR" dirty="0" smtClean="0"/>
              <a:t>Armadura longitudinal da viga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</a:t>
            </a:r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837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980728"/>
            <a:ext cx="5960680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1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</a:t>
            </a:r>
            <a:r>
              <a:rPr lang="pt-BR" sz="2800" b="1" dirty="0" smtClean="0"/>
              <a:t>ADERÊNCIA E </a:t>
            </a:r>
            <a:r>
              <a:rPr lang="pt-BR" sz="2800" b="1" dirty="0"/>
              <a:t>ANCORAGEM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52912" y="2060848"/>
            <a:ext cx="83529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dirty="0">
                <a:latin typeface="Arial" panose="020B0604020202020204" pitchFamily="34" charset="0"/>
              </a:rPr>
              <a:t>Aderência (</a:t>
            </a:r>
            <a:r>
              <a:rPr lang="pt-BR" sz="2600" i="1" dirty="0" err="1">
                <a:latin typeface="Arial,Italic"/>
              </a:rPr>
              <a:t>bond</a:t>
            </a:r>
            <a:r>
              <a:rPr lang="pt-BR" sz="2600" dirty="0">
                <a:latin typeface="Arial" panose="020B0604020202020204" pitchFamily="34" charset="0"/>
              </a:rPr>
              <a:t>, em inglês) é a propriedade que impede que </a:t>
            </a:r>
            <a:r>
              <a:rPr lang="pt-BR" sz="2600" dirty="0" smtClean="0">
                <a:latin typeface="Arial" panose="020B0604020202020204" pitchFamily="34" charset="0"/>
              </a:rPr>
              <a:t>haja escorregamento </a:t>
            </a:r>
            <a:r>
              <a:rPr lang="pt-BR" sz="2600" dirty="0">
                <a:latin typeface="Arial" panose="020B0604020202020204" pitchFamily="34" charset="0"/>
              </a:rPr>
              <a:t>de uma barra em relação ao concreto que a envolve. É, </a:t>
            </a:r>
            <a:r>
              <a:rPr lang="pt-BR" sz="2600" dirty="0" smtClean="0">
                <a:latin typeface="Arial" panose="020B0604020202020204" pitchFamily="34" charset="0"/>
              </a:rPr>
              <a:t>portanto, responsável </a:t>
            </a:r>
            <a:r>
              <a:rPr lang="pt-BR" sz="2600" dirty="0">
                <a:latin typeface="Arial" panose="020B0604020202020204" pitchFamily="34" charset="0"/>
              </a:rPr>
              <a:t>pela solidariedade entre o aço e o concreto, fazendo com que </a:t>
            </a:r>
            <a:r>
              <a:rPr lang="pt-BR" sz="2600" dirty="0" smtClean="0">
                <a:latin typeface="Arial" panose="020B0604020202020204" pitchFamily="34" charset="0"/>
              </a:rPr>
              <a:t>esses dois </a:t>
            </a:r>
            <a:r>
              <a:rPr lang="pt-BR" sz="2600" dirty="0">
                <a:latin typeface="Arial" panose="020B0604020202020204" pitchFamily="34" charset="0"/>
              </a:rPr>
              <a:t>materiais trabalhem em conjunto.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7234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980728"/>
            <a:ext cx="5960680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1.1 </a:t>
            </a:r>
            <a:r>
              <a:rPr lang="pt-BR" sz="2800" dirty="0" smtClean="0"/>
              <a:t>–</a:t>
            </a:r>
            <a:r>
              <a:rPr lang="pt-BR" sz="2800" b="1" dirty="0" smtClean="0"/>
              <a:t>TIPOS </a:t>
            </a:r>
            <a:r>
              <a:rPr lang="pt-BR" sz="2800" b="1" dirty="0"/>
              <a:t>DE ADERÊNCIA</a:t>
            </a:r>
            <a:br>
              <a:rPr lang="pt-BR" sz="2800" b="1" dirty="0"/>
            </a:b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52912" y="2132856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Esquematicamente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a aderência pode ser decomposta em três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parcelas: adesão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atrito e aderência mecânica. Essas parcelas decorrem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diferentes fenômenos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que intervêm na ligação dos dois materiais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9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980728"/>
            <a:ext cx="5960680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1.1.1 </a:t>
            </a:r>
            <a:r>
              <a:rPr lang="pt-BR" sz="2800" dirty="0" smtClean="0"/>
              <a:t>–</a:t>
            </a:r>
            <a:r>
              <a:rPr lang="pt-BR" sz="2800" b="1" dirty="0"/>
              <a:t>Aderência por Adesão</a:t>
            </a:r>
            <a:br>
              <a:rPr lang="pt-BR" sz="2800" b="1" dirty="0"/>
            </a:b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34656" y="1813492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Ocorre em função de ligações físico-químicas, na interface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das barras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com 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pasta.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Figura mostra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um cubo de concreto moldado sobre uma placa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aço.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157280"/>
            <a:ext cx="3312368" cy="24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980728"/>
            <a:ext cx="5960680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1.1.2 </a:t>
            </a:r>
            <a:r>
              <a:rPr lang="pt-BR" sz="2800" dirty="0" smtClean="0"/>
              <a:t>– </a:t>
            </a:r>
            <a:r>
              <a:rPr lang="pt-BR" sz="2800" b="1" dirty="0" smtClean="0"/>
              <a:t>Aderência </a:t>
            </a:r>
            <a:r>
              <a:rPr lang="pt-BR" sz="2800" b="1" dirty="0"/>
              <a:t>por Atrito</a:t>
            </a:r>
            <a:br>
              <a:rPr lang="pt-BR" sz="2800" b="1" dirty="0"/>
            </a:b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34656" y="1813492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atrito manifesta-se quando há tendência ao deslocamento relativo entre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os materiais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. Depende da rugosidade superficial da barra e da pressão transversal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exercida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pelo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concreto.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99" y="3789040"/>
            <a:ext cx="61626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1" y="980728"/>
            <a:ext cx="5960680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1.1.3 </a:t>
            </a:r>
            <a:r>
              <a:rPr lang="pt-BR" sz="2800" dirty="0" smtClean="0"/>
              <a:t>– </a:t>
            </a:r>
            <a:r>
              <a:rPr lang="pt-BR" sz="2800" b="1" dirty="0"/>
              <a:t>Aderência Mecânica</a:t>
            </a:r>
            <a:br>
              <a:rPr lang="pt-BR" sz="2800" b="1" dirty="0"/>
            </a:br>
            <a:r>
              <a:rPr lang="pt-BR" sz="2800" b="1" dirty="0"/>
              <a:t/>
            </a:r>
            <a:br>
              <a:rPr lang="pt-BR" sz="2800" b="1" dirty="0"/>
            </a:b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4775" y="162880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aderência mecânica é devida à conformação superficial das barras.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Nas barras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alta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aderência, 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saliências mobilizam forças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localizadas, aumentando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significativamente a aderência.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158785"/>
            <a:ext cx="55721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199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9552" y="2420888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separação da aderência nas três parcelas - </a:t>
            </a:r>
            <a:r>
              <a:rPr lang="pt-BR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adesão, atrito </a:t>
            </a: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aderência </a:t>
            </a:r>
            <a:r>
              <a:rPr lang="pt-BR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mecânica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é apenas esquemática, pois não é possível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quantificar isoladamente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cada uma delas.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Introdução 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01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20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20" y="298429"/>
            <a:ext cx="6048375" cy="5343525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5788277"/>
            <a:ext cx="4176464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cs typeface="Times New Roman" pitchFamily="18" charset="0"/>
              </a:rPr>
              <a:t>EDIFÍCIO - MODELO</a:t>
            </a:r>
            <a:endParaRPr lang="pt-BR" sz="3200" u="sng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5" y="260648"/>
            <a:ext cx="4860032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2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Situações de aderência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1004065"/>
            <a:ext cx="7546219" cy="512834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77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5" y="260648"/>
            <a:ext cx="4860032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3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Resistência da aderência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9" y="836712"/>
            <a:ext cx="86106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4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Comprimento de ancoragem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34273" y="1221621"/>
            <a:ext cx="8094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</a:rPr>
              <a:t>Todas as barras das armaduras devem ser ancoradas de forma que seus</a:t>
            </a:r>
          </a:p>
          <a:p>
            <a:r>
              <a:rPr lang="pt-BR" dirty="0" smtClean="0">
                <a:latin typeface="Arial" panose="020B0604020202020204" pitchFamily="34" charset="0"/>
              </a:rPr>
              <a:t>esforços sejam integralmente transmitidos para o concreto.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81531" y="22048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</a:rPr>
              <a:t>Na ancoragem por aderência, os esforços são ancorados por meio de um</a:t>
            </a:r>
          </a:p>
          <a:p>
            <a:r>
              <a:rPr lang="pt-BR" dirty="0">
                <a:latin typeface="Arial" panose="020B0604020202020204" pitchFamily="34" charset="0"/>
              </a:rPr>
              <a:t>comprimento reto ou com grande raio de curvatura, seguido ou não de gancho.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143868"/>
            <a:ext cx="3724275" cy="2571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018" y="2902189"/>
            <a:ext cx="1377103" cy="9639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513" y="3989372"/>
            <a:ext cx="49149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5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</a:t>
            </a:r>
            <a:r>
              <a:rPr lang="pt-BR" sz="2800" b="1" dirty="0"/>
              <a:t>Comprimento de Ancoragem Necessário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43533" y="1195115"/>
            <a:ext cx="84969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Nos casos em que a área efetiva da armadura </a:t>
            </a:r>
            <a:r>
              <a:rPr lang="pt-BR" sz="2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Αs,ef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é maior que a </a:t>
            </a: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área calculada </a:t>
            </a:r>
            <a:r>
              <a:rPr lang="pt-BR" sz="2500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As,calc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, a tensão nas barras diminui e, portanto, o comprimento </a:t>
            </a: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ancoragem pode ser reduzido na mesma proporção</a:t>
            </a:r>
            <a:r>
              <a:rPr lang="pt-BR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265339"/>
            <a:ext cx="6696744" cy="27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6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</a:t>
            </a:r>
            <a:r>
              <a:rPr lang="pt-BR" sz="2800" b="1" dirty="0" smtClean="0"/>
              <a:t>Ganchos nas barras tracionadas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67832" y="1107142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Os ganchos das extremidades das barras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 armadura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longitudinal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tração podem ser: </a:t>
            </a: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semicirculares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ângulo de 45º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  </a:t>
            </a:r>
            <a:r>
              <a:rPr lang="pt-BR" sz="2800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ângulo </a:t>
            </a:r>
            <a:r>
              <a:rPr lang="pt-BR" sz="2800" dirty="0" smtClean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56" y="2924944"/>
            <a:ext cx="71913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205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67832" y="1107142"/>
            <a:ext cx="8820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Ainda segundo a NBR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6118, 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diâmetro interno da curvatura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dos ganchos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das armaduras longitudinais de tração deve ser pelo menos igual ao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estabelecido na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Tabela.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56992"/>
            <a:ext cx="6493656" cy="27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2"/>
          <p:cNvSpPr>
            <a:spLocks noGrp="1" noChangeArrowheads="1"/>
          </p:cNvSpPr>
          <p:nvPr>
            <p:ph type="title"/>
          </p:nvPr>
        </p:nvSpPr>
        <p:spPr>
          <a:xfrm>
            <a:off x="774049" y="908720"/>
            <a:ext cx="5382127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 </a:t>
            </a:r>
            <a:r>
              <a:rPr lang="pt-BR" sz="2800" dirty="0" smtClean="0"/>
              <a:t>– </a:t>
            </a:r>
            <a:r>
              <a:rPr lang="pt-BR" sz="2800" b="1" dirty="0" smtClean="0"/>
              <a:t>Vigas usuais de edifício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70942" y="2996952"/>
            <a:ext cx="7830399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dirty="0" smtClean="0"/>
              <a:t>A seguir serão apresentadas prescrições para o detalhamento de vigas usuais de edifício.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88840"/>
            <a:ext cx="7791450" cy="3543300"/>
          </a:xfrm>
          <a:prstGeom prst="rect">
            <a:avLst/>
          </a:prstGeom>
        </p:spPr>
      </p:pic>
      <p:sp>
        <p:nvSpPr>
          <p:cNvPr id="212" name="Rectangle 2"/>
          <p:cNvSpPr>
            <a:spLocks noGrp="1" noChangeArrowheads="1"/>
          </p:cNvSpPr>
          <p:nvPr>
            <p:ph type="title"/>
          </p:nvPr>
        </p:nvSpPr>
        <p:spPr>
          <a:xfrm>
            <a:off x="774049" y="908720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 </a:t>
            </a:r>
            <a:r>
              <a:rPr lang="pt-BR" sz="2800" dirty="0" smtClean="0"/>
              <a:t>– </a:t>
            </a:r>
            <a:r>
              <a:rPr lang="pt-BR" sz="2800" b="1" dirty="0" smtClean="0"/>
              <a:t>Espaçamento livre em barras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2"/>
          <p:cNvSpPr>
            <a:spLocks noGrp="1" noChangeArrowheads="1"/>
          </p:cNvSpPr>
          <p:nvPr>
            <p:ph type="title"/>
          </p:nvPr>
        </p:nvSpPr>
        <p:spPr>
          <a:xfrm>
            <a:off x="774049" y="908720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7.2 </a:t>
            </a:r>
            <a:r>
              <a:rPr lang="pt-BR" sz="2800" dirty="0" smtClean="0"/>
              <a:t>– </a:t>
            </a:r>
            <a:r>
              <a:rPr lang="pt-BR" sz="2800" b="1" dirty="0" smtClean="0"/>
              <a:t>Armadura em mais de uma camada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4"/>
            <a:ext cx="8319467" cy="345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2"/>
          <p:cNvSpPr>
            <a:spLocks noGrp="1" noChangeArrowheads="1"/>
          </p:cNvSpPr>
          <p:nvPr>
            <p:ph type="title"/>
          </p:nvPr>
        </p:nvSpPr>
        <p:spPr>
          <a:xfrm>
            <a:off x="774049" y="908720"/>
            <a:ext cx="7700969" cy="93610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7.3 </a:t>
            </a:r>
            <a:r>
              <a:rPr lang="pt-BR" sz="2800" dirty="0" smtClean="0"/>
              <a:t>– </a:t>
            </a:r>
            <a:r>
              <a:rPr lang="pt-BR" sz="2800" b="1" dirty="0" smtClean="0"/>
              <a:t>Barras Longitudinais que chegam aos apoios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14" y="1988840"/>
            <a:ext cx="7866436" cy="40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89240"/>
            <a:ext cx="4896544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cs typeface="Times New Roman" pitchFamily="18" charset="0"/>
              </a:rPr>
              <a:t>CORTE ESQUEMÁTICO</a:t>
            </a:r>
            <a:endParaRPr lang="pt-BR" sz="3200" u="sng" dirty="0" smtClean="0"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66" y="836712"/>
            <a:ext cx="7847777" cy="440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528364" y="2884850"/>
            <a:ext cx="7929257" cy="976198"/>
            <a:chOff x="600372" y="3892962"/>
            <a:chExt cx="7929257" cy="976198"/>
          </a:xfrm>
        </p:grpSpPr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600372" y="4444960"/>
              <a:ext cx="378453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19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9" name="Conector de seta reta 8"/>
            <p:cNvCxnSpPr/>
            <p:nvPr/>
          </p:nvCxnSpPr>
          <p:spPr>
            <a:xfrm>
              <a:off x="694671" y="4725144"/>
              <a:ext cx="20869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694671" y="4444961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903369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3696974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4018280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5574252" y="3924672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5711546" y="3892962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3696974" y="4725144"/>
              <a:ext cx="32130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>
              <a:off x="4018280" y="4725144"/>
              <a:ext cx="1555972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>
              <a:off x="5583322" y="4725144"/>
              <a:ext cx="149001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>
              <a:off x="5732323" y="4725144"/>
              <a:ext cx="2345351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8077674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8398980" y="4403760"/>
              <a:ext cx="0" cy="42419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/>
            <p:nvPr/>
          </p:nvCxnSpPr>
          <p:spPr>
            <a:xfrm>
              <a:off x="8077674" y="4725144"/>
              <a:ext cx="32130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2198387" y="3965873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2408390" y="3965873"/>
              <a:ext cx="0" cy="90328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>
              <a:off x="903369" y="4725144"/>
              <a:ext cx="129501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>
              <a:off x="2198387" y="4725144"/>
              <a:ext cx="20869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2401956" y="4725144"/>
              <a:ext cx="1295018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"/>
            <p:cNvSpPr txBox="1">
              <a:spLocks noChangeArrowheads="1"/>
            </p:cNvSpPr>
            <p:nvPr/>
          </p:nvSpPr>
          <p:spPr>
            <a:xfrm>
              <a:off x="1198884" y="447609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29" name="Rectangle 2"/>
            <p:cNvSpPr txBox="1">
              <a:spLocks noChangeArrowheads="1"/>
            </p:cNvSpPr>
            <p:nvPr/>
          </p:nvSpPr>
          <p:spPr>
            <a:xfrm>
              <a:off x="2011433" y="4438715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19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"/>
            <p:cNvSpPr txBox="1">
              <a:spLocks noChangeArrowheads="1"/>
            </p:cNvSpPr>
            <p:nvPr/>
          </p:nvSpPr>
          <p:spPr>
            <a:xfrm>
              <a:off x="2685070" y="4460896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126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1" name="Rectangle 2"/>
            <p:cNvSpPr txBox="1">
              <a:spLocks noChangeArrowheads="1"/>
            </p:cNvSpPr>
            <p:nvPr/>
          </p:nvSpPr>
          <p:spPr>
            <a:xfrm>
              <a:off x="3563741" y="4460611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30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2"/>
            <p:cNvSpPr txBox="1">
              <a:spLocks noChangeArrowheads="1"/>
            </p:cNvSpPr>
            <p:nvPr/>
          </p:nvSpPr>
          <p:spPr>
            <a:xfrm>
              <a:off x="4504963" y="4456443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143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3" name="Rectangle 2"/>
            <p:cNvSpPr txBox="1">
              <a:spLocks noChangeArrowheads="1"/>
            </p:cNvSpPr>
            <p:nvPr/>
          </p:nvSpPr>
          <p:spPr>
            <a:xfrm>
              <a:off x="5360194" y="442835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12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4" name="Rectangle 2"/>
            <p:cNvSpPr txBox="1">
              <a:spLocks noChangeArrowheads="1"/>
            </p:cNvSpPr>
            <p:nvPr/>
          </p:nvSpPr>
          <p:spPr>
            <a:xfrm>
              <a:off x="6684828" y="4436985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225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sp>
          <p:nvSpPr>
            <p:cNvPr id="35" name="Rectangle 2"/>
            <p:cNvSpPr txBox="1">
              <a:spLocks noChangeArrowheads="1"/>
            </p:cNvSpPr>
            <p:nvPr/>
          </p:nvSpPr>
          <p:spPr>
            <a:xfrm>
              <a:off x="7947024" y="4428358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30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43" name="Conector reto 42"/>
          <p:cNvCxnSpPr/>
          <p:nvPr/>
        </p:nvCxnSpPr>
        <p:spPr>
          <a:xfrm>
            <a:off x="831361" y="2641776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5521294" y="2645409"/>
            <a:ext cx="1400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5660315" y="2641969"/>
            <a:ext cx="23625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2126379" y="2641776"/>
            <a:ext cx="210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2336382" y="2641776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3946272" y="2645409"/>
            <a:ext cx="15750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831361" y="2209028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5521294" y="2212661"/>
            <a:ext cx="1400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5660315" y="2209220"/>
            <a:ext cx="23625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2012135" y="2209011"/>
            <a:ext cx="2100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2336382" y="2209028"/>
            <a:ext cx="1295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3946272" y="2212661"/>
            <a:ext cx="15750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622663" y="1644033"/>
            <a:ext cx="0" cy="15698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V="1">
            <a:off x="831361" y="2634880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467544" y="3213930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 60"/>
          <p:cNvSpPr/>
          <p:nvPr/>
        </p:nvSpPr>
        <p:spPr>
          <a:xfrm>
            <a:off x="2126379" y="2204864"/>
            <a:ext cx="210003" cy="4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2" name="Conector reto 61"/>
          <p:cNvCxnSpPr/>
          <p:nvPr/>
        </p:nvCxnSpPr>
        <p:spPr>
          <a:xfrm flipV="1">
            <a:off x="3946272" y="2641775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508868" y="3213929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 flipV="1">
            <a:off x="3624966" y="2634879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/>
          <p:cNvSpPr/>
          <p:nvPr/>
        </p:nvSpPr>
        <p:spPr>
          <a:xfrm>
            <a:off x="5521294" y="2212661"/>
            <a:ext cx="139021" cy="429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/>
          <p:cNvCxnSpPr/>
          <p:nvPr/>
        </p:nvCxnSpPr>
        <p:spPr>
          <a:xfrm flipV="1">
            <a:off x="8337767" y="1653308"/>
            <a:ext cx="0" cy="15675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7900362" y="3213929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 flipV="1">
            <a:off x="8016461" y="2634879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756187" y="279153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>
                <a:solidFill>
                  <a:srgbClr val="0070C0"/>
                </a:solidFill>
              </a:rPr>
              <a:t>P</a:t>
            </a:r>
            <a:r>
              <a:rPr lang="pt-BR" sz="1200" b="1" dirty="0" smtClean="0">
                <a:solidFill>
                  <a:srgbClr val="0070C0"/>
                </a:solidFill>
              </a:rPr>
              <a:t>18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3870772" y="2763806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P13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8223605" y="266613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P18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1966258" y="262404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V107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5328621" y="2651768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0070C0"/>
                </a:solidFill>
              </a:rPr>
              <a:t>V103</a:t>
            </a:r>
            <a:endParaRPr lang="pt-BR" sz="12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69" name="Conector reto 68"/>
          <p:cNvCxnSpPr/>
          <p:nvPr/>
        </p:nvCxnSpPr>
        <p:spPr>
          <a:xfrm flipV="1">
            <a:off x="830233" y="1644033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487670" y="1644033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V="1">
            <a:off x="3952362" y="1653308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V="1">
            <a:off x="3631056" y="1646412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>
            <a:off x="3508868" y="1644033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V="1">
            <a:off x="8016461" y="1644033"/>
            <a:ext cx="86" cy="579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/>
          <p:cNvCxnSpPr/>
          <p:nvPr/>
        </p:nvCxnSpPr>
        <p:spPr>
          <a:xfrm>
            <a:off x="7875016" y="1653308"/>
            <a:ext cx="5600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upo 189"/>
          <p:cNvGrpSpPr/>
          <p:nvPr/>
        </p:nvGrpSpPr>
        <p:grpSpPr>
          <a:xfrm>
            <a:off x="831361" y="1592069"/>
            <a:ext cx="2793605" cy="536044"/>
            <a:chOff x="831361" y="1592069"/>
            <a:chExt cx="2793605" cy="536044"/>
          </a:xfrm>
        </p:grpSpPr>
        <p:cxnSp>
          <p:nvCxnSpPr>
            <p:cNvPr id="96" name="Conector de seta reta 95"/>
            <p:cNvCxnSpPr/>
            <p:nvPr/>
          </p:nvCxnSpPr>
          <p:spPr>
            <a:xfrm>
              <a:off x="831361" y="1844824"/>
              <a:ext cx="2793605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2"/>
            <p:cNvSpPr txBox="1">
              <a:spLocks noChangeArrowheads="1"/>
            </p:cNvSpPr>
            <p:nvPr/>
          </p:nvSpPr>
          <p:spPr>
            <a:xfrm>
              <a:off x="1478870" y="1592069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N.1 12 </a:t>
              </a:r>
              <a:r>
                <a:rPr lang="pt-BR" sz="1200" b="1" dirty="0" smtClean="0">
                  <a:solidFill>
                    <a:srgbClr val="953735"/>
                  </a:solidFill>
                  <a:latin typeface="Symbol" panose="05050102010706020507" pitchFamily="18" charset="2"/>
                </a:rPr>
                <a:t>f</a:t>
              </a:r>
              <a:r>
                <a:rPr lang="pt-BR" sz="1200" b="1" dirty="0" smtClean="0">
                  <a:solidFill>
                    <a:srgbClr val="953735"/>
                  </a:solidFill>
                </a:rPr>
                <a:t> 5 c/25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sp>
          <p:nvSpPr>
            <p:cNvPr id="111" name="Rectangle 2"/>
            <p:cNvSpPr txBox="1">
              <a:spLocks noChangeArrowheads="1"/>
            </p:cNvSpPr>
            <p:nvPr/>
          </p:nvSpPr>
          <p:spPr>
            <a:xfrm>
              <a:off x="1526290" y="1848581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(271)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91" name="Grupo 190"/>
          <p:cNvGrpSpPr/>
          <p:nvPr/>
        </p:nvGrpSpPr>
        <p:grpSpPr>
          <a:xfrm>
            <a:off x="3956061" y="1426186"/>
            <a:ext cx="1704254" cy="903287"/>
            <a:chOff x="3956061" y="1426186"/>
            <a:chExt cx="1704254" cy="903287"/>
          </a:xfrm>
        </p:grpSpPr>
        <p:cxnSp>
          <p:nvCxnSpPr>
            <p:cNvPr id="112" name="Conector de seta reta 111"/>
            <p:cNvCxnSpPr/>
            <p:nvPr/>
          </p:nvCxnSpPr>
          <p:spPr>
            <a:xfrm flipV="1">
              <a:off x="3956061" y="1844824"/>
              <a:ext cx="1704254" cy="10242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2"/>
            <p:cNvSpPr txBox="1">
              <a:spLocks noChangeArrowheads="1"/>
            </p:cNvSpPr>
            <p:nvPr/>
          </p:nvSpPr>
          <p:spPr>
            <a:xfrm>
              <a:off x="4147207" y="1598988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N.1 11 </a:t>
              </a:r>
              <a:r>
                <a:rPr lang="pt-BR" sz="1200" b="1" dirty="0" smtClean="0">
                  <a:solidFill>
                    <a:srgbClr val="953735"/>
                  </a:solidFill>
                  <a:latin typeface="Symbol" panose="05050102010706020507" pitchFamily="18" charset="2"/>
                </a:rPr>
                <a:t>f</a:t>
              </a:r>
              <a:r>
                <a:rPr lang="pt-BR" sz="1200" b="1" dirty="0" smtClean="0">
                  <a:solidFill>
                    <a:srgbClr val="953735"/>
                  </a:solidFill>
                </a:rPr>
                <a:t> 5 c/15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sp>
          <p:nvSpPr>
            <p:cNvPr id="114" name="Rectangle 2"/>
            <p:cNvSpPr txBox="1">
              <a:spLocks noChangeArrowheads="1"/>
            </p:cNvSpPr>
            <p:nvPr/>
          </p:nvSpPr>
          <p:spPr>
            <a:xfrm>
              <a:off x="4092129" y="1858301"/>
              <a:ext cx="1378827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53735"/>
                  </a:solidFill>
                </a:rPr>
                <a:t>(155)</a:t>
              </a:r>
              <a:endParaRPr lang="pt-BR" sz="1200" dirty="0" smtClean="0">
                <a:solidFill>
                  <a:srgbClr val="953735"/>
                </a:solidFill>
                <a:cs typeface="Times New Roman" pitchFamily="18" charset="0"/>
              </a:endParaRPr>
            </a:p>
          </p:txBody>
        </p:sp>
        <p:cxnSp>
          <p:nvCxnSpPr>
            <p:cNvPr id="144" name="Conector reto 143"/>
            <p:cNvCxnSpPr/>
            <p:nvPr/>
          </p:nvCxnSpPr>
          <p:spPr>
            <a:xfrm>
              <a:off x="5660315" y="1426186"/>
              <a:ext cx="0" cy="903287"/>
            </a:xfrm>
            <a:prstGeom prst="line">
              <a:avLst/>
            </a:prstGeom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upo 193"/>
          <p:cNvGrpSpPr/>
          <p:nvPr/>
        </p:nvGrpSpPr>
        <p:grpSpPr>
          <a:xfrm>
            <a:off x="5690248" y="1601248"/>
            <a:ext cx="2315418" cy="531062"/>
            <a:chOff x="5690248" y="1601248"/>
            <a:chExt cx="2315418" cy="531062"/>
          </a:xfrm>
        </p:grpSpPr>
        <p:cxnSp>
          <p:nvCxnSpPr>
            <p:cNvPr id="145" name="Conector de seta reta 144"/>
            <p:cNvCxnSpPr/>
            <p:nvPr/>
          </p:nvCxnSpPr>
          <p:spPr>
            <a:xfrm flipV="1">
              <a:off x="5690248" y="1834232"/>
              <a:ext cx="2315418" cy="13915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upo 191"/>
            <p:cNvGrpSpPr/>
            <p:nvPr/>
          </p:nvGrpSpPr>
          <p:grpSpPr>
            <a:xfrm>
              <a:off x="6182527" y="1601248"/>
              <a:ext cx="1378828" cy="531062"/>
              <a:chOff x="6182527" y="1601248"/>
              <a:chExt cx="1378828" cy="531062"/>
            </a:xfrm>
          </p:grpSpPr>
          <p:sp>
            <p:nvSpPr>
              <p:cNvPr id="146" name="Rectangle 2"/>
              <p:cNvSpPr txBox="1">
                <a:spLocks noChangeArrowheads="1"/>
              </p:cNvSpPr>
              <p:nvPr/>
            </p:nvSpPr>
            <p:spPr>
              <a:xfrm>
                <a:off x="6182528" y="1601248"/>
                <a:ext cx="1378827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953735"/>
                    </a:solidFill>
                  </a:rPr>
                  <a:t>N.1 10 </a:t>
                </a:r>
                <a:r>
                  <a:rPr lang="pt-BR" sz="1200" b="1" dirty="0" smtClean="0">
                    <a:solidFill>
                      <a:srgbClr val="953735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pt-BR" sz="1200" b="1" dirty="0" smtClean="0">
                    <a:solidFill>
                      <a:srgbClr val="953735"/>
                    </a:solidFill>
                  </a:rPr>
                  <a:t> 5 c/25</a:t>
                </a:r>
                <a:endParaRPr lang="pt-BR" sz="1200" dirty="0" smtClean="0">
                  <a:solidFill>
                    <a:srgbClr val="953735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47" name="Rectangle 2"/>
              <p:cNvSpPr txBox="1">
                <a:spLocks noChangeArrowheads="1"/>
              </p:cNvSpPr>
              <p:nvPr/>
            </p:nvSpPr>
            <p:spPr>
              <a:xfrm>
                <a:off x="6182527" y="1852778"/>
                <a:ext cx="1378827" cy="27953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defRPr/>
                </a:pPr>
                <a:r>
                  <a:rPr lang="pt-BR" sz="1200" b="1" dirty="0" smtClean="0">
                    <a:solidFill>
                      <a:srgbClr val="953735"/>
                    </a:solidFill>
                  </a:rPr>
                  <a:t>(225)</a:t>
                </a:r>
                <a:endParaRPr lang="pt-BR" sz="1200" dirty="0" smtClean="0">
                  <a:solidFill>
                    <a:srgbClr val="953735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148" name="Rectangle 2"/>
          <p:cNvSpPr txBox="1">
            <a:spLocks noChangeArrowheads="1"/>
          </p:cNvSpPr>
          <p:nvPr/>
        </p:nvSpPr>
        <p:spPr>
          <a:xfrm>
            <a:off x="396050" y="620688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dirty="0"/>
              <a:t>V112 (12X50)</a:t>
            </a:r>
          </a:p>
        </p:txBody>
      </p:sp>
      <p:cxnSp>
        <p:nvCxnSpPr>
          <p:cNvPr id="178" name="Conector reto 177"/>
          <p:cNvCxnSpPr/>
          <p:nvPr/>
        </p:nvCxnSpPr>
        <p:spPr>
          <a:xfrm>
            <a:off x="681631" y="2575295"/>
            <a:ext cx="7552365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reto 179"/>
          <p:cNvCxnSpPr/>
          <p:nvPr/>
        </p:nvCxnSpPr>
        <p:spPr>
          <a:xfrm>
            <a:off x="698949" y="2280886"/>
            <a:ext cx="7552365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049" y="67387"/>
            <a:ext cx="1910215" cy="1391940"/>
          </a:xfrm>
          <a:prstGeom prst="rect">
            <a:avLst/>
          </a:prstGeom>
        </p:spPr>
      </p:pic>
      <p:cxnSp>
        <p:nvCxnSpPr>
          <p:cNvPr id="118" name="Conector reto 117"/>
          <p:cNvCxnSpPr/>
          <p:nvPr/>
        </p:nvCxnSpPr>
        <p:spPr>
          <a:xfrm flipH="1">
            <a:off x="622663" y="3173436"/>
            <a:ext cx="9351" cy="349592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/>
          <p:nvPr/>
        </p:nvCxnSpPr>
        <p:spPr>
          <a:xfrm>
            <a:off x="3946272" y="3173437"/>
            <a:ext cx="0" cy="30812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to 120"/>
          <p:cNvCxnSpPr/>
          <p:nvPr/>
        </p:nvCxnSpPr>
        <p:spPr>
          <a:xfrm>
            <a:off x="8326972" y="3043338"/>
            <a:ext cx="10795" cy="369803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to 121"/>
          <p:cNvCxnSpPr/>
          <p:nvPr/>
        </p:nvCxnSpPr>
        <p:spPr>
          <a:xfrm>
            <a:off x="681631" y="4581128"/>
            <a:ext cx="7552365" cy="2814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2"/>
          <p:cNvSpPr txBox="1">
            <a:spLocks noChangeArrowheads="1"/>
          </p:cNvSpPr>
          <p:nvPr/>
        </p:nvSpPr>
        <p:spPr>
          <a:xfrm>
            <a:off x="1699881" y="4167484"/>
            <a:ext cx="2369057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N2 2 </a:t>
            </a:r>
            <a:r>
              <a:rPr lang="pt-BR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00B050"/>
                </a:solidFill>
              </a:rPr>
              <a:t> 12.5 C=724</a:t>
            </a:r>
            <a:endParaRPr lang="pt-BR" sz="20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cxnSp>
        <p:nvCxnSpPr>
          <p:cNvPr id="126" name="Conector reto 125"/>
          <p:cNvCxnSpPr/>
          <p:nvPr/>
        </p:nvCxnSpPr>
        <p:spPr>
          <a:xfrm flipV="1">
            <a:off x="2613062" y="5022197"/>
            <a:ext cx="2120721" cy="8627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2"/>
          <p:cNvSpPr txBox="1">
            <a:spLocks noChangeArrowheads="1"/>
          </p:cNvSpPr>
          <p:nvPr/>
        </p:nvSpPr>
        <p:spPr>
          <a:xfrm>
            <a:off x="2583037" y="4630587"/>
            <a:ext cx="2369057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N3 </a:t>
            </a:r>
            <a:r>
              <a:rPr lang="pt-BR" sz="2000" b="1" dirty="0">
                <a:solidFill>
                  <a:srgbClr val="00B050"/>
                </a:solidFill>
              </a:rPr>
              <a:t>1</a:t>
            </a:r>
            <a:r>
              <a:rPr lang="pt-BR" sz="2000" b="1" dirty="0" smtClean="0">
                <a:solidFill>
                  <a:srgbClr val="00B050"/>
                </a:solidFill>
              </a:rPr>
              <a:t> </a:t>
            </a:r>
            <a:r>
              <a:rPr lang="pt-BR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00B050"/>
                </a:solidFill>
              </a:rPr>
              <a:t> 12.5 C=230</a:t>
            </a:r>
            <a:endParaRPr lang="pt-BR" sz="20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cxnSp>
        <p:nvCxnSpPr>
          <p:cNvPr id="129" name="Conector reto 128"/>
          <p:cNvCxnSpPr/>
          <p:nvPr/>
        </p:nvCxnSpPr>
        <p:spPr>
          <a:xfrm>
            <a:off x="4745430" y="4667158"/>
            <a:ext cx="0" cy="9032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de seta reta 129"/>
          <p:cNvCxnSpPr/>
          <p:nvPr/>
        </p:nvCxnSpPr>
        <p:spPr>
          <a:xfrm>
            <a:off x="3946271" y="5445224"/>
            <a:ext cx="7779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2"/>
          <p:cNvSpPr txBox="1">
            <a:spLocks noChangeArrowheads="1"/>
          </p:cNvSpPr>
          <p:nvPr/>
        </p:nvSpPr>
        <p:spPr>
          <a:xfrm>
            <a:off x="4068938" y="5223437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101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9" name="Conector reto 138"/>
          <p:cNvCxnSpPr/>
          <p:nvPr/>
        </p:nvCxnSpPr>
        <p:spPr>
          <a:xfrm>
            <a:off x="690031" y="6490401"/>
            <a:ext cx="7552365" cy="2814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2"/>
          <p:cNvSpPr txBox="1">
            <a:spLocks noChangeArrowheads="1"/>
          </p:cNvSpPr>
          <p:nvPr/>
        </p:nvSpPr>
        <p:spPr>
          <a:xfrm>
            <a:off x="1087684" y="6068742"/>
            <a:ext cx="2369057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N4 2 </a:t>
            </a:r>
            <a:r>
              <a:rPr lang="pt-BR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00B050"/>
                </a:solidFill>
              </a:rPr>
              <a:t> 12.5 C=724</a:t>
            </a:r>
            <a:endParaRPr lang="pt-BR" sz="20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cxnSp>
        <p:nvCxnSpPr>
          <p:cNvPr id="143" name="Conector reto 142"/>
          <p:cNvCxnSpPr/>
          <p:nvPr/>
        </p:nvCxnSpPr>
        <p:spPr>
          <a:xfrm>
            <a:off x="4723467" y="6052145"/>
            <a:ext cx="3078698" cy="16597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2"/>
          <p:cNvSpPr txBox="1">
            <a:spLocks noChangeArrowheads="1"/>
          </p:cNvSpPr>
          <p:nvPr/>
        </p:nvSpPr>
        <p:spPr>
          <a:xfrm>
            <a:off x="5078287" y="5655412"/>
            <a:ext cx="2369057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N5 </a:t>
            </a:r>
            <a:r>
              <a:rPr lang="pt-BR" sz="2000" b="1" dirty="0">
                <a:solidFill>
                  <a:srgbClr val="00B050"/>
                </a:solidFill>
              </a:rPr>
              <a:t>1</a:t>
            </a:r>
            <a:r>
              <a:rPr lang="pt-BR" sz="2000" b="1" dirty="0" smtClean="0">
                <a:solidFill>
                  <a:srgbClr val="00B050"/>
                </a:solidFill>
              </a:rPr>
              <a:t> </a:t>
            </a:r>
            <a:r>
              <a:rPr lang="pt-BR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rgbClr val="00B050"/>
                </a:solidFill>
              </a:rPr>
              <a:t> 12.5 C=300</a:t>
            </a:r>
            <a:endParaRPr lang="pt-BR" sz="20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cxnSp>
        <p:nvCxnSpPr>
          <p:cNvPr id="157" name="Conector de seta reta 156"/>
          <p:cNvCxnSpPr/>
          <p:nvPr/>
        </p:nvCxnSpPr>
        <p:spPr>
          <a:xfrm>
            <a:off x="7802165" y="5655412"/>
            <a:ext cx="220683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reto 157"/>
          <p:cNvCxnSpPr/>
          <p:nvPr/>
        </p:nvCxnSpPr>
        <p:spPr>
          <a:xfrm>
            <a:off x="8005666" y="3788137"/>
            <a:ext cx="17182" cy="256037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reto 160"/>
          <p:cNvCxnSpPr/>
          <p:nvPr/>
        </p:nvCxnSpPr>
        <p:spPr>
          <a:xfrm>
            <a:off x="7802165" y="5445224"/>
            <a:ext cx="0" cy="9032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2"/>
          <p:cNvSpPr txBox="1">
            <a:spLocks noChangeArrowheads="1"/>
          </p:cNvSpPr>
          <p:nvPr/>
        </p:nvSpPr>
        <p:spPr>
          <a:xfrm>
            <a:off x="7632932" y="535095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84722" y="6313529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2387841" y="1157710"/>
            <a:ext cx="2" cy="580158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>
            <a:off x="5765758" y="875669"/>
            <a:ext cx="23247" cy="874905"/>
          </a:xfrm>
          <a:prstGeom prst="straightConnector1">
            <a:avLst/>
          </a:prstGeom>
          <a:ln w="38100">
            <a:solidFill>
              <a:srgbClr val="FD7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1972169" y="918387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12,43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886325" y="908720"/>
            <a:ext cx="7461064" cy="846230"/>
            <a:chOff x="716435" y="3966573"/>
            <a:chExt cx="7461064" cy="846230"/>
          </a:xfrm>
        </p:grpSpPr>
        <p:grpSp>
          <p:nvGrpSpPr>
            <p:cNvPr id="52" name="Grupo 51"/>
            <p:cNvGrpSpPr/>
            <p:nvPr/>
          </p:nvGrpSpPr>
          <p:grpSpPr>
            <a:xfrm>
              <a:off x="3783035" y="4448334"/>
              <a:ext cx="1812833" cy="364469"/>
              <a:chOff x="717590" y="4293096"/>
              <a:chExt cx="1501516" cy="301749"/>
            </a:xfrm>
          </p:grpSpPr>
          <p:sp>
            <p:nvSpPr>
              <p:cNvPr id="110" name="Retângulo 109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11" name="Conector de seta reta 110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de seta reta 111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de seta reta 112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de seta reta 116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de seta reta 117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o 52"/>
            <p:cNvGrpSpPr/>
            <p:nvPr/>
          </p:nvGrpSpPr>
          <p:grpSpPr>
            <a:xfrm>
              <a:off x="5651615" y="4244215"/>
              <a:ext cx="2525884" cy="568584"/>
              <a:chOff x="717590" y="4124106"/>
              <a:chExt cx="1501516" cy="470739"/>
            </a:xfrm>
          </p:grpSpPr>
          <p:sp>
            <p:nvSpPr>
              <p:cNvPr id="96" name="Retângulo 95"/>
              <p:cNvSpPr/>
              <p:nvPr/>
            </p:nvSpPr>
            <p:spPr>
              <a:xfrm>
                <a:off x="717590" y="4124106"/>
                <a:ext cx="1501516" cy="454249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7" name="Conector de seta reta 96"/>
              <p:cNvCxnSpPr/>
              <p:nvPr/>
            </p:nvCxnSpPr>
            <p:spPr>
              <a:xfrm>
                <a:off x="1406109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de seta reta 105"/>
              <p:cNvCxnSpPr/>
              <p:nvPr/>
            </p:nvCxnSpPr>
            <p:spPr>
              <a:xfrm>
                <a:off x="1126876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de seta reta 106"/>
              <p:cNvCxnSpPr/>
              <p:nvPr/>
            </p:nvCxnSpPr>
            <p:spPr>
              <a:xfrm>
                <a:off x="1725902" y="4133674"/>
                <a:ext cx="0" cy="4611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de seta reta 107"/>
              <p:cNvCxnSpPr/>
              <p:nvPr/>
            </p:nvCxnSpPr>
            <p:spPr>
              <a:xfrm>
                <a:off x="845070" y="4133674"/>
                <a:ext cx="0" cy="4446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de seta reta 108"/>
              <p:cNvCxnSpPr/>
              <p:nvPr/>
            </p:nvCxnSpPr>
            <p:spPr>
              <a:xfrm>
                <a:off x="1974870" y="4133674"/>
                <a:ext cx="0" cy="4542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o 53"/>
            <p:cNvGrpSpPr/>
            <p:nvPr/>
          </p:nvGrpSpPr>
          <p:grpSpPr>
            <a:xfrm>
              <a:off x="2230381" y="4316986"/>
              <a:ext cx="1571620" cy="483901"/>
              <a:chOff x="1375621" y="5660575"/>
              <a:chExt cx="1501516" cy="294781"/>
            </a:xfrm>
          </p:grpSpPr>
          <p:sp>
            <p:nvSpPr>
              <p:cNvPr id="82" name="Retângulo 81"/>
              <p:cNvSpPr/>
              <p:nvPr/>
            </p:nvSpPr>
            <p:spPr>
              <a:xfrm>
                <a:off x="1375621" y="5660575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83" name="Conector de seta reta 82"/>
              <p:cNvCxnSpPr/>
              <p:nvPr/>
            </p:nvCxnSpPr>
            <p:spPr>
              <a:xfrm>
                <a:off x="2078754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de seta reta 83"/>
              <p:cNvCxnSpPr/>
              <p:nvPr/>
            </p:nvCxnSpPr>
            <p:spPr>
              <a:xfrm>
                <a:off x="1784907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de seta reta 84"/>
              <p:cNvCxnSpPr/>
              <p:nvPr/>
            </p:nvCxnSpPr>
            <p:spPr>
              <a:xfrm>
                <a:off x="2336382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de seta reta 90"/>
              <p:cNvCxnSpPr/>
              <p:nvPr/>
            </p:nvCxnSpPr>
            <p:spPr>
              <a:xfrm>
                <a:off x="1503101" y="5660575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de seta reta 91"/>
              <p:cNvCxnSpPr/>
              <p:nvPr/>
            </p:nvCxnSpPr>
            <p:spPr>
              <a:xfrm>
                <a:off x="2632901" y="5670100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o 54"/>
            <p:cNvGrpSpPr/>
            <p:nvPr/>
          </p:nvGrpSpPr>
          <p:grpSpPr>
            <a:xfrm>
              <a:off x="716435" y="4510465"/>
              <a:ext cx="1501516" cy="301749"/>
              <a:chOff x="717590" y="4293096"/>
              <a:chExt cx="1501516" cy="301749"/>
            </a:xfrm>
          </p:grpSpPr>
          <p:sp>
            <p:nvSpPr>
              <p:cNvPr id="60" name="Retângulo 59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1" name="Conector de seta reta 60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de seta reta 61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de seta reta 75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de seta reta 77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de seta reta 80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tangle 2"/>
            <p:cNvSpPr txBox="1">
              <a:spLocks noChangeArrowheads="1"/>
            </p:cNvSpPr>
            <p:nvPr/>
          </p:nvSpPr>
          <p:spPr>
            <a:xfrm>
              <a:off x="906751" y="4261755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8,82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7" name="Rectangle 2"/>
            <p:cNvSpPr txBox="1">
              <a:spLocks noChangeArrowheads="1"/>
            </p:cNvSpPr>
            <p:nvPr/>
          </p:nvSpPr>
          <p:spPr>
            <a:xfrm>
              <a:off x="2727719" y="4051615"/>
              <a:ext cx="107744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14,85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4126382" y="4213813"/>
              <a:ext cx="110454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11,28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6414832" y="3966573"/>
              <a:ext cx="122903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16,48 </a:t>
              </a:r>
              <a:r>
                <a:rPr lang="pt-BR" sz="1200" b="1" dirty="0" err="1" smtClean="0">
                  <a:solidFill>
                    <a:srgbClr val="D1B13B"/>
                  </a:solidFill>
                </a:rPr>
                <a:t>kN</a:t>
              </a:r>
              <a:r>
                <a:rPr lang="pt-BR" sz="1200" b="1" dirty="0" smtClean="0">
                  <a:solidFill>
                    <a:srgbClr val="D1B13B"/>
                  </a:solidFill>
                </a:rPr>
                <a:t>/m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22" name="Grupo 121"/>
          <p:cNvGrpSpPr/>
          <p:nvPr/>
        </p:nvGrpSpPr>
        <p:grpSpPr>
          <a:xfrm>
            <a:off x="791398" y="1737868"/>
            <a:ext cx="7655813" cy="327910"/>
            <a:chOff x="621508" y="4795721"/>
            <a:chExt cx="7655813" cy="327910"/>
          </a:xfrm>
        </p:grpSpPr>
        <p:sp>
          <p:nvSpPr>
            <p:cNvPr id="123" name="Triângulo isósceles 122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4" name="Triângulo isósceles 123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5" name="Conector reto 124"/>
            <p:cNvCxnSpPr>
              <a:stCxn id="123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riângulo isósceles 126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28" name="Conector de seta reta 127"/>
          <p:cNvCxnSpPr/>
          <p:nvPr/>
        </p:nvCxnSpPr>
        <p:spPr>
          <a:xfrm>
            <a:off x="886325" y="2531387"/>
            <a:ext cx="146267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 reto 128"/>
          <p:cNvCxnSpPr/>
          <p:nvPr/>
        </p:nvCxnSpPr>
        <p:spPr>
          <a:xfrm flipH="1">
            <a:off x="2349002" y="1843017"/>
            <a:ext cx="0" cy="83238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1295611" y="2294310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145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1" name="Conector de seta reta 130"/>
          <p:cNvCxnSpPr/>
          <p:nvPr/>
        </p:nvCxnSpPr>
        <p:spPr>
          <a:xfrm>
            <a:off x="2364365" y="2531387"/>
            <a:ext cx="157148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2"/>
          <p:cNvSpPr txBox="1">
            <a:spLocks noChangeArrowheads="1"/>
          </p:cNvSpPr>
          <p:nvPr/>
        </p:nvSpPr>
        <p:spPr>
          <a:xfrm>
            <a:off x="2841510" y="2289951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151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3" name="Conector reto 132"/>
          <p:cNvCxnSpPr/>
          <p:nvPr/>
        </p:nvCxnSpPr>
        <p:spPr>
          <a:xfrm flipH="1">
            <a:off x="5724856" y="1858242"/>
            <a:ext cx="71524" cy="387501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de seta reta 133"/>
          <p:cNvCxnSpPr/>
          <p:nvPr/>
        </p:nvCxnSpPr>
        <p:spPr>
          <a:xfrm>
            <a:off x="3955509" y="2531387"/>
            <a:ext cx="1810249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4580534" y="228044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164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6" name="Conector de seta reta 135"/>
          <p:cNvCxnSpPr/>
          <p:nvPr/>
        </p:nvCxnSpPr>
        <p:spPr>
          <a:xfrm>
            <a:off x="5787592" y="2531387"/>
            <a:ext cx="254861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2"/>
          <p:cNvSpPr txBox="1">
            <a:spLocks noChangeArrowheads="1"/>
          </p:cNvSpPr>
          <p:nvPr/>
        </p:nvSpPr>
        <p:spPr>
          <a:xfrm>
            <a:off x="6770597" y="2251855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246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8" name="Conector de seta reta 137"/>
          <p:cNvCxnSpPr/>
          <p:nvPr/>
        </p:nvCxnSpPr>
        <p:spPr>
          <a:xfrm>
            <a:off x="886325" y="3010560"/>
            <a:ext cx="3048953" cy="1263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2"/>
          <p:cNvSpPr txBox="1">
            <a:spLocks noChangeArrowheads="1"/>
          </p:cNvSpPr>
          <p:nvPr/>
        </p:nvSpPr>
        <p:spPr>
          <a:xfrm>
            <a:off x="2119498" y="277282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296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40" name="Conector de seta reta 139"/>
          <p:cNvCxnSpPr/>
          <p:nvPr/>
        </p:nvCxnSpPr>
        <p:spPr>
          <a:xfrm flipV="1">
            <a:off x="3916194" y="2996996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2"/>
          <p:cNvSpPr txBox="1">
            <a:spLocks noChangeArrowheads="1"/>
          </p:cNvSpPr>
          <p:nvPr/>
        </p:nvSpPr>
        <p:spPr>
          <a:xfrm>
            <a:off x="5526022" y="2762154"/>
            <a:ext cx="582605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92D050"/>
                </a:solidFill>
              </a:rPr>
              <a:t>410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grpSp>
        <p:nvGrpSpPr>
          <p:cNvPr id="142" name="Grupo 141"/>
          <p:cNvGrpSpPr/>
          <p:nvPr/>
        </p:nvGrpSpPr>
        <p:grpSpPr>
          <a:xfrm>
            <a:off x="715246" y="1769551"/>
            <a:ext cx="7909898" cy="320598"/>
            <a:chOff x="1202853" y="1212171"/>
            <a:chExt cx="7909898" cy="320598"/>
          </a:xfrm>
        </p:grpSpPr>
        <p:sp>
          <p:nvSpPr>
            <p:cNvPr id="143" name="Rectangle 2"/>
            <p:cNvSpPr txBox="1">
              <a:spLocks noChangeArrowheads="1"/>
            </p:cNvSpPr>
            <p:nvPr/>
          </p:nvSpPr>
          <p:spPr>
            <a:xfrm>
              <a:off x="1202853" y="1246780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A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4" name="Rectangle 2"/>
            <p:cNvSpPr txBox="1">
              <a:spLocks noChangeArrowheads="1"/>
            </p:cNvSpPr>
            <p:nvPr/>
          </p:nvSpPr>
          <p:spPr>
            <a:xfrm>
              <a:off x="4259246" y="1212171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B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  <p:sp>
          <p:nvSpPr>
            <p:cNvPr id="145" name="Rectangle 2"/>
            <p:cNvSpPr txBox="1">
              <a:spLocks noChangeArrowheads="1"/>
            </p:cNvSpPr>
            <p:nvPr/>
          </p:nvSpPr>
          <p:spPr>
            <a:xfrm>
              <a:off x="8218919" y="1253237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FD7471"/>
                  </a:solidFill>
                </a:rPr>
                <a:t>C</a:t>
              </a:r>
              <a:endParaRPr lang="pt-BR" sz="1200" dirty="0" smtClean="0">
                <a:solidFill>
                  <a:srgbClr val="FD7471"/>
                </a:solidFill>
                <a:cs typeface="Times New Roman" pitchFamily="18" charset="0"/>
              </a:endParaRPr>
            </a:p>
          </p:txBody>
        </p:sp>
      </p:grpSp>
      <p:cxnSp>
        <p:nvCxnSpPr>
          <p:cNvPr id="156" name="Conector reto 155"/>
          <p:cNvCxnSpPr/>
          <p:nvPr/>
        </p:nvCxnSpPr>
        <p:spPr>
          <a:xfrm>
            <a:off x="875008" y="2036233"/>
            <a:ext cx="0" cy="378820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/>
          <p:cNvCxnSpPr/>
          <p:nvPr/>
        </p:nvCxnSpPr>
        <p:spPr>
          <a:xfrm flipH="1">
            <a:off x="3884751" y="1977043"/>
            <a:ext cx="59752" cy="375621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reto 157"/>
          <p:cNvCxnSpPr/>
          <p:nvPr/>
        </p:nvCxnSpPr>
        <p:spPr>
          <a:xfrm>
            <a:off x="8310313" y="2055521"/>
            <a:ext cx="0" cy="360572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upo 158"/>
          <p:cNvGrpSpPr/>
          <p:nvPr/>
        </p:nvGrpSpPr>
        <p:grpSpPr>
          <a:xfrm>
            <a:off x="752627" y="4124491"/>
            <a:ext cx="7655813" cy="327910"/>
            <a:chOff x="621508" y="4795721"/>
            <a:chExt cx="7655813" cy="327910"/>
          </a:xfrm>
        </p:grpSpPr>
        <p:sp>
          <p:nvSpPr>
            <p:cNvPr id="160" name="Triângulo isósceles 159"/>
            <p:cNvSpPr/>
            <p:nvPr/>
          </p:nvSpPr>
          <p:spPr>
            <a:xfrm>
              <a:off x="621508" y="481221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Triângulo isósceles 160"/>
            <p:cNvSpPr/>
            <p:nvPr/>
          </p:nvSpPr>
          <p:spPr>
            <a:xfrm>
              <a:off x="3680629" y="4806054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62" name="Conector reto 161"/>
            <p:cNvCxnSpPr>
              <a:stCxn id="160" idx="0"/>
            </p:cNvCxnSpPr>
            <p:nvPr/>
          </p:nvCxnSpPr>
          <p:spPr>
            <a:xfrm flipV="1">
              <a:off x="719635" y="4802689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3778755" y="4795721"/>
              <a:ext cx="4400440" cy="1270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riângulo isósceles 163"/>
            <p:cNvSpPr/>
            <p:nvPr/>
          </p:nvSpPr>
          <p:spPr>
            <a:xfrm>
              <a:off x="8081068" y="4835599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70" name="Conector reto 169"/>
          <p:cNvCxnSpPr/>
          <p:nvPr/>
        </p:nvCxnSpPr>
        <p:spPr>
          <a:xfrm>
            <a:off x="2349002" y="1950383"/>
            <a:ext cx="0" cy="37828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2"/>
          <p:cNvSpPr txBox="1">
            <a:spLocks noChangeArrowheads="1"/>
          </p:cNvSpPr>
          <p:nvPr/>
        </p:nvSpPr>
        <p:spPr>
          <a:xfrm>
            <a:off x="5370408" y="605806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1200" b="1" dirty="0" smtClean="0">
                <a:solidFill>
                  <a:srgbClr val="FD7471"/>
                </a:solidFill>
              </a:rPr>
              <a:t>37,65 </a:t>
            </a:r>
            <a:r>
              <a:rPr lang="pt-BR" sz="1200" b="1" dirty="0" err="1" smtClean="0">
                <a:solidFill>
                  <a:srgbClr val="FD7471"/>
                </a:solidFill>
              </a:rPr>
              <a:t>kN</a:t>
            </a:r>
            <a:endParaRPr lang="pt-BR" sz="1200" dirty="0" smtClean="0">
              <a:solidFill>
                <a:srgbClr val="FD7471"/>
              </a:solidFill>
              <a:cs typeface="Times New Roman" pitchFamily="18" charset="0"/>
            </a:endParaRPr>
          </a:p>
        </p:txBody>
      </p:sp>
      <p:sp>
        <p:nvSpPr>
          <p:cNvPr id="181" name="Rectangle 2"/>
          <p:cNvSpPr txBox="1">
            <a:spLocks noChangeArrowheads="1"/>
          </p:cNvSpPr>
          <p:nvPr/>
        </p:nvSpPr>
        <p:spPr>
          <a:xfrm>
            <a:off x="1721179" y="5879303"/>
            <a:ext cx="621535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dirty="0" smtClean="0"/>
              <a:t>Diagrama de Momento </a:t>
            </a:r>
            <a:r>
              <a:rPr lang="pt-BR" sz="2800" dirty="0" err="1" smtClean="0"/>
              <a:t>Fletor</a:t>
            </a:r>
            <a:r>
              <a:rPr lang="pt-BR" sz="2800" dirty="0" smtClean="0"/>
              <a:t> [</a:t>
            </a:r>
            <a:r>
              <a:rPr lang="pt-BR" sz="2800" dirty="0" err="1" smtClean="0"/>
              <a:t>kNcm</a:t>
            </a:r>
            <a:r>
              <a:rPr lang="pt-BR" sz="2800" dirty="0" smtClean="0"/>
              <a:t>]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82" name="Conector de seta reta 181"/>
          <p:cNvCxnSpPr/>
          <p:nvPr/>
        </p:nvCxnSpPr>
        <p:spPr>
          <a:xfrm rot="10800000">
            <a:off x="887953" y="2061494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de seta reta 182"/>
          <p:cNvCxnSpPr/>
          <p:nvPr/>
        </p:nvCxnSpPr>
        <p:spPr>
          <a:xfrm rot="10800000">
            <a:off x="3935278" y="2022442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de seta reta 183"/>
          <p:cNvCxnSpPr/>
          <p:nvPr/>
        </p:nvCxnSpPr>
        <p:spPr>
          <a:xfrm rot="10800000">
            <a:off x="8336206" y="2050991"/>
            <a:ext cx="2" cy="58015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2"/>
          <p:cNvSpPr txBox="1">
            <a:spLocks noChangeArrowheads="1"/>
          </p:cNvSpPr>
          <p:nvPr/>
        </p:nvSpPr>
        <p:spPr>
          <a:xfrm>
            <a:off x="20676" y="2097022"/>
            <a:ext cx="893832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7,12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86" name="Rectangle 2"/>
          <p:cNvSpPr txBox="1">
            <a:spLocks noChangeArrowheads="1"/>
          </p:cNvSpPr>
          <p:nvPr/>
        </p:nvSpPr>
        <p:spPr>
          <a:xfrm>
            <a:off x="2845813" y="2095487"/>
            <a:ext cx="112954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100,53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87" name="Rectangle 2"/>
          <p:cNvSpPr txBox="1">
            <a:spLocks noChangeArrowheads="1"/>
          </p:cNvSpPr>
          <p:nvPr/>
        </p:nvSpPr>
        <p:spPr>
          <a:xfrm>
            <a:off x="7451345" y="2134434"/>
            <a:ext cx="1129549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B0F0"/>
                </a:solidFill>
              </a:rPr>
              <a:t>36,6</a:t>
            </a:r>
            <a:endParaRPr lang="pt-BR" sz="1200" dirty="0" smtClean="0">
              <a:solidFill>
                <a:srgbClr val="00B0F0"/>
              </a:solidFill>
              <a:cs typeface="Times New Roman" pitchFamily="18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829340" y="3011881"/>
            <a:ext cx="7453423" cy="2672586"/>
            <a:chOff x="829340" y="3011881"/>
            <a:chExt cx="7453423" cy="2672586"/>
          </a:xfrm>
        </p:grpSpPr>
        <p:sp>
          <p:nvSpPr>
            <p:cNvPr id="178" name="Rectangle 2"/>
            <p:cNvSpPr txBox="1">
              <a:spLocks noChangeArrowheads="1"/>
            </p:cNvSpPr>
            <p:nvPr/>
          </p:nvSpPr>
          <p:spPr>
            <a:xfrm>
              <a:off x="2303232" y="4848168"/>
              <a:ext cx="90449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1229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  <p:sp>
          <p:nvSpPr>
            <p:cNvPr id="3" name="Forma livre 2"/>
            <p:cNvSpPr/>
            <p:nvPr/>
          </p:nvSpPr>
          <p:spPr>
            <a:xfrm>
              <a:off x="829340" y="4157330"/>
              <a:ext cx="3072809" cy="691144"/>
            </a:xfrm>
            <a:custGeom>
              <a:avLst/>
              <a:gdLst>
                <a:gd name="connsiteX0" fmla="*/ 0 w 3072809"/>
                <a:gd name="connsiteY0" fmla="*/ 0 h 691144"/>
                <a:gd name="connsiteX1" fmla="*/ 1509823 w 3072809"/>
                <a:gd name="connsiteY1" fmla="*/ 691117 h 691144"/>
                <a:gd name="connsiteX2" fmla="*/ 3072809 w 3072809"/>
                <a:gd name="connsiteY2" fmla="*/ 21265 h 69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72809" h="691144">
                  <a:moveTo>
                    <a:pt x="0" y="0"/>
                  </a:moveTo>
                  <a:cubicBezTo>
                    <a:pt x="498844" y="343786"/>
                    <a:pt x="997688" y="687573"/>
                    <a:pt x="1509823" y="691117"/>
                  </a:cubicBezTo>
                  <a:cubicBezTo>
                    <a:pt x="2021958" y="694661"/>
                    <a:pt x="2547383" y="357963"/>
                    <a:pt x="3072809" y="21265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4F81BD"/>
                  </a:solidFill>
                </a:ln>
              </a:endParaRPr>
            </a:p>
          </p:txBody>
        </p:sp>
        <p:sp>
          <p:nvSpPr>
            <p:cNvPr id="6" name="Forma livre 5"/>
            <p:cNvSpPr/>
            <p:nvPr/>
          </p:nvSpPr>
          <p:spPr>
            <a:xfrm>
              <a:off x="2977153" y="3312411"/>
              <a:ext cx="945514" cy="824786"/>
            </a:xfrm>
            <a:custGeom>
              <a:avLst/>
              <a:gdLst>
                <a:gd name="connsiteX0" fmla="*/ 0 w 945514"/>
                <a:gd name="connsiteY0" fmla="*/ 824786 h 824786"/>
                <a:gd name="connsiteX1" fmla="*/ 499730 w 945514"/>
                <a:gd name="connsiteY1" fmla="*/ 505810 h 824786"/>
                <a:gd name="connsiteX2" fmla="*/ 914400 w 945514"/>
                <a:gd name="connsiteY2" fmla="*/ 37977 h 824786"/>
                <a:gd name="connsiteX3" fmla="*/ 914400 w 945514"/>
                <a:gd name="connsiteY3" fmla="*/ 27345 h 824786"/>
                <a:gd name="connsiteX4" fmla="*/ 903767 w 945514"/>
                <a:gd name="connsiteY4" fmla="*/ 27345 h 82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514" h="824786">
                  <a:moveTo>
                    <a:pt x="0" y="824786"/>
                  </a:moveTo>
                  <a:cubicBezTo>
                    <a:pt x="173665" y="730865"/>
                    <a:pt x="347330" y="636945"/>
                    <a:pt x="499730" y="505810"/>
                  </a:cubicBezTo>
                  <a:cubicBezTo>
                    <a:pt x="652130" y="374675"/>
                    <a:pt x="845288" y="117721"/>
                    <a:pt x="914400" y="37977"/>
                  </a:cubicBezTo>
                  <a:cubicBezTo>
                    <a:pt x="983512" y="-41767"/>
                    <a:pt x="916172" y="29117"/>
                    <a:pt x="914400" y="27345"/>
                  </a:cubicBezTo>
                  <a:cubicBezTo>
                    <a:pt x="912628" y="25573"/>
                    <a:pt x="908197" y="26459"/>
                    <a:pt x="903767" y="27345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1" name="Rectangle 2"/>
            <p:cNvSpPr txBox="1">
              <a:spLocks noChangeArrowheads="1"/>
            </p:cNvSpPr>
            <p:nvPr/>
          </p:nvSpPr>
          <p:spPr>
            <a:xfrm>
              <a:off x="4016427" y="3011881"/>
              <a:ext cx="90449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4321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4859079" y="4125433"/>
              <a:ext cx="3423684" cy="1057310"/>
            </a:xfrm>
            <a:custGeom>
              <a:avLst/>
              <a:gdLst>
                <a:gd name="connsiteX0" fmla="*/ 0 w 3423684"/>
                <a:gd name="connsiteY0" fmla="*/ 10632 h 850609"/>
                <a:gd name="connsiteX1" fmla="*/ 1499191 w 3423684"/>
                <a:gd name="connsiteY1" fmla="*/ 850604 h 850609"/>
                <a:gd name="connsiteX2" fmla="*/ 3423684 w 3423684"/>
                <a:gd name="connsiteY2" fmla="*/ 0 h 850609"/>
                <a:gd name="connsiteX3" fmla="*/ 3423684 w 3423684"/>
                <a:gd name="connsiteY3" fmla="*/ 0 h 85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684" h="850609">
                  <a:moveTo>
                    <a:pt x="0" y="10632"/>
                  </a:moveTo>
                  <a:cubicBezTo>
                    <a:pt x="464288" y="431504"/>
                    <a:pt x="928577" y="852376"/>
                    <a:pt x="1499191" y="850604"/>
                  </a:cubicBezTo>
                  <a:cubicBezTo>
                    <a:pt x="2069805" y="848832"/>
                    <a:pt x="3423684" y="0"/>
                    <a:pt x="3423684" y="0"/>
                  </a:cubicBezTo>
                  <a:lnTo>
                    <a:pt x="3423684" y="0"/>
                  </a:ln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3944679" y="3317358"/>
              <a:ext cx="893135" cy="818707"/>
            </a:xfrm>
            <a:custGeom>
              <a:avLst/>
              <a:gdLst>
                <a:gd name="connsiteX0" fmla="*/ 893135 w 893135"/>
                <a:gd name="connsiteY0" fmla="*/ 818707 h 818707"/>
                <a:gd name="connsiteX1" fmla="*/ 478465 w 893135"/>
                <a:gd name="connsiteY1" fmla="*/ 489098 h 818707"/>
                <a:gd name="connsiteX2" fmla="*/ 0 w 893135"/>
                <a:gd name="connsiteY2" fmla="*/ 0 h 81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35" h="818707">
                  <a:moveTo>
                    <a:pt x="893135" y="818707"/>
                  </a:moveTo>
                  <a:cubicBezTo>
                    <a:pt x="760228" y="722128"/>
                    <a:pt x="627321" y="625549"/>
                    <a:pt x="478465" y="489098"/>
                  </a:cubicBezTo>
                  <a:cubicBezTo>
                    <a:pt x="329609" y="352647"/>
                    <a:pt x="72656" y="42530"/>
                    <a:pt x="0" y="0"/>
                  </a:cubicBezTo>
                </a:path>
              </a:pathLst>
            </a:custGeom>
            <a:noFill/>
            <a:ln w="28575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Rectangle 2"/>
            <p:cNvSpPr txBox="1">
              <a:spLocks noChangeArrowheads="1"/>
            </p:cNvSpPr>
            <p:nvPr/>
          </p:nvSpPr>
          <p:spPr>
            <a:xfrm>
              <a:off x="5967979" y="5404935"/>
              <a:ext cx="904491" cy="2795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r>
                <a:rPr lang="pt-BR" sz="2000" b="1" dirty="0" smtClean="0">
                  <a:solidFill>
                    <a:srgbClr val="4F81BD"/>
                  </a:solidFill>
                </a:rPr>
                <a:t>4064</a:t>
              </a:r>
              <a:endParaRPr lang="pt-BR" sz="2000" dirty="0" smtClean="0">
                <a:solidFill>
                  <a:srgbClr val="4F81BD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981761" y="3333800"/>
            <a:ext cx="7268077" cy="1848943"/>
            <a:chOff x="981761" y="3333800"/>
            <a:chExt cx="7268077" cy="1848943"/>
          </a:xfrm>
        </p:grpSpPr>
        <p:cxnSp>
          <p:nvCxnSpPr>
            <p:cNvPr id="188" name="Conector reto 187"/>
            <p:cNvCxnSpPr/>
            <p:nvPr/>
          </p:nvCxnSpPr>
          <p:spPr>
            <a:xfrm flipH="1">
              <a:off x="2509715" y="4848168"/>
              <a:ext cx="467438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to 188"/>
            <p:cNvCxnSpPr/>
            <p:nvPr/>
          </p:nvCxnSpPr>
          <p:spPr>
            <a:xfrm flipH="1">
              <a:off x="1909886" y="4851434"/>
              <a:ext cx="467438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/>
          </p:nvGrpSpPr>
          <p:grpSpPr>
            <a:xfrm>
              <a:off x="981761" y="3333800"/>
              <a:ext cx="7268077" cy="1848943"/>
              <a:chOff x="981761" y="3333800"/>
              <a:chExt cx="7268077" cy="1848943"/>
            </a:xfrm>
          </p:grpSpPr>
          <p:cxnSp>
            <p:nvCxnSpPr>
              <p:cNvPr id="18" name="Conector reto 17"/>
              <p:cNvCxnSpPr>
                <a:stCxn id="6" idx="3"/>
              </p:cNvCxnSpPr>
              <p:nvPr/>
            </p:nvCxnSpPr>
            <p:spPr>
              <a:xfrm flipH="1">
                <a:off x="3424115" y="3339756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to 118"/>
              <p:cNvCxnSpPr/>
              <p:nvPr/>
            </p:nvCxnSpPr>
            <p:spPr>
              <a:xfrm flipH="1">
                <a:off x="3988614" y="3333800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119"/>
              <p:cNvCxnSpPr/>
              <p:nvPr/>
            </p:nvCxnSpPr>
            <p:spPr>
              <a:xfrm flipH="1">
                <a:off x="3146285" y="3650980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120"/>
              <p:cNvCxnSpPr/>
              <p:nvPr/>
            </p:nvCxnSpPr>
            <p:spPr>
              <a:xfrm flipH="1">
                <a:off x="4296272" y="3649037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to 145"/>
              <p:cNvCxnSpPr/>
              <p:nvPr/>
            </p:nvCxnSpPr>
            <p:spPr>
              <a:xfrm flipH="1">
                <a:off x="2828666" y="3930336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 flipH="1">
                <a:off x="4638117" y="3957215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 flipH="1">
                <a:off x="5817324" y="5182743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 flipH="1">
                <a:off x="5126820" y="4880066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flipH="1">
                <a:off x="4695701" y="4466011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 flipH="1">
                <a:off x="6420224" y="5182743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/>
              <p:cNvCxnSpPr/>
              <p:nvPr/>
            </p:nvCxnSpPr>
            <p:spPr>
              <a:xfrm flipH="1">
                <a:off x="6965520" y="4959302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/>
              <p:cNvCxnSpPr/>
              <p:nvPr/>
            </p:nvCxnSpPr>
            <p:spPr>
              <a:xfrm flipH="1">
                <a:off x="7782400" y="4491157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/>
              <p:cNvCxnSpPr/>
              <p:nvPr/>
            </p:nvCxnSpPr>
            <p:spPr>
              <a:xfrm flipH="1">
                <a:off x="3125994" y="4653136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/>
              <p:cNvCxnSpPr/>
              <p:nvPr/>
            </p:nvCxnSpPr>
            <p:spPr>
              <a:xfrm flipH="1">
                <a:off x="981761" y="4571619"/>
                <a:ext cx="467438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upo 23"/>
          <p:cNvGrpSpPr/>
          <p:nvPr/>
        </p:nvGrpSpPr>
        <p:grpSpPr>
          <a:xfrm>
            <a:off x="505045" y="3330515"/>
            <a:ext cx="8107327" cy="1896769"/>
            <a:chOff x="505045" y="3330515"/>
            <a:chExt cx="8107327" cy="1896769"/>
          </a:xfrm>
        </p:grpSpPr>
        <p:sp>
          <p:nvSpPr>
            <p:cNvPr id="148" name="Forma livre 147"/>
            <p:cNvSpPr/>
            <p:nvPr/>
          </p:nvSpPr>
          <p:spPr>
            <a:xfrm>
              <a:off x="2469636" y="3335368"/>
              <a:ext cx="945514" cy="824786"/>
            </a:xfrm>
            <a:custGeom>
              <a:avLst/>
              <a:gdLst>
                <a:gd name="connsiteX0" fmla="*/ 0 w 945514"/>
                <a:gd name="connsiteY0" fmla="*/ 824786 h 824786"/>
                <a:gd name="connsiteX1" fmla="*/ 499730 w 945514"/>
                <a:gd name="connsiteY1" fmla="*/ 505810 h 824786"/>
                <a:gd name="connsiteX2" fmla="*/ 914400 w 945514"/>
                <a:gd name="connsiteY2" fmla="*/ 37977 h 824786"/>
                <a:gd name="connsiteX3" fmla="*/ 914400 w 945514"/>
                <a:gd name="connsiteY3" fmla="*/ 27345 h 824786"/>
                <a:gd name="connsiteX4" fmla="*/ 903767 w 945514"/>
                <a:gd name="connsiteY4" fmla="*/ 27345 h 82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5514" h="824786">
                  <a:moveTo>
                    <a:pt x="0" y="824786"/>
                  </a:moveTo>
                  <a:cubicBezTo>
                    <a:pt x="173665" y="730865"/>
                    <a:pt x="347330" y="636945"/>
                    <a:pt x="499730" y="505810"/>
                  </a:cubicBezTo>
                  <a:cubicBezTo>
                    <a:pt x="652130" y="374675"/>
                    <a:pt x="845288" y="117721"/>
                    <a:pt x="914400" y="37977"/>
                  </a:cubicBezTo>
                  <a:cubicBezTo>
                    <a:pt x="983512" y="-41767"/>
                    <a:pt x="916172" y="29117"/>
                    <a:pt x="914400" y="27345"/>
                  </a:cubicBezTo>
                  <a:cubicBezTo>
                    <a:pt x="912628" y="25573"/>
                    <a:pt x="908197" y="26459"/>
                    <a:pt x="903767" y="27345"/>
                  </a:cubicBezTo>
                </a:path>
              </a:pathLst>
            </a:custGeom>
            <a:noFill/>
            <a:ln w="28575">
              <a:solidFill>
                <a:srgbClr val="FD7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9" name="Forma livre 148"/>
            <p:cNvSpPr/>
            <p:nvPr/>
          </p:nvSpPr>
          <p:spPr>
            <a:xfrm>
              <a:off x="4469031" y="3330515"/>
              <a:ext cx="893135" cy="818707"/>
            </a:xfrm>
            <a:custGeom>
              <a:avLst/>
              <a:gdLst>
                <a:gd name="connsiteX0" fmla="*/ 893135 w 893135"/>
                <a:gd name="connsiteY0" fmla="*/ 818707 h 818707"/>
                <a:gd name="connsiteX1" fmla="*/ 478465 w 893135"/>
                <a:gd name="connsiteY1" fmla="*/ 489098 h 818707"/>
                <a:gd name="connsiteX2" fmla="*/ 0 w 893135"/>
                <a:gd name="connsiteY2" fmla="*/ 0 h 81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35" h="818707">
                  <a:moveTo>
                    <a:pt x="893135" y="818707"/>
                  </a:moveTo>
                  <a:cubicBezTo>
                    <a:pt x="760228" y="722128"/>
                    <a:pt x="627321" y="625549"/>
                    <a:pt x="478465" y="489098"/>
                  </a:cubicBezTo>
                  <a:cubicBezTo>
                    <a:pt x="329609" y="352647"/>
                    <a:pt x="72656" y="42530"/>
                    <a:pt x="0" y="0"/>
                  </a:cubicBezTo>
                </a:path>
              </a:pathLst>
            </a:custGeom>
            <a:noFill/>
            <a:ln w="28575">
              <a:solidFill>
                <a:srgbClr val="FD7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4423144" y="4114800"/>
              <a:ext cx="4189228" cy="1112484"/>
            </a:xfrm>
            <a:custGeom>
              <a:avLst/>
              <a:gdLst>
                <a:gd name="connsiteX0" fmla="*/ 0 w 4189228"/>
                <a:gd name="connsiteY0" fmla="*/ 10633 h 1112484"/>
                <a:gd name="connsiteX1" fmla="*/ 297712 w 4189228"/>
                <a:gd name="connsiteY1" fmla="*/ 350874 h 1112484"/>
                <a:gd name="connsiteX2" fmla="*/ 733647 w 4189228"/>
                <a:gd name="connsiteY2" fmla="*/ 776177 h 1112484"/>
                <a:gd name="connsiteX3" fmla="*/ 1414130 w 4189228"/>
                <a:gd name="connsiteY3" fmla="*/ 1073888 h 1112484"/>
                <a:gd name="connsiteX4" fmla="*/ 2445489 w 4189228"/>
                <a:gd name="connsiteY4" fmla="*/ 1084521 h 1112484"/>
                <a:gd name="connsiteX5" fmla="*/ 2977116 w 4189228"/>
                <a:gd name="connsiteY5" fmla="*/ 850605 h 1112484"/>
                <a:gd name="connsiteX6" fmla="*/ 3806456 w 4189228"/>
                <a:gd name="connsiteY6" fmla="*/ 382772 h 1112484"/>
                <a:gd name="connsiteX7" fmla="*/ 4189228 w 4189228"/>
                <a:gd name="connsiteY7" fmla="*/ 0 h 111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9228" h="1112484">
                  <a:moveTo>
                    <a:pt x="0" y="10633"/>
                  </a:moveTo>
                  <a:cubicBezTo>
                    <a:pt x="87719" y="116958"/>
                    <a:pt x="175438" y="223283"/>
                    <a:pt x="297712" y="350874"/>
                  </a:cubicBezTo>
                  <a:cubicBezTo>
                    <a:pt x="419986" y="478465"/>
                    <a:pt x="547577" y="655675"/>
                    <a:pt x="733647" y="776177"/>
                  </a:cubicBezTo>
                  <a:cubicBezTo>
                    <a:pt x="919717" y="896679"/>
                    <a:pt x="1128823" y="1022497"/>
                    <a:pt x="1414130" y="1073888"/>
                  </a:cubicBezTo>
                  <a:cubicBezTo>
                    <a:pt x="1699437" y="1125279"/>
                    <a:pt x="2184991" y="1121735"/>
                    <a:pt x="2445489" y="1084521"/>
                  </a:cubicBezTo>
                  <a:cubicBezTo>
                    <a:pt x="2705987" y="1047307"/>
                    <a:pt x="2750288" y="967563"/>
                    <a:pt x="2977116" y="850605"/>
                  </a:cubicBezTo>
                  <a:cubicBezTo>
                    <a:pt x="3203944" y="733647"/>
                    <a:pt x="3604437" y="524539"/>
                    <a:pt x="3806456" y="382772"/>
                  </a:cubicBezTo>
                  <a:cubicBezTo>
                    <a:pt x="4008475" y="241005"/>
                    <a:pt x="4098851" y="120502"/>
                    <a:pt x="4189228" y="0"/>
                  </a:cubicBezTo>
                </a:path>
              </a:pathLst>
            </a:custGeom>
            <a:noFill/>
            <a:ln w="28575">
              <a:solidFill>
                <a:srgbClr val="FD7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orma livre 20"/>
            <p:cNvSpPr/>
            <p:nvPr/>
          </p:nvSpPr>
          <p:spPr>
            <a:xfrm>
              <a:off x="505045" y="4199705"/>
              <a:ext cx="3700131" cy="712600"/>
            </a:xfrm>
            <a:custGeom>
              <a:avLst/>
              <a:gdLst>
                <a:gd name="connsiteX0" fmla="*/ 0 w 3700131"/>
                <a:gd name="connsiteY0" fmla="*/ 10633 h 712600"/>
                <a:gd name="connsiteX1" fmla="*/ 446568 w 3700131"/>
                <a:gd name="connsiteY1" fmla="*/ 382772 h 712600"/>
                <a:gd name="connsiteX2" fmla="*/ 1414131 w 3700131"/>
                <a:gd name="connsiteY2" fmla="*/ 680484 h 712600"/>
                <a:gd name="connsiteX3" fmla="*/ 2424224 w 3700131"/>
                <a:gd name="connsiteY3" fmla="*/ 680484 h 712600"/>
                <a:gd name="connsiteX4" fmla="*/ 3104707 w 3700131"/>
                <a:gd name="connsiteY4" fmla="*/ 467833 h 712600"/>
                <a:gd name="connsiteX5" fmla="*/ 3700131 w 3700131"/>
                <a:gd name="connsiteY5" fmla="*/ 0 h 71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0131" h="712600">
                  <a:moveTo>
                    <a:pt x="0" y="10633"/>
                  </a:moveTo>
                  <a:cubicBezTo>
                    <a:pt x="105440" y="140881"/>
                    <a:pt x="210880" y="271130"/>
                    <a:pt x="446568" y="382772"/>
                  </a:cubicBezTo>
                  <a:cubicBezTo>
                    <a:pt x="682256" y="494414"/>
                    <a:pt x="1084522" y="630865"/>
                    <a:pt x="1414131" y="680484"/>
                  </a:cubicBezTo>
                  <a:cubicBezTo>
                    <a:pt x="1743740" y="730103"/>
                    <a:pt x="2142461" y="715926"/>
                    <a:pt x="2424224" y="680484"/>
                  </a:cubicBezTo>
                  <a:cubicBezTo>
                    <a:pt x="2705987" y="645042"/>
                    <a:pt x="2892056" y="581247"/>
                    <a:pt x="3104707" y="467833"/>
                  </a:cubicBezTo>
                  <a:cubicBezTo>
                    <a:pt x="3317358" y="354419"/>
                    <a:pt x="3508744" y="177209"/>
                    <a:pt x="3700131" y="0"/>
                  </a:cubicBezTo>
                </a:path>
              </a:pathLst>
            </a:custGeom>
            <a:noFill/>
            <a:ln>
              <a:solidFill>
                <a:srgbClr val="FD74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453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7.5 </a:t>
            </a:r>
            <a:r>
              <a:rPr lang="pt-BR" sz="2800" dirty="0" smtClean="0"/>
              <a:t>– </a:t>
            </a:r>
            <a:r>
              <a:rPr lang="pt-BR" sz="2800" b="1" dirty="0" smtClean="0"/>
              <a:t>Translado do diagrama de momentos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11559" y="1259116"/>
            <a:ext cx="7700969" cy="1809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dirty="0" smtClean="0"/>
              <a:t>Para verificação da ancoragem o diagrama de momento atuante deverá ser trasladado em </a:t>
            </a:r>
            <a:r>
              <a:rPr lang="pt-BR" sz="2800" b="1" dirty="0" smtClean="0">
                <a:solidFill>
                  <a:srgbClr val="00B050"/>
                </a:solidFill>
              </a:rPr>
              <a:t>al</a:t>
            </a:r>
            <a:r>
              <a:rPr lang="pt-BR" sz="2800" b="1" dirty="0" smtClean="0"/>
              <a:t> no sentido de aumentar os momentos fletores de cada seção.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973738"/>
              </p:ext>
            </p:extLst>
          </p:nvPr>
        </p:nvGraphicFramePr>
        <p:xfrm>
          <a:off x="2771800" y="3123485"/>
          <a:ext cx="25146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4" name="Equação" r:id="rId4" imgW="1066680" imgH="393480" progId="Equation.3">
                  <p:embed/>
                </p:oleObj>
              </mc:Choice>
              <mc:Fallback>
                <p:oleObj name="Equação" r:id="rId4" imgW="106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123485"/>
                        <a:ext cx="2514600" cy="92392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1244"/>
              </p:ext>
            </p:extLst>
          </p:nvPr>
        </p:nvGraphicFramePr>
        <p:xfrm>
          <a:off x="1043608" y="4456287"/>
          <a:ext cx="5528632" cy="10370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9609"/>
                <a:gridCol w="1330000"/>
                <a:gridCol w="1356080"/>
                <a:gridCol w="1642943"/>
              </a:tblGrid>
              <a:tr h="34569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Valores do deslocamento 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45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pt-BR" sz="2000" u="none" strike="noStrike" dirty="0">
                          <a:effectLst/>
                        </a:rPr>
                        <a:t> ≤ 0,7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0,7 &lt; </a:t>
                      </a:r>
                      <a:r>
                        <a:rPr lang="pt-BR" sz="2000" u="none" strike="noStrike" dirty="0">
                          <a:effectLst/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pt-BR" sz="2000" u="none" strike="noStrike" dirty="0">
                          <a:effectLst/>
                        </a:rPr>
                        <a:t> &lt; 0,9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pt-BR" sz="2000" u="none" strike="noStrike" dirty="0">
                          <a:effectLst/>
                        </a:rPr>
                        <a:t> ≥ 0,9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569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al</a:t>
                      </a:r>
                      <a:endParaRPr lang="pt-BR" sz="20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 smtClean="0">
                          <a:effectLst/>
                        </a:rPr>
                        <a:t>1,0d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0,75d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0,5d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123728" y="5805264"/>
            <a:ext cx="3888432" cy="570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d = altura útil da seção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81981"/>
              </p:ext>
            </p:extLst>
          </p:nvPr>
        </p:nvGraphicFramePr>
        <p:xfrm>
          <a:off x="5868559" y="3212976"/>
          <a:ext cx="3095747" cy="1003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719"/>
                <a:gridCol w="744730"/>
                <a:gridCol w="759335"/>
                <a:gridCol w="919963"/>
              </a:tblGrid>
              <a:tr h="2523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Valores do deslocamento al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395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>
                          <a:effectLst/>
                        </a:rPr>
                        <a:t> 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pt-BR" sz="1600" u="none" strike="noStrike" dirty="0">
                          <a:effectLst/>
                        </a:rPr>
                        <a:t> ≤ 0,7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0,7 &lt; </a:t>
                      </a:r>
                      <a:r>
                        <a:rPr lang="pt-BR" sz="1600" u="none" strike="noStrike" dirty="0">
                          <a:effectLst/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pt-BR" sz="1600" u="none" strike="noStrike" dirty="0">
                          <a:effectLst/>
                        </a:rPr>
                        <a:t> &lt; 0,9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pt-BR" sz="1600" u="none" strike="noStrike" dirty="0">
                          <a:effectLst/>
                        </a:rPr>
                        <a:t> ≥ 0,9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73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al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 smtClean="0">
                          <a:effectLst/>
                        </a:rPr>
                        <a:t>1,0d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0,75d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effectLst/>
                        </a:rPr>
                        <a:t>0,5d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55575" y="388883"/>
            <a:ext cx="3672408" cy="519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rgbClr val="00B050"/>
                </a:solidFill>
              </a:rPr>
              <a:t>al</a:t>
            </a: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 a direita do P18 </a:t>
            </a:r>
            <a:endParaRPr lang="pt-BR" sz="2600" u="sng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811607"/>
              </p:ext>
            </p:extLst>
          </p:nvPr>
        </p:nvGraphicFramePr>
        <p:xfrm>
          <a:off x="971600" y="908720"/>
          <a:ext cx="4824536" cy="817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9" name="Equação" r:id="rId4" imgW="2463480" imgH="419040" progId="Equation.3">
                  <p:embed/>
                </p:oleObj>
              </mc:Choice>
              <mc:Fallback>
                <p:oleObj name="Equação" r:id="rId4" imgW="2463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908720"/>
                        <a:ext cx="4824536" cy="817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11026" y="1972687"/>
            <a:ext cx="3672408" cy="519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rgbClr val="00B050"/>
                </a:solidFill>
              </a:rPr>
              <a:t>al</a:t>
            </a: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 a esquerda de P13 </a:t>
            </a:r>
            <a:endParaRPr lang="pt-BR" sz="2600" u="sng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443880"/>
              </p:ext>
            </p:extLst>
          </p:nvPr>
        </p:nvGraphicFramePr>
        <p:xfrm>
          <a:off x="960214" y="2492896"/>
          <a:ext cx="4791372" cy="842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0" name="Equação" r:id="rId6" imgW="2374560" imgH="419040" progId="Equation.3">
                  <p:embed/>
                </p:oleObj>
              </mc:Choice>
              <mc:Fallback>
                <p:oleObj name="Equação" r:id="rId6" imgW="2374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214" y="2492896"/>
                        <a:ext cx="4791372" cy="842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801340" y="3582323"/>
            <a:ext cx="3672408" cy="519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rgbClr val="00B050"/>
                </a:solidFill>
              </a:rPr>
              <a:t>al</a:t>
            </a: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 a direita de P13 </a:t>
            </a:r>
            <a:endParaRPr lang="pt-BR" sz="2600" u="sng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350247"/>
              </p:ext>
            </p:extLst>
          </p:nvPr>
        </p:nvGraphicFramePr>
        <p:xfrm>
          <a:off x="1076052" y="4101838"/>
          <a:ext cx="4740275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1" name="Equação" r:id="rId8" imgW="2349360" imgH="419040" progId="Equation.3">
                  <p:embed/>
                </p:oleObj>
              </mc:Choice>
              <mc:Fallback>
                <p:oleObj name="Equação" r:id="rId8" imgW="2349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052" y="4101838"/>
                        <a:ext cx="4740275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781149" y="5171743"/>
            <a:ext cx="3672408" cy="519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rgbClr val="00B050"/>
                </a:solidFill>
              </a:rPr>
              <a:t>al</a:t>
            </a: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 a esquerda de P8 </a:t>
            </a:r>
            <a:endParaRPr lang="pt-BR" sz="2600" u="sng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537064"/>
              </p:ext>
            </p:extLst>
          </p:nvPr>
        </p:nvGraphicFramePr>
        <p:xfrm>
          <a:off x="1055861" y="5691258"/>
          <a:ext cx="4740275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2" name="Equação" r:id="rId10" imgW="2349360" imgH="419040" progId="Equation.3">
                  <p:embed/>
                </p:oleObj>
              </mc:Choice>
              <mc:Fallback>
                <p:oleObj name="Equação" r:id="rId10" imgW="2349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861" y="5691258"/>
                        <a:ext cx="4740275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7781" y="1196752"/>
            <a:ext cx="2618059" cy="17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7.6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de apoio extremo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36054"/>
            <a:ext cx="8160197" cy="45228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559762"/>
            <a:ext cx="7749480" cy="9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6815283" y="1327259"/>
            <a:ext cx="2369057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B050"/>
                </a:solidFill>
              </a:rPr>
              <a:t>N2 2 </a:t>
            </a:r>
            <a:r>
              <a:rPr lang="pt-BR" sz="18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00B050"/>
                </a:solidFill>
              </a:rPr>
              <a:t> 12.5 C=724</a:t>
            </a:r>
            <a:endParaRPr lang="pt-BR" sz="18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609513" y="2634343"/>
            <a:ext cx="103220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19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6840446" y="3071918"/>
            <a:ext cx="569208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7406578" y="2715271"/>
            <a:ext cx="0" cy="69021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7409655" y="1778254"/>
            <a:ext cx="1383980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7409655" y="1074131"/>
            <a:ext cx="13839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6840447" y="154827"/>
            <a:ext cx="0" cy="2554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7409655" y="1767035"/>
            <a:ext cx="235" cy="942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6417371" y="2709208"/>
            <a:ext cx="152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7013761" y="2038623"/>
            <a:ext cx="158901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0070C0"/>
                </a:solidFill>
              </a:rPr>
              <a:t>P</a:t>
            </a:r>
            <a:r>
              <a:rPr lang="pt-BR" sz="2000" b="1" dirty="0" smtClean="0">
                <a:solidFill>
                  <a:srgbClr val="0070C0"/>
                </a:solidFill>
              </a:rPr>
              <a:t>18</a:t>
            </a:r>
            <a:endParaRPr lang="pt-BR" sz="20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68" name="Conector reto 67"/>
          <p:cNvCxnSpPr/>
          <p:nvPr/>
        </p:nvCxnSpPr>
        <p:spPr>
          <a:xfrm flipV="1">
            <a:off x="7406578" y="154827"/>
            <a:ext cx="235" cy="942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6472263" y="154827"/>
            <a:ext cx="152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>
          <a:xfrm>
            <a:off x="7001277" y="1670084"/>
            <a:ext cx="1792358" cy="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 flipH="1">
            <a:off x="6837371" y="2658128"/>
            <a:ext cx="3077" cy="59111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 rot="5400000">
            <a:off x="8337990" y="1432988"/>
            <a:ext cx="911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86" y="304808"/>
            <a:ext cx="4822421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7.6.1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em P18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424235" y="1752285"/>
            <a:ext cx="4822421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9" name="Rectangle 2"/>
          <p:cNvSpPr txBox="1">
            <a:spLocks noChangeArrowheads="1"/>
          </p:cNvSpPr>
          <p:nvPr/>
        </p:nvSpPr>
        <p:spPr>
          <a:xfrm>
            <a:off x="665480" y="1073547"/>
            <a:ext cx="4822421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1- Cálculo da força a ser ancorada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0" name="Rectangle 2"/>
          <p:cNvSpPr txBox="1">
            <a:spLocks noChangeArrowheads="1"/>
          </p:cNvSpPr>
          <p:nvPr/>
        </p:nvSpPr>
        <p:spPr>
          <a:xfrm>
            <a:off x="716919" y="2405320"/>
            <a:ext cx="5859359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,calc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Rsd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/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fyd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9,97 x </a:t>
            </a:r>
            <a:r>
              <a:rPr lang="pt-B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/500/1,15 = 0,23cm²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707300" y="2065993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/>
              <a:t>2</a:t>
            </a:r>
            <a:r>
              <a:rPr lang="pt-BR" sz="2000" b="1" dirty="0" smtClean="0"/>
              <a:t>- Cálculo de </a:t>
            </a:r>
            <a:r>
              <a:rPr lang="pt-BR" sz="2000" b="1" dirty="0" err="1" smtClean="0"/>
              <a:t>As,cal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716919" y="1458897"/>
            <a:ext cx="4476491" cy="463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Rsd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(al/d).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Vsd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1 x 9,97 = 9,97kN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3" name="Rectangle 2"/>
          <p:cNvSpPr txBox="1">
            <a:spLocks noChangeArrowheads="1"/>
          </p:cNvSpPr>
          <p:nvPr/>
        </p:nvSpPr>
        <p:spPr>
          <a:xfrm>
            <a:off x="665480" y="3466538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Consulta-se tabela p/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fck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=25MPa e aço CA-50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\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=38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f =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48cm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4" name="Rectangle 2"/>
          <p:cNvSpPr txBox="1">
            <a:spLocks noChangeArrowheads="1"/>
          </p:cNvSpPr>
          <p:nvPr/>
        </p:nvSpPr>
        <p:spPr>
          <a:xfrm>
            <a:off x="622482" y="3101598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3- Comprimento de ancoragem </a:t>
            </a:r>
            <a:r>
              <a:rPr lang="pt-BR" sz="2000" b="1" dirty="0" err="1" smtClean="0"/>
              <a:t>lb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716919" y="4896516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lb,nec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lb.As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.calc</a:t>
            </a:r>
            <a:r>
              <a:rPr lang="pt-BR" sz="2000" b="1" baseline="-25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/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.e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(48x0,23) / 2,5 = 4,4cm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622482" y="4032550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/>
              <a:t>4</a:t>
            </a:r>
            <a:r>
              <a:rPr lang="pt-BR" sz="2000" b="1" dirty="0" smtClean="0"/>
              <a:t>- Cálculo </a:t>
            </a:r>
            <a:r>
              <a:rPr lang="pt-BR" sz="2000" b="1" dirty="0" err="1" smtClean="0"/>
              <a:t>lb,nec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3" name="Rectangle 2"/>
          <p:cNvSpPr txBox="1">
            <a:spLocks noChangeArrowheads="1"/>
          </p:cNvSpPr>
          <p:nvPr/>
        </p:nvSpPr>
        <p:spPr>
          <a:xfrm>
            <a:off x="716919" y="4493161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.e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2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12.5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\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2,5cm²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6815283" y="1327259"/>
            <a:ext cx="2369057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B050"/>
                </a:solidFill>
              </a:rPr>
              <a:t>N2 2 </a:t>
            </a:r>
            <a:r>
              <a:rPr lang="pt-BR" sz="18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00B050"/>
                </a:solidFill>
              </a:rPr>
              <a:t> 12.5 C=724</a:t>
            </a:r>
            <a:endParaRPr lang="pt-BR" sz="18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609513" y="2634343"/>
            <a:ext cx="103220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19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6840446" y="3071918"/>
            <a:ext cx="569208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7406578" y="2715271"/>
            <a:ext cx="0" cy="69021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7409655" y="1778254"/>
            <a:ext cx="1383980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7409655" y="1074131"/>
            <a:ext cx="13839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6840447" y="154827"/>
            <a:ext cx="0" cy="2554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V="1">
            <a:off x="7409655" y="1767035"/>
            <a:ext cx="235" cy="942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6417371" y="2709208"/>
            <a:ext cx="152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7013761" y="2038623"/>
            <a:ext cx="158901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>
                <a:solidFill>
                  <a:srgbClr val="0070C0"/>
                </a:solidFill>
              </a:rPr>
              <a:t>P</a:t>
            </a:r>
            <a:r>
              <a:rPr lang="pt-BR" sz="2000" b="1" dirty="0" smtClean="0">
                <a:solidFill>
                  <a:srgbClr val="0070C0"/>
                </a:solidFill>
              </a:rPr>
              <a:t>18</a:t>
            </a:r>
            <a:endParaRPr lang="pt-BR" sz="20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68" name="Conector reto 67"/>
          <p:cNvCxnSpPr/>
          <p:nvPr/>
        </p:nvCxnSpPr>
        <p:spPr>
          <a:xfrm flipV="1">
            <a:off x="7406578" y="154827"/>
            <a:ext cx="235" cy="942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6472263" y="154827"/>
            <a:ext cx="152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>
          <a:xfrm>
            <a:off x="7001277" y="1670084"/>
            <a:ext cx="1792358" cy="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 flipH="1">
            <a:off x="6837371" y="2658128"/>
            <a:ext cx="3077" cy="59111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 rot="5400000">
            <a:off x="8337990" y="1432988"/>
            <a:ext cx="911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534671" y="1765543"/>
            <a:ext cx="4352589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10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10 x 12,5 = 125mm = 12,5cm 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440234" y="901577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5- Valores mínimos de </a:t>
            </a:r>
            <a:r>
              <a:rPr lang="pt-BR" sz="2000" b="1" dirty="0" err="1" smtClean="0"/>
              <a:t>lb,nec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3" name="Rectangle 2"/>
          <p:cNvSpPr txBox="1">
            <a:spLocks noChangeArrowheads="1"/>
          </p:cNvSpPr>
          <p:nvPr/>
        </p:nvSpPr>
        <p:spPr>
          <a:xfrm>
            <a:off x="534671" y="1362188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0,3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0,3 x 48 = 14,4 cm 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34671" y="2175316"/>
            <a:ext cx="4352589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10cm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have esquerda 2"/>
          <p:cNvSpPr/>
          <p:nvPr/>
        </p:nvSpPr>
        <p:spPr>
          <a:xfrm>
            <a:off x="302847" y="1362188"/>
            <a:ext cx="277544" cy="113126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2771800" y="1719457"/>
            <a:ext cx="10081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98537" y="3916568"/>
            <a:ext cx="8273787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Na prática se usa todo o comprimento disponível </a:t>
            </a:r>
            <a:r>
              <a:rPr lang="pt-BR" sz="2000" b="1" dirty="0" smtClean="0">
                <a:latin typeface="Symbol" panose="05050102010706020507" pitchFamily="18" charset="2"/>
              </a:rPr>
              <a:t>\</a:t>
            </a:r>
            <a:r>
              <a:rPr lang="pt-BR" sz="2000" b="1" dirty="0" smtClean="0"/>
              <a:t> 19-3 = 16cm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7398384" y="1340941"/>
            <a:ext cx="1429125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B050"/>
                </a:solidFill>
              </a:rPr>
              <a:t>N2 2 </a:t>
            </a:r>
            <a:r>
              <a:rPr lang="pt-BR" sz="18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00B050"/>
                </a:solidFill>
              </a:rPr>
              <a:t> 12.5</a:t>
            </a:r>
            <a:endParaRPr lang="pt-BR" sz="18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 flipH="1">
            <a:off x="7972711" y="2660655"/>
            <a:ext cx="103220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30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8072011" y="3060377"/>
            <a:ext cx="816313" cy="1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8888324" y="2715270"/>
            <a:ext cx="0" cy="69021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H="1" flipV="1">
            <a:off x="6691107" y="1817243"/>
            <a:ext cx="1383980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H="1">
            <a:off x="6728966" y="879247"/>
            <a:ext cx="21635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 flipV="1">
            <a:off x="8892480" y="879247"/>
            <a:ext cx="0" cy="18710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 flipV="1">
            <a:off x="8075087" y="1805912"/>
            <a:ext cx="235" cy="942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"/>
          <p:cNvSpPr txBox="1">
            <a:spLocks noChangeArrowheads="1"/>
          </p:cNvSpPr>
          <p:nvPr/>
        </p:nvSpPr>
        <p:spPr>
          <a:xfrm flipH="1">
            <a:off x="7013761" y="2038623"/>
            <a:ext cx="158901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P8</a:t>
            </a:r>
            <a:endParaRPr lang="pt-BR" sz="20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69" name="Conector reto 68"/>
          <p:cNvCxnSpPr/>
          <p:nvPr/>
        </p:nvCxnSpPr>
        <p:spPr>
          <a:xfrm flipH="1">
            <a:off x="7541472" y="2727557"/>
            <a:ext cx="152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/>
          <p:cNvCxnSpPr/>
          <p:nvPr/>
        </p:nvCxnSpPr>
        <p:spPr>
          <a:xfrm flipH="1">
            <a:off x="6691107" y="1730361"/>
            <a:ext cx="2093733" cy="21924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>
            <a:off x="8072010" y="2726161"/>
            <a:ext cx="3077" cy="59111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 flipH="1">
            <a:off x="6698750" y="764706"/>
            <a:ext cx="7646" cy="1252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86" y="304808"/>
            <a:ext cx="4822421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7.6.2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em P8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424235" y="1752285"/>
            <a:ext cx="4822421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9" name="Rectangle 2"/>
          <p:cNvSpPr txBox="1">
            <a:spLocks noChangeArrowheads="1"/>
          </p:cNvSpPr>
          <p:nvPr/>
        </p:nvSpPr>
        <p:spPr>
          <a:xfrm>
            <a:off x="665480" y="1073547"/>
            <a:ext cx="4822421" cy="57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1- Cálculo da força a ser ancorada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0" name="Rectangle 2"/>
          <p:cNvSpPr txBox="1">
            <a:spLocks noChangeArrowheads="1"/>
          </p:cNvSpPr>
          <p:nvPr/>
        </p:nvSpPr>
        <p:spPr>
          <a:xfrm>
            <a:off x="716919" y="2405320"/>
            <a:ext cx="5859359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,calc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Rsd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/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fyd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51,2 x </a:t>
            </a:r>
            <a:r>
              <a:rPr lang="pt-B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/500/1,15 = 1,18cm²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707300" y="2065993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/>
              <a:t>2</a:t>
            </a:r>
            <a:r>
              <a:rPr lang="pt-BR" sz="2000" b="1" dirty="0" smtClean="0"/>
              <a:t>- Cálculo de </a:t>
            </a:r>
            <a:r>
              <a:rPr lang="pt-BR" sz="2000" b="1" dirty="0" err="1" smtClean="0"/>
              <a:t>As,cal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716919" y="1458897"/>
            <a:ext cx="4476491" cy="463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Rsd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(al/d).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Vsd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1 x 51,2 = 51,2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kN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3" name="Rectangle 2"/>
          <p:cNvSpPr txBox="1">
            <a:spLocks noChangeArrowheads="1"/>
          </p:cNvSpPr>
          <p:nvPr/>
        </p:nvSpPr>
        <p:spPr>
          <a:xfrm>
            <a:off x="665480" y="3466538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Consulta-se tabela p/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fck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=25MPa e aço CA-50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\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=38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f =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48cm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4" name="Rectangle 2"/>
          <p:cNvSpPr txBox="1">
            <a:spLocks noChangeArrowheads="1"/>
          </p:cNvSpPr>
          <p:nvPr/>
        </p:nvSpPr>
        <p:spPr>
          <a:xfrm>
            <a:off x="622482" y="3101598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3- Comprimento de ancoragem </a:t>
            </a:r>
            <a:r>
              <a:rPr lang="pt-BR" sz="2000" b="1" dirty="0" err="1" smtClean="0"/>
              <a:t>lb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716919" y="4896516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lb,nec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lb.As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.calc</a:t>
            </a:r>
            <a:r>
              <a:rPr lang="pt-BR" sz="2000" b="1" baseline="-25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/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.e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(48x1,18) / 2,5 = 22,7cm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622482" y="4032550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/>
              <a:t>4</a:t>
            </a:r>
            <a:r>
              <a:rPr lang="pt-BR" sz="2000" b="1" dirty="0" smtClean="0"/>
              <a:t>- Cálculo </a:t>
            </a:r>
            <a:r>
              <a:rPr lang="pt-BR" sz="2000" b="1" dirty="0" err="1" smtClean="0"/>
              <a:t>lb,nec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3" name="Rectangle 2"/>
          <p:cNvSpPr txBox="1">
            <a:spLocks noChangeArrowheads="1"/>
          </p:cNvSpPr>
          <p:nvPr/>
        </p:nvSpPr>
        <p:spPr>
          <a:xfrm>
            <a:off x="716919" y="4493161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pt-BR" sz="2000" b="1" baseline="-25000" dirty="0" err="1" smtClean="0">
                <a:solidFill>
                  <a:schemeClr val="accent4">
                    <a:lumMod val="75000"/>
                  </a:schemeClr>
                </a:solidFill>
              </a:rPr>
              <a:t>.e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2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12.5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\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2,5cm²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" name="Rectangle 2"/>
          <p:cNvSpPr txBox="1">
            <a:spLocks noChangeArrowheads="1"/>
          </p:cNvSpPr>
          <p:nvPr/>
        </p:nvSpPr>
        <p:spPr>
          <a:xfrm>
            <a:off x="534671" y="1765543"/>
            <a:ext cx="4352589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10 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10 x 12,5 = 125mm = 12,5cm 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>
          <a:xfrm>
            <a:off x="440234" y="901577"/>
            <a:ext cx="4822421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5- Valores mínimos de </a:t>
            </a:r>
            <a:r>
              <a:rPr lang="pt-BR" sz="2000" b="1" dirty="0" err="1" smtClean="0"/>
              <a:t>lb,nec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3" name="Rectangle 2"/>
          <p:cNvSpPr txBox="1">
            <a:spLocks noChangeArrowheads="1"/>
          </p:cNvSpPr>
          <p:nvPr/>
        </p:nvSpPr>
        <p:spPr>
          <a:xfrm>
            <a:off x="534671" y="1362188"/>
            <a:ext cx="8044398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0,3 </a:t>
            </a:r>
            <a:r>
              <a:rPr 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lb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 = 0,3 x 48 = 14,4 cm 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34671" y="2175316"/>
            <a:ext cx="4352589" cy="409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10cm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have esquerda 2"/>
          <p:cNvSpPr/>
          <p:nvPr/>
        </p:nvSpPr>
        <p:spPr>
          <a:xfrm>
            <a:off x="302847" y="1362188"/>
            <a:ext cx="277544" cy="113126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98537" y="3916568"/>
            <a:ext cx="8273787" cy="345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/>
              <a:t>Na prática se usa todo o comprimento disponível </a:t>
            </a:r>
            <a:r>
              <a:rPr lang="pt-BR" sz="2000" b="1" dirty="0" smtClean="0">
                <a:latin typeface="Symbol" panose="05050102010706020507" pitchFamily="18" charset="2"/>
              </a:rPr>
              <a:t>\</a:t>
            </a:r>
            <a:r>
              <a:rPr lang="pt-BR" sz="2000" b="1" dirty="0" smtClean="0"/>
              <a:t> 30-3 = 27cm</a:t>
            </a:r>
            <a:endParaRPr lang="pt-BR" sz="2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7398384" y="1340941"/>
            <a:ext cx="1429125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B050"/>
                </a:solidFill>
              </a:rPr>
              <a:t>N2 2 </a:t>
            </a:r>
            <a:r>
              <a:rPr lang="pt-BR" sz="18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</a:t>
            </a:r>
            <a:r>
              <a:rPr lang="pt-BR" sz="1800" b="1" dirty="0" smtClean="0">
                <a:solidFill>
                  <a:srgbClr val="00B050"/>
                </a:solidFill>
              </a:rPr>
              <a:t> 12.5</a:t>
            </a:r>
            <a:endParaRPr lang="pt-BR" sz="1800" dirty="0" smtClean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 flipH="1">
            <a:off x="7972711" y="2660655"/>
            <a:ext cx="103220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30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27" name="Conector de seta reta 26"/>
          <p:cNvCxnSpPr/>
          <p:nvPr/>
        </p:nvCxnSpPr>
        <p:spPr>
          <a:xfrm flipH="1">
            <a:off x="8072011" y="3060377"/>
            <a:ext cx="816313" cy="1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8888324" y="2715270"/>
            <a:ext cx="0" cy="69021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H="1" flipV="1">
            <a:off x="6691107" y="1817243"/>
            <a:ext cx="1383980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6728966" y="879247"/>
            <a:ext cx="21635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8892480" y="879247"/>
            <a:ext cx="0" cy="18710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H="1" flipV="1">
            <a:off x="8075087" y="1805912"/>
            <a:ext cx="235" cy="942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"/>
          <p:cNvSpPr txBox="1">
            <a:spLocks noChangeArrowheads="1"/>
          </p:cNvSpPr>
          <p:nvPr/>
        </p:nvSpPr>
        <p:spPr>
          <a:xfrm flipH="1">
            <a:off x="7013761" y="2038623"/>
            <a:ext cx="1589012" cy="454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P8</a:t>
            </a:r>
            <a:endParaRPr lang="pt-BR" sz="2000" dirty="0" smtClean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36" name="Conector reto 35"/>
          <p:cNvCxnSpPr/>
          <p:nvPr/>
        </p:nvCxnSpPr>
        <p:spPr>
          <a:xfrm flipH="1">
            <a:off x="7541472" y="2727557"/>
            <a:ext cx="152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H="1">
            <a:off x="6691107" y="1730361"/>
            <a:ext cx="2093733" cy="21924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8072010" y="2726161"/>
            <a:ext cx="3077" cy="59111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H="1">
            <a:off x="6698750" y="764706"/>
            <a:ext cx="7646" cy="1252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6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84722" y="6313529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708920"/>
            <a:ext cx="6248830" cy="230425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59632" y="4509120"/>
            <a:ext cx="5832648" cy="504056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Retângulo 115"/>
          <p:cNvSpPr/>
          <p:nvPr/>
        </p:nvSpPr>
        <p:spPr>
          <a:xfrm>
            <a:off x="1907704" y="3933056"/>
            <a:ext cx="4680520" cy="576064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5" name="Retângulo 164"/>
          <p:cNvSpPr/>
          <p:nvPr/>
        </p:nvSpPr>
        <p:spPr>
          <a:xfrm>
            <a:off x="2642006" y="3284984"/>
            <a:ext cx="3226138" cy="648072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6" name="Conector de seta reta 165"/>
          <p:cNvCxnSpPr/>
          <p:nvPr/>
        </p:nvCxnSpPr>
        <p:spPr>
          <a:xfrm flipV="1">
            <a:off x="3059832" y="2857186"/>
            <a:ext cx="110263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2"/>
          <p:cNvSpPr txBox="1">
            <a:spLocks noChangeArrowheads="1"/>
          </p:cNvSpPr>
          <p:nvPr/>
        </p:nvSpPr>
        <p:spPr>
          <a:xfrm>
            <a:off x="4392518" y="2438978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68" name="Conector reto 167"/>
          <p:cNvCxnSpPr/>
          <p:nvPr/>
        </p:nvCxnSpPr>
        <p:spPr>
          <a:xfrm>
            <a:off x="4162469" y="2276182"/>
            <a:ext cx="0" cy="316904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ctor reto 168"/>
          <p:cNvCxnSpPr/>
          <p:nvPr/>
        </p:nvCxnSpPr>
        <p:spPr>
          <a:xfrm flipH="1">
            <a:off x="3059832" y="2440102"/>
            <a:ext cx="5377" cy="8448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to 170"/>
          <p:cNvCxnSpPr/>
          <p:nvPr/>
        </p:nvCxnSpPr>
        <p:spPr>
          <a:xfrm flipH="1">
            <a:off x="5288042" y="2434745"/>
            <a:ext cx="5377" cy="8448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ctor de seta reta 171"/>
          <p:cNvCxnSpPr/>
          <p:nvPr/>
        </p:nvCxnSpPr>
        <p:spPr>
          <a:xfrm flipV="1">
            <a:off x="4193417" y="2830149"/>
            <a:ext cx="110263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2"/>
          <p:cNvSpPr txBox="1">
            <a:spLocks noChangeArrowheads="1"/>
          </p:cNvSpPr>
          <p:nvPr/>
        </p:nvSpPr>
        <p:spPr>
          <a:xfrm>
            <a:off x="3330701" y="2442385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75" name="Conector de seta reta 174"/>
          <p:cNvCxnSpPr/>
          <p:nvPr/>
        </p:nvCxnSpPr>
        <p:spPr>
          <a:xfrm>
            <a:off x="1668230" y="2857186"/>
            <a:ext cx="1372136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2018803" y="2453631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92D050"/>
                </a:solidFill>
              </a:rPr>
              <a:t>lb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 flipH="1">
            <a:off x="1668230" y="2683231"/>
            <a:ext cx="1" cy="47529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de seta reta 179"/>
          <p:cNvCxnSpPr/>
          <p:nvPr/>
        </p:nvCxnSpPr>
        <p:spPr>
          <a:xfrm>
            <a:off x="5288042" y="2822729"/>
            <a:ext cx="1224672" cy="742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 2"/>
          <p:cNvSpPr txBox="1">
            <a:spLocks noChangeArrowheads="1"/>
          </p:cNvSpPr>
          <p:nvPr/>
        </p:nvSpPr>
        <p:spPr>
          <a:xfrm>
            <a:off x="5706896" y="2403185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92D050"/>
                </a:solidFill>
              </a:rPr>
              <a:t>lb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92" name="Conector reto 191"/>
          <p:cNvCxnSpPr/>
          <p:nvPr/>
        </p:nvCxnSpPr>
        <p:spPr>
          <a:xfrm flipH="1">
            <a:off x="5297296" y="2622436"/>
            <a:ext cx="1" cy="47529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reto 192"/>
          <p:cNvCxnSpPr/>
          <p:nvPr/>
        </p:nvCxnSpPr>
        <p:spPr>
          <a:xfrm flipH="1">
            <a:off x="6554755" y="2453631"/>
            <a:ext cx="5377" cy="8448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to 193"/>
          <p:cNvCxnSpPr/>
          <p:nvPr/>
        </p:nvCxnSpPr>
        <p:spPr>
          <a:xfrm>
            <a:off x="1619672" y="2403185"/>
            <a:ext cx="4968552" cy="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1851059" y="1968450"/>
            <a:ext cx="4684715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38/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0,7</a:t>
            </a:r>
            <a:r>
              <a:rPr lang="pt-BR" sz="2000" b="1" dirty="0" smtClean="0">
                <a:solidFill>
                  <a:srgbClr val="00B050"/>
                </a:solidFill>
              </a:rPr>
              <a:t> </a:t>
            </a:r>
            <a:r>
              <a:rPr lang="pt-BR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 + </a:t>
            </a:r>
            <a:r>
              <a:rPr lang="pt-BR" sz="2000" b="1" dirty="0" smtClean="0">
                <a:solidFill>
                  <a:srgbClr val="00B050"/>
                </a:solidFill>
              </a:rPr>
              <a:t>1,0d + 1,0d + 38/</a:t>
            </a:r>
            <a:r>
              <a:rPr lang="pt-BR" sz="2000" b="1" dirty="0" smtClean="0">
                <a:solidFill>
                  <a:schemeClr val="accent4">
                    <a:lumMod val="75000"/>
                  </a:schemeClr>
                </a:solidFill>
              </a:rPr>
              <a:t>0,7</a:t>
            </a:r>
            <a:r>
              <a:rPr lang="pt-BR" sz="2000" b="1" dirty="0" smtClean="0">
                <a:solidFill>
                  <a:srgbClr val="00B050"/>
                </a:solidFill>
              </a:rPr>
              <a:t> </a:t>
            </a:r>
            <a:r>
              <a:rPr lang="pt-BR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f = </a:t>
            </a:r>
            <a:r>
              <a:rPr lang="pt-BR" sz="2000" b="1" dirty="0" smtClean="0">
                <a:solidFill>
                  <a:srgbClr val="00B050"/>
                </a:solidFill>
              </a:rPr>
              <a:t>230  </a:t>
            </a:r>
            <a:endParaRPr lang="pt-BR" sz="2000" dirty="0" smtClean="0">
              <a:solidFill>
                <a:srgbClr val="00B050"/>
              </a:solidFill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885" y="1494340"/>
            <a:ext cx="2211984" cy="1563683"/>
          </a:xfrm>
          <a:prstGeom prst="rect">
            <a:avLst/>
          </a:prstGeom>
        </p:spPr>
      </p:pic>
      <p:sp>
        <p:nvSpPr>
          <p:cNvPr id="196" name="Retângulo 195"/>
          <p:cNvSpPr/>
          <p:nvPr/>
        </p:nvSpPr>
        <p:spPr>
          <a:xfrm>
            <a:off x="7364223" y="2161176"/>
            <a:ext cx="578246" cy="244517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7" name="Conector de seta reta 196"/>
          <p:cNvCxnSpPr/>
          <p:nvPr/>
        </p:nvCxnSpPr>
        <p:spPr>
          <a:xfrm>
            <a:off x="2018803" y="3609020"/>
            <a:ext cx="594587" cy="14172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to 197"/>
          <p:cNvCxnSpPr/>
          <p:nvPr/>
        </p:nvCxnSpPr>
        <p:spPr>
          <a:xfrm>
            <a:off x="2021869" y="3097733"/>
            <a:ext cx="1" cy="73609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2"/>
          <p:cNvSpPr txBox="1">
            <a:spLocks noChangeArrowheads="1"/>
          </p:cNvSpPr>
          <p:nvPr/>
        </p:nvSpPr>
        <p:spPr>
          <a:xfrm>
            <a:off x="1962573" y="3179660"/>
            <a:ext cx="679434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10</a:t>
            </a:r>
            <a:r>
              <a:rPr lang="pt-BR" sz="2000" b="1" dirty="0" smtClean="0">
                <a:solidFill>
                  <a:srgbClr val="92D050"/>
                </a:solidFill>
                <a:latin typeface="Symbol" panose="05050102010706020507" pitchFamily="18" charset="2"/>
              </a:rPr>
              <a:t>f</a:t>
            </a:r>
            <a:endParaRPr lang="pt-BR" sz="2000" dirty="0" smtClean="0">
              <a:solidFill>
                <a:srgbClr val="92D050"/>
              </a:solidFill>
              <a:latin typeface="Symbol" panose="05050102010706020507" pitchFamily="18" charset="2"/>
              <a:cs typeface="Times New Roman" pitchFamily="18" charset="0"/>
            </a:endParaRPr>
          </a:p>
        </p:txBody>
      </p:sp>
      <p:cxnSp>
        <p:nvCxnSpPr>
          <p:cNvPr id="200" name="Conector reto 199"/>
          <p:cNvCxnSpPr/>
          <p:nvPr/>
        </p:nvCxnSpPr>
        <p:spPr>
          <a:xfrm>
            <a:off x="6459863" y="3165739"/>
            <a:ext cx="1" cy="73609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"/>
          <p:cNvSpPr txBox="1">
            <a:spLocks noChangeArrowheads="1"/>
          </p:cNvSpPr>
          <p:nvPr/>
        </p:nvSpPr>
        <p:spPr>
          <a:xfrm>
            <a:off x="5781699" y="3159557"/>
            <a:ext cx="679434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10</a:t>
            </a:r>
            <a:r>
              <a:rPr lang="pt-BR" sz="2000" b="1" dirty="0" smtClean="0">
                <a:solidFill>
                  <a:srgbClr val="92D050"/>
                </a:solidFill>
                <a:latin typeface="Symbol" panose="05050102010706020507" pitchFamily="18" charset="2"/>
              </a:rPr>
              <a:t>f</a:t>
            </a:r>
            <a:endParaRPr lang="pt-BR" sz="2000" dirty="0" smtClean="0">
              <a:solidFill>
                <a:srgbClr val="92D050"/>
              </a:solidFill>
              <a:latin typeface="Symbol" panose="05050102010706020507" pitchFamily="18" charset="2"/>
              <a:cs typeface="Times New Roman" pitchFamily="18" charset="0"/>
            </a:endParaRPr>
          </a:p>
        </p:txBody>
      </p:sp>
      <p:cxnSp>
        <p:nvCxnSpPr>
          <p:cNvPr id="202" name="Conector de seta reta 201"/>
          <p:cNvCxnSpPr/>
          <p:nvPr/>
        </p:nvCxnSpPr>
        <p:spPr>
          <a:xfrm>
            <a:off x="5883824" y="3598854"/>
            <a:ext cx="594587" cy="14172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"/>
          <p:cNvSpPr txBox="1">
            <a:spLocks noChangeArrowheads="1"/>
          </p:cNvSpPr>
          <p:nvPr/>
        </p:nvSpPr>
        <p:spPr>
          <a:xfrm>
            <a:off x="827584" y="5722162"/>
            <a:ext cx="7601063" cy="570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u="sng" dirty="0" smtClean="0">
                <a:solidFill>
                  <a:schemeClr val="accent4">
                    <a:lumMod val="75000"/>
                  </a:schemeClr>
                </a:solidFill>
              </a:rPr>
              <a:t>Esta barra esta em situação de má aderência portanto deve-se dividir o valor de </a:t>
            </a:r>
            <a:r>
              <a:rPr lang="pt-BR" sz="2000" b="1" u="sng" dirty="0" err="1" smtClean="0">
                <a:solidFill>
                  <a:schemeClr val="accent4">
                    <a:lumMod val="75000"/>
                  </a:schemeClr>
                </a:solidFill>
              </a:rPr>
              <a:t>lb</a:t>
            </a:r>
            <a:r>
              <a:rPr lang="pt-BR" sz="2000" b="1" u="sng" dirty="0" smtClean="0">
                <a:solidFill>
                  <a:schemeClr val="accent4">
                    <a:lumMod val="75000"/>
                  </a:schemeClr>
                </a:solidFill>
              </a:rPr>
              <a:t> por 0,7.</a:t>
            </a:r>
            <a:endParaRPr lang="pt-BR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5" name="Rectangle 2"/>
          <p:cNvSpPr txBox="1">
            <a:spLocks noChangeArrowheads="1"/>
          </p:cNvSpPr>
          <p:nvPr/>
        </p:nvSpPr>
        <p:spPr>
          <a:xfrm>
            <a:off x="3052644" y="5255069"/>
            <a:ext cx="2319828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d = h-4cm = 46cm</a:t>
            </a:r>
            <a:endParaRPr lang="pt-BR" sz="2000" dirty="0" smtClean="0">
              <a:solidFill>
                <a:srgbClr val="00B050"/>
              </a:solidFill>
            </a:endParaRPr>
          </a:p>
        </p:txBody>
      </p:sp>
      <p:sp>
        <p:nvSpPr>
          <p:cNvPr id="2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7.7.1 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fora do apoio sobre P13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7" name="Rectangle 2"/>
          <p:cNvSpPr txBox="1">
            <a:spLocks noChangeArrowheads="1"/>
          </p:cNvSpPr>
          <p:nvPr/>
        </p:nvSpPr>
        <p:spPr>
          <a:xfrm>
            <a:off x="2969261" y="1306411"/>
            <a:ext cx="2403211" cy="570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600" b="1" u="sng" dirty="0" smtClean="0">
                <a:solidFill>
                  <a:schemeClr val="accent4">
                    <a:lumMod val="75000"/>
                  </a:schemeClr>
                </a:solidFill>
              </a:rPr>
              <a:t>má aderência</a:t>
            </a:r>
            <a:endParaRPr lang="pt-BR" sz="26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6494" y="6455528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</a:t>
            </a:fld>
            <a:endParaRPr lang="pt-BR" sz="1400" b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6506" y="5940216"/>
            <a:ext cx="4752528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cs typeface="Times New Roman" pitchFamily="18" charset="0"/>
              </a:rPr>
              <a:t>PLANTA HUMANIZADA</a:t>
            </a:r>
            <a:endParaRPr lang="pt-BR" sz="3200" u="sng" dirty="0" smtClean="0">
              <a:cs typeface="Times New Roman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263" y="551949"/>
            <a:ext cx="5472608" cy="5234323"/>
          </a:xfrm>
          <a:prstGeom prst="rect">
            <a:avLst/>
          </a:prstGeom>
        </p:spPr>
      </p:pic>
      <p:grpSp>
        <p:nvGrpSpPr>
          <p:cNvPr id="50" name="Grupo 49"/>
          <p:cNvGrpSpPr/>
          <p:nvPr/>
        </p:nvGrpSpPr>
        <p:grpSpPr>
          <a:xfrm>
            <a:off x="2133078" y="2989834"/>
            <a:ext cx="5106074" cy="1481694"/>
            <a:chOff x="2156133" y="3655480"/>
            <a:chExt cx="5106074" cy="1481694"/>
          </a:xfrm>
        </p:grpSpPr>
        <p:sp>
          <p:nvSpPr>
            <p:cNvPr id="8" name="Retângulo 7"/>
            <p:cNvSpPr/>
            <p:nvPr/>
          </p:nvSpPr>
          <p:spPr>
            <a:xfrm>
              <a:off x="7202050" y="365548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7202985" y="501399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2156133" y="365548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157068" y="501399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3507766" y="2952076"/>
            <a:ext cx="2323032" cy="1519452"/>
            <a:chOff x="3530821" y="3617722"/>
            <a:chExt cx="2323032" cy="1519452"/>
          </a:xfrm>
        </p:grpSpPr>
        <p:sp>
          <p:nvSpPr>
            <p:cNvPr id="9" name="Retângulo 8"/>
            <p:cNvSpPr/>
            <p:nvPr/>
          </p:nvSpPr>
          <p:spPr>
            <a:xfrm>
              <a:off x="5804287" y="3655480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4676474" y="3617722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5805222" y="5013990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677409" y="4976232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530821" y="3655480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3531756" y="5013990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2123728" y="836712"/>
            <a:ext cx="5114489" cy="4586731"/>
            <a:chOff x="2146783" y="1502358"/>
            <a:chExt cx="5114489" cy="4586731"/>
          </a:xfrm>
        </p:grpSpPr>
        <p:sp>
          <p:nvSpPr>
            <p:cNvPr id="2" name="Retângulo 1"/>
            <p:cNvSpPr/>
            <p:nvPr/>
          </p:nvSpPr>
          <p:spPr>
            <a:xfrm>
              <a:off x="7202050" y="262043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5132838" y="262043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92700" y="59629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5804287" y="6024576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2156133" y="262043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2146783" y="59629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3433674" y="6021655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4202830" y="262043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5132838" y="1502358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4202830" y="1502358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3728279" y="730732"/>
            <a:ext cx="563278" cy="360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endParaRPr lang="pt-BR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121353" y="709252"/>
            <a:ext cx="563278" cy="360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endParaRPr lang="pt-BR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1994155" y="1602736"/>
            <a:ext cx="563278" cy="360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endParaRPr lang="pt-BR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3703168" y="1602735"/>
            <a:ext cx="563278" cy="360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P4</a:t>
            </a:r>
            <a:endParaRPr lang="pt-BR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5071320" y="1630022"/>
            <a:ext cx="563278" cy="360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  <a:endParaRPr lang="pt-BR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7089034" y="1629273"/>
            <a:ext cx="563278" cy="360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endParaRPr lang="pt-BR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948263" y="2640163"/>
            <a:ext cx="5825031" cy="3146109"/>
            <a:chOff x="1971318" y="3305809"/>
            <a:chExt cx="5825031" cy="3146109"/>
          </a:xfrm>
        </p:grpSpPr>
        <p:sp>
          <p:nvSpPr>
            <p:cNvPr id="35" name="Rectangle 2"/>
            <p:cNvSpPr txBox="1">
              <a:spLocks noChangeArrowheads="1"/>
            </p:cNvSpPr>
            <p:nvPr/>
          </p:nvSpPr>
          <p:spPr>
            <a:xfrm>
              <a:off x="2055865" y="3352760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P7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2"/>
            <p:cNvSpPr txBox="1">
              <a:spLocks noChangeArrowheads="1"/>
            </p:cNvSpPr>
            <p:nvPr/>
          </p:nvSpPr>
          <p:spPr>
            <a:xfrm>
              <a:off x="3469695" y="3364882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P8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 txBox="1">
              <a:spLocks noChangeArrowheads="1"/>
            </p:cNvSpPr>
            <p:nvPr/>
          </p:nvSpPr>
          <p:spPr>
            <a:xfrm>
              <a:off x="4656231" y="3352760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P9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2"/>
            <p:cNvSpPr txBox="1">
              <a:spLocks noChangeArrowheads="1"/>
            </p:cNvSpPr>
            <p:nvPr/>
          </p:nvSpPr>
          <p:spPr>
            <a:xfrm>
              <a:off x="5753253" y="3352760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P10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2"/>
            <p:cNvSpPr txBox="1">
              <a:spLocks noChangeArrowheads="1"/>
            </p:cNvSpPr>
            <p:nvPr/>
          </p:nvSpPr>
          <p:spPr>
            <a:xfrm>
              <a:off x="7233071" y="3305809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P11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2"/>
            <p:cNvSpPr txBox="1">
              <a:spLocks noChangeArrowheads="1"/>
            </p:cNvSpPr>
            <p:nvPr/>
          </p:nvSpPr>
          <p:spPr>
            <a:xfrm>
              <a:off x="2172026" y="4729758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P12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2"/>
            <p:cNvSpPr txBox="1">
              <a:spLocks noChangeArrowheads="1"/>
            </p:cNvSpPr>
            <p:nvPr/>
          </p:nvSpPr>
          <p:spPr>
            <a:xfrm>
              <a:off x="3550687" y="4707350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P13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2"/>
            <p:cNvSpPr txBox="1">
              <a:spLocks noChangeArrowheads="1"/>
            </p:cNvSpPr>
            <p:nvPr/>
          </p:nvSpPr>
          <p:spPr>
            <a:xfrm>
              <a:off x="4687018" y="4666398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P14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2"/>
            <p:cNvSpPr txBox="1">
              <a:spLocks noChangeArrowheads="1"/>
            </p:cNvSpPr>
            <p:nvPr/>
          </p:nvSpPr>
          <p:spPr>
            <a:xfrm>
              <a:off x="5712274" y="4667672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P15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2"/>
            <p:cNvSpPr txBox="1">
              <a:spLocks noChangeArrowheads="1"/>
            </p:cNvSpPr>
            <p:nvPr/>
          </p:nvSpPr>
          <p:spPr>
            <a:xfrm>
              <a:off x="7233071" y="4660317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P16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2"/>
            <p:cNvSpPr txBox="1">
              <a:spLocks noChangeArrowheads="1"/>
            </p:cNvSpPr>
            <p:nvPr/>
          </p:nvSpPr>
          <p:spPr>
            <a:xfrm>
              <a:off x="1971318" y="6091877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P17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2"/>
            <p:cNvSpPr txBox="1">
              <a:spLocks noChangeArrowheads="1"/>
            </p:cNvSpPr>
            <p:nvPr/>
          </p:nvSpPr>
          <p:spPr>
            <a:xfrm>
              <a:off x="3177176" y="6083629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P18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 txBox="1">
              <a:spLocks noChangeArrowheads="1"/>
            </p:cNvSpPr>
            <p:nvPr/>
          </p:nvSpPr>
          <p:spPr>
            <a:xfrm>
              <a:off x="5550097" y="6052061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P19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2"/>
            <p:cNvSpPr txBox="1">
              <a:spLocks noChangeArrowheads="1"/>
            </p:cNvSpPr>
            <p:nvPr/>
          </p:nvSpPr>
          <p:spPr>
            <a:xfrm>
              <a:off x="7112089" y="6075663"/>
              <a:ext cx="563278" cy="3600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P20</a:t>
              </a:r>
              <a:endParaRPr lang="pt-BR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828498" y="-88276"/>
            <a:ext cx="57184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Numeração dos pilares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84722" y="6313529"/>
            <a:ext cx="2133600" cy="149203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893" y="918276"/>
            <a:ext cx="2211984" cy="1563683"/>
          </a:xfrm>
          <a:prstGeom prst="rect">
            <a:avLst/>
          </a:prstGeom>
        </p:spPr>
      </p:pic>
      <p:sp>
        <p:nvSpPr>
          <p:cNvPr id="196" name="Retângulo 195"/>
          <p:cNvSpPr/>
          <p:nvPr/>
        </p:nvSpPr>
        <p:spPr>
          <a:xfrm>
            <a:off x="7858884" y="1877567"/>
            <a:ext cx="961587" cy="369098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23" y="2304199"/>
            <a:ext cx="7315204" cy="2717468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1301163" y="2996952"/>
            <a:ext cx="6048672" cy="543462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1763236" y="3540414"/>
            <a:ext cx="5082543" cy="572915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2381284" y="4104753"/>
            <a:ext cx="3532586" cy="484911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8" name="Conector reto 167"/>
          <p:cNvCxnSpPr/>
          <p:nvPr/>
        </p:nvCxnSpPr>
        <p:spPr>
          <a:xfrm>
            <a:off x="4109475" y="2025097"/>
            <a:ext cx="0" cy="316904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3222897" y="4263021"/>
            <a:ext cx="5377" cy="8448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de seta reta 165"/>
          <p:cNvCxnSpPr/>
          <p:nvPr/>
        </p:nvCxnSpPr>
        <p:spPr>
          <a:xfrm>
            <a:off x="3222897" y="5021667"/>
            <a:ext cx="886578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2"/>
          <p:cNvSpPr txBox="1">
            <a:spLocks noChangeArrowheads="1"/>
          </p:cNvSpPr>
          <p:nvPr/>
        </p:nvSpPr>
        <p:spPr>
          <a:xfrm>
            <a:off x="3365806" y="4589664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94" name="Conector reto 193"/>
          <p:cNvCxnSpPr/>
          <p:nvPr/>
        </p:nvCxnSpPr>
        <p:spPr>
          <a:xfrm>
            <a:off x="1859308" y="5967287"/>
            <a:ext cx="4659565" cy="2978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2"/>
          <p:cNvSpPr txBox="1">
            <a:spLocks noChangeArrowheads="1"/>
          </p:cNvSpPr>
          <p:nvPr/>
        </p:nvSpPr>
        <p:spPr>
          <a:xfrm>
            <a:off x="2562948" y="5617106"/>
            <a:ext cx="3944541" cy="371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00B050"/>
                </a:solidFill>
              </a:rPr>
              <a:t>Graficamente = C=300</a:t>
            </a:r>
            <a:endParaRPr lang="pt-BR" sz="2000" dirty="0" smtClean="0">
              <a:solidFill>
                <a:srgbClr val="00B050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>
            <a:off x="2276475" y="4797152"/>
            <a:ext cx="0" cy="76324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>
            <a:off x="2276475" y="5021667"/>
            <a:ext cx="946422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2434636" y="4597883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92D050"/>
                </a:solidFill>
              </a:rPr>
              <a:t>lb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>
            <a:off x="4109475" y="5022111"/>
            <a:ext cx="886578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H="1">
            <a:off x="5003606" y="4274789"/>
            <a:ext cx="5377" cy="84488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4247007" y="4572984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al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40" name="Conector de seta reta 39"/>
          <p:cNvCxnSpPr/>
          <p:nvPr/>
        </p:nvCxnSpPr>
        <p:spPr>
          <a:xfrm flipV="1">
            <a:off x="4996053" y="5018327"/>
            <a:ext cx="1102637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>
            <a:off x="6123301" y="4858624"/>
            <a:ext cx="14183" cy="71206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5236317" y="4552963"/>
            <a:ext cx="594587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err="1" smtClean="0">
                <a:solidFill>
                  <a:srgbClr val="92D050"/>
                </a:solidFill>
              </a:rPr>
              <a:t>lb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1836463" y="4563070"/>
            <a:ext cx="525582" cy="1543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1828909" y="4221618"/>
            <a:ext cx="0" cy="139460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1711228" y="4134968"/>
            <a:ext cx="679434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10</a:t>
            </a:r>
            <a:r>
              <a:rPr lang="pt-BR" sz="2000" b="1" dirty="0" smtClean="0">
                <a:solidFill>
                  <a:srgbClr val="92D050"/>
                </a:solidFill>
                <a:latin typeface="Symbol" panose="05050102010706020507" pitchFamily="18" charset="2"/>
              </a:rPr>
              <a:t>f</a:t>
            </a:r>
            <a:endParaRPr lang="pt-BR" sz="2000" dirty="0" smtClean="0">
              <a:solidFill>
                <a:srgbClr val="92D050"/>
              </a:solidFill>
              <a:latin typeface="Symbol" panose="05050102010706020507" pitchFamily="18" charset="2"/>
              <a:cs typeface="Times New Roman" pitchFamily="18" charset="0"/>
            </a:endParaRP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5926722" y="4545023"/>
            <a:ext cx="525582" cy="1543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6452304" y="4212892"/>
            <a:ext cx="0" cy="135223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5801487" y="4116921"/>
            <a:ext cx="679434" cy="465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10</a:t>
            </a:r>
            <a:r>
              <a:rPr lang="pt-BR" sz="2000" b="1" dirty="0" smtClean="0">
                <a:solidFill>
                  <a:srgbClr val="92D050"/>
                </a:solidFill>
                <a:latin typeface="Symbol" panose="05050102010706020507" pitchFamily="18" charset="2"/>
              </a:rPr>
              <a:t>f</a:t>
            </a:r>
            <a:endParaRPr lang="pt-BR" sz="2000" dirty="0" smtClean="0">
              <a:solidFill>
                <a:srgbClr val="92D050"/>
              </a:solidFill>
              <a:latin typeface="Symbol" panose="05050102010706020507" pitchFamily="18" charset="2"/>
              <a:cs typeface="Times New Roman" pitchFamily="18" charset="0"/>
            </a:endParaRPr>
          </a:p>
        </p:txBody>
      </p:sp>
      <p:sp>
        <p:nvSpPr>
          <p:cNvPr id="59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5" y="260648"/>
            <a:ext cx="6408712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7.7.2 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fora do apoio</a:t>
            </a:r>
            <a:br>
              <a:rPr lang="pt-BR" sz="2800" b="1" dirty="0" smtClean="0"/>
            </a:br>
            <a:r>
              <a:rPr lang="pt-BR" sz="2800" b="1" dirty="0" smtClean="0"/>
              <a:t>entre P13 e P18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7.8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de apoio interno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228492"/>
            <a:ext cx="7837081" cy="4792796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1619672" y="4653136"/>
            <a:ext cx="2088232" cy="0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1533947" y="2891011"/>
            <a:ext cx="2822029" cy="33933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6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08920"/>
            <a:ext cx="6969338" cy="324094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0969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7.9 </a:t>
            </a:r>
            <a:r>
              <a:rPr lang="pt-BR" sz="2800" dirty="0" smtClean="0"/>
              <a:t>– </a:t>
            </a:r>
            <a:r>
              <a:rPr lang="pt-BR" sz="2800" b="1" dirty="0" smtClean="0"/>
              <a:t>Ancoragem negativa das extremidades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123728" y="2924944"/>
            <a:ext cx="5457170" cy="129614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18542"/>
            <a:ext cx="8496944" cy="5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23" y="1406287"/>
            <a:ext cx="5928217" cy="41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844824"/>
            <a:ext cx="7595427" cy="27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5744655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7.9.1 </a:t>
            </a:r>
            <a:r>
              <a:rPr lang="pt-BR" sz="2800" dirty="0" smtClean="0"/>
              <a:t>– </a:t>
            </a:r>
            <a:r>
              <a:rPr lang="pt-BR" sz="2800" b="1" dirty="0" smtClean="0"/>
              <a:t>Ligação de V112 com P18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60848"/>
            <a:ext cx="8352928" cy="24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984776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7.9.2 </a:t>
            </a:r>
            <a:r>
              <a:rPr lang="pt-BR" sz="2800" dirty="0" smtClean="0"/>
              <a:t>– </a:t>
            </a:r>
            <a:r>
              <a:rPr lang="pt-BR" sz="2800" b="1" dirty="0" smtClean="0"/>
              <a:t>Cálculo do índice de esbeltes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95" y="1392800"/>
            <a:ext cx="7208638" cy="41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71" y="1118255"/>
            <a:ext cx="4082545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7.9.3 </a:t>
            </a:r>
            <a:r>
              <a:rPr lang="pt-BR" sz="2800" dirty="0" smtClean="0"/>
              <a:t>– </a:t>
            </a:r>
            <a:r>
              <a:rPr lang="pt-BR" sz="2800" b="1" dirty="0" smtClean="0"/>
              <a:t>Cálculo do MEP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23" y="2348880"/>
            <a:ext cx="8484919" cy="29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71" y="1118255"/>
            <a:ext cx="6602825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7.9.4 </a:t>
            </a:r>
            <a:r>
              <a:rPr lang="pt-BR" sz="2800" dirty="0" smtClean="0"/>
              <a:t>– </a:t>
            </a:r>
            <a:r>
              <a:rPr lang="pt-BR" sz="2800" b="1" dirty="0" smtClean="0"/>
              <a:t>Cálculo do momento na viga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14" y="1916832"/>
            <a:ext cx="783738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229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71" y="1036955"/>
            <a:ext cx="8072369" cy="942593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7.9.5 </a:t>
            </a:r>
            <a:r>
              <a:rPr lang="pt-BR" sz="2800" dirty="0" smtClean="0"/>
              <a:t>– </a:t>
            </a:r>
            <a:r>
              <a:rPr lang="pt-BR" sz="2800" b="1" dirty="0" smtClean="0"/>
              <a:t>Verificação da armadura negativa de apoio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04864"/>
            <a:ext cx="86010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32656"/>
            <a:ext cx="6336704" cy="5512417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868" y="5962998"/>
            <a:ext cx="2808312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cs typeface="Times New Roman" pitchFamily="18" charset="0"/>
              </a:rPr>
              <a:t>FORMA TIPO</a:t>
            </a:r>
            <a:endParaRPr lang="pt-BR" sz="3200" u="sng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5744655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7.10.1 </a:t>
            </a:r>
            <a:r>
              <a:rPr lang="pt-BR" sz="2800" dirty="0" smtClean="0"/>
              <a:t>– </a:t>
            </a:r>
            <a:r>
              <a:rPr lang="pt-BR" sz="2800" b="1" dirty="0" smtClean="0"/>
              <a:t>Ligação de V112 com P8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77" y="1406287"/>
            <a:ext cx="8422563" cy="25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984776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7.10.2 </a:t>
            </a:r>
            <a:r>
              <a:rPr lang="pt-BR" sz="2800" dirty="0" smtClean="0"/>
              <a:t>– </a:t>
            </a:r>
            <a:r>
              <a:rPr lang="pt-BR" sz="2800" b="1" dirty="0" smtClean="0"/>
              <a:t>Cálculo do índice de esbeltes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46" y="1406287"/>
            <a:ext cx="8133981" cy="40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71" y="1118255"/>
            <a:ext cx="6602825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7.10.3 </a:t>
            </a:r>
            <a:r>
              <a:rPr lang="pt-BR" sz="2800" dirty="0" smtClean="0"/>
              <a:t>– </a:t>
            </a:r>
            <a:r>
              <a:rPr lang="pt-BR" sz="2800" b="1" dirty="0" smtClean="0"/>
              <a:t>Cálculo do MEP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04864"/>
            <a:ext cx="8403638" cy="26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71" y="1118255"/>
            <a:ext cx="6602825" cy="576064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7.10.4 </a:t>
            </a:r>
            <a:r>
              <a:rPr lang="pt-BR" sz="2800" dirty="0" smtClean="0"/>
              <a:t>– </a:t>
            </a:r>
            <a:r>
              <a:rPr lang="pt-BR" sz="2800" b="1" dirty="0" smtClean="0"/>
              <a:t>Cálculo do momento na viga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060848"/>
            <a:ext cx="684900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71" y="1036955"/>
            <a:ext cx="8072369" cy="942593"/>
          </a:xfrm>
        </p:spPr>
        <p:txBody>
          <a:bodyPr anchor="t"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7.10.5 </a:t>
            </a:r>
            <a:r>
              <a:rPr lang="pt-BR" sz="2800" dirty="0" smtClean="0"/>
              <a:t>– </a:t>
            </a:r>
            <a:r>
              <a:rPr lang="pt-BR" sz="2800" b="1" dirty="0" smtClean="0"/>
              <a:t>Verificação da armadura negativa de apoio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036955"/>
            <a:ext cx="813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56" y="1991409"/>
            <a:ext cx="6984776" cy="44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620688"/>
            <a:ext cx="6984776" cy="576064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Barras – Comprimento de 2 Ganchos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15" y="1361368"/>
            <a:ext cx="38195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620688"/>
            <a:ext cx="6984776" cy="576064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Comprimento de ancoragem básico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554" y="1844824"/>
            <a:ext cx="49149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260648"/>
            <a:ext cx="5544616" cy="1008112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Momento de </a:t>
            </a:r>
            <a:r>
              <a:rPr lang="pt-BR" sz="2800" dirty="0" err="1"/>
              <a:t>E</a:t>
            </a:r>
            <a:r>
              <a:rPr lang="pt-BR" sz="2800" dirty="0" err="1" smtClean="0"/>
              <a:t>ngastamento</a:t>
            </a:r>
            <a:r>
              <a:rPr lang="pt-BR" sz="2800" dirty="0" smtClean="0"/>
              <a:t> Perfeito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56184"/>
            <a:ext cx="7812868" cy="52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Pilares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</a:t>
            </a:r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367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735" y="1519491"/>
            <a:ext cx="4755297" cy="499032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239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6928" y="764704"/>
            <a:ext cx="8208912" cy="576064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Dimensionamento e detalhamento do pilar P13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3491880" y="4221088"/>
            <a:ext cx="792088" cy="720080"/>
          </a:xfrm>
          <a:prstGeom prst="ellipse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756659" y="2276872"/>
            <a:ext cx="3167269" cy="2349975"/>
            <a:chOff x="756659" y="2276872"/>
            <a:chExt cx="3167269" cy="2349975"/>
          </a:xfrm>
        </p:grpSpPr>
        <p:sp>
          <p:nvSpPr>
            <p:cNvPr id="7" name="Retângulo 6"/>
            <p:cNvSpPr/>
            <p:nvPr/>
          </p:nvSpPr>
          <p:spPr>
            <a:xfrm>
              <a:off x="2807804" y="4581128"/>
              <a:ext cx="1116124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de seta reta 11"/>
            <p:cNvCxnSpPr/>
            <p:nvPr/>
          </p:nvCxnSpPr>
          <p:spPr>
            <a:xfrm>
              <a:off x="1730266" y="3022875"/>
              <a:ext cx="1300146" cy="1512168"/>
            </a:xfrm>
            <a:prstGeom prst="straightConnector1">
              <a:avLst/>
            </a:prstGeom>
            <a:ln w="444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ângulo 13"/>
            <p:cNvSpPr/>
            <p:nvPr/>
          </p:nvSpPr>
          <p:spPr>
            <a:xfrm>
              <a:off x="756659" y="2276872"/>
              <a:ext cx="163057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</a:t>
              </a:r>
              <a:r>
                <a:rPr lang="pt-BR" sz="5400" b="0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105</a:t>
              </a:r>
              <a:endParaRPr lang="pt-B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878210" y="3211856"/>
            <a:ext cx="2661060" cy="2089352"/>
            <a:chOff x="3878210" y="3211856"/>
            <a:chExt cx="2661060" cy="2089352"/>
          </a:xfrm>
        </p:grpSpPr>
        <p:sp>
          <p:nvSpPr>
            <p:cNvPr id="16" name="Retângulo 15"/>
            <p:cNvSpPr/>
            <p:nvPr/>
          </p:nvSpPr>
          <p:spPr>
            <a:xfrm rot="16200000">
              <a:off x="3037299" y="4414577"/>
              <a:ext cx="1727541" cy="457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0" name="Conector de seta reta 19"/>
            <p:cNvCxnSpPr/>
            <p:nvPr/>
          </p:nvCxnSpPr>
          <p:spPr>
            <a:xfrm flipH="1">
              <a:off x="3923928" y="4087439"/>
              <a:ext cx="1628185" cy="1213769"/>
            </a:xfrm>
            <a:prstGeom prst="straightConnector1">
              <a:avLst/>
            </a:prstGeom>
            <a:ln w="38100">
              <a:solidFill>
                <a:srgbClr val="953735"/>
              </a:solidFill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Retângulo 20"/>
            <p:cNvSpPr/>
            <p:nvPr/>
          </p:nvSpPr>
          <p:spPr>
            <a:xfrm>
              <a:off x="4892665" y="3211856"/>
              <a:ext cx="164660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V112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8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2" y="1556792"/>
            <a:ext cx="4714875" cy="2219325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487" y="4221088"/>
            <a:ext cx="5023383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cs typeface="Times New Roman" pitchFamily="18" charset="0"/>
              </a:rPr>
              <a:t>FORMA CAIXA D´ÁGUA</a:t>
            </a:r>
            <a:endParaRPr lang="pt-BR" sz="3200" u="sng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39" y="260648"/>
            <a:ext cx="5924550" cy="6257925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4355976" y="2204864"/>
            <a:ext cx="432048" cy="3024336"/>
          </a:xfrm>
          <a:prstGeom prst="ellipse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3017078" y="2444118"/>
            <a:ext cx="1554922" cy="1272914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1835696" y="1812491"/>
            <a:ext cx="1255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P13</a:t>
            </a:r>
            <a:endParaRPr lang="pt-BR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74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214312"/>
            <a:ext cx="6324600" cy="6429375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923928" y="2129607"/>
            <a:ext cx="432048" cy="3024336"/>
          </a:xfrm>
          <a:prstGeom prst="ellipse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2589431" y="2348880"/>
            <a:ext cx="1554922" cy="1272914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408049" y="1717253"/>
            <a:ext cx="1255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P13</a:t>
            </a:r>
            <a:endParaRPr lang="pt-BR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9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336" y="116632"/>
            <a:ext cx="5963567" cy="6013057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275856" y="2276872"/>
            <a:ext cx="432048" cy="1512168"/>
          </a:xfrm>
          <a:prstGeom prst="ellipse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1907704" y="1003958"/>
            <a:ext cx="1554922" cy="1272914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726322" y="372331"/>
            <a:ext cx="1255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P13</a:t>
            </a:r>
            <a:endParaRPr lang="pt-BR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3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</a:t>
            </a:r>
            <a:r>
              <a:rPr lang="pt-BR" sz="2800" dirty="0" smtClean="0"/>
              <a:t>– Reação proveniente do nível da cobertura = 70kN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71800" y="1526688"/>
            <a:ext cx="326974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Dado fornecido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306976"/>
            <a:ext cx="3839768" cy="387163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1646038" y="2392340"/>
            <a:ext cx="1675460" cy="1376183"/>
            <a:chOff x="1646038" y="2392340"/>
            <a:chExt cx="1675460" cy="1376183"/>
          </a:xfrm>
        </p:grpSpPr>
        <p:sp>
          <p:nvSpPr>
            <p:cNvPr id="2" name="Seta para baixo 1"/>
            <p:cNvSpPr/>
            <p:nvPr/>
          </p:nvSpPr>
          <p:spPr>
            <a:xfrm>
              <a:off x="2195736" y="3212976"/>
              <a:ext cx="288032" cy="555547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1646038" y="2392340"/>
              <a:ext cx="16754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70kN</a:t>
              </a:r>
              <a:endPara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Elipse 10"/>
          <p:cNvSpPr/>
          <p:nvPr/>
        </p:nvSpPr>
        <p:spPr>
          <a:xfrm>
            <a:off x="2123728" y="3690615"/>
            <a:ext cx="432048" cy="898544"/>
          </a:xfrm>
          <a:prstGeom prst="ellipse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5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2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Reação da viga V112 em P13 = 100,53kN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12224" y="1914356"/>
            <a:ext cx="820891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Calculado em aulas anteriores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07" y="2780928"/>
            <a:ext cx="4780145" cy="3101098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3491880" y="3457550"/>
            <a:ext cx="792088" cy="898544"/>
          </a:xfrm>
          <a:prstGeom prst="ellipse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8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3.</a:t>
            </a:r>
            <a:r>
              <a:rPr lang="pt-BR" sz="2800" dirty="0" smtClean="0"/>
              <a:t>– Reação da viga V105 em P13 = 39,26kN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85601" y="2777136"/>
            <a:ext cx="3976348" cy="1499314"/>
            <a:chOff x="560909" y="2576413"/>
            <a:chExt cx="3976348" cy="1499314"/>
          </a:xfrm>
        </p:grpSpPr>
        <p:grpSp>
          <p:nvGrpSpPr>
            <p:cNvPr id="13" name="Grupo 12"/>
            <p:cNvGrpSpPr/>
            <p:nvPr/>
          </p:nvGrpSpPr>
          <p:grpSpPr>
            <a:xfrm>
              <a:off x="655836" y="2852936"/>
              <a:ext cx="1501516" cy="301749"/>
              <a:chOff x="717590" y="4293096"/>
              <a:chExt cx="1501516" cy="301749"/>
            </a:xfrm>
          </p:grpSpPr>
          <p:sp>
            <p:nvSpPr>
              <p:cNvPr id="31" name="Retângulo 30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32" name="Conector de seta reta 31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de seta reta 32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de seta reta 33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34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de seta reta 35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1665751" y="2576413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c1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15" name="Triângulo isósceles 14"/>
            <p:cNvSpPr/>
            <p:nvPr/>
          </p:nvSpPr>
          <p:spPr>
            <a:xfrm>
              <a:off x="560909" y="3154685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Triângulo isósceles 15"/>
            <p:cNvSpPr/>
            <p:nvPr/>
          </p:nvSpPr>
          <p:spPr>
            <a:xfrm>
              <a:off x="3620030" y="3148525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reto 16"/>
            <p:cNvCxnSpPr>
              <a:stCxn id="15" idx="0"/>
            </p:cNvCxnSpPr>
            <p:nvPr/>
          </p:nvCxnSpPr>
          <p:spPr>
            <a:xfrm flipV="1">
              <a:off x="659036" y="3145160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>
              <a:off x="655836" y="3931711"/>
              <a:ext cx="304952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655836" y="3589070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1866049" y="3692631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417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21" name="Conector reto 20"/>
            <p:cNvCxnSpPr/>
            <p:nvPr/>
          </p:nvCxnSpPr>
          <p:spPr>
            <a:xfrm>
              <a:off x="3705362" y="3589069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/>
          </p:nvGrpSpPr>
          <p:grpSpPr>
            <a:xfrm>
              <a:off x="2157352" y="2852936"/>
              <a:ext cx="1572636" cy="301749"/>
              <a:chOff x="717590" y="4293096"/>
              <a:chExt cx="1501516" cy="301749"/>
            </a:xfrm>
          </p:grpSpPr>
          <p:sp>
            <p:nvSpPr>
              <p:cNvPr id="25" name="Retângulo 24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6" name="Conector de seta reta 25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de seta reta 26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de seta reta 28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29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"/>
            <p:cNvSpPr txBox="1">
              <a:spLocks noChangeArrowheads="1"/>
            </p:cNvSpPr>
            <p:nvPr/>
          </p:nvSpPr>
          <p:spPr>
            <a:xfrm>
              <a:off x="655836" y="3285796"/>
              <a:ext cx="81982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P12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24" name="Rectangle 2"/>
            <p:cNvSpPr txBox="1">
              <a:spLocks noChangeArrowheads="1"/>
            </p:cNvSpPr>
            <p:nvPr/>
          </p:nvSpPr>
          <p:spPr>
            <a:xfrm>
              <a:off x="3717437" y="3305288"/>
              <a:ext cx="81982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P13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2037" y="2005094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V105 </a:t>
            </a:r>
            <a:r>
              <a:rPr lang="pt-BR" sz="2000" b="1" u="sng" dirty="0" smtClean="0">
                <a:solidFill>
                  <a:srgbClr val="92D050"/>
                </a:solidFill>
              </a:rPr>
              <a:t>(12X50)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4773123" y="2478013"/>
            <a:ext cx="359823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Cálculo do carregamento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4579630" y="3342045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PP = 25 x 0,12 x 0,5 = 1,50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4579630" y="3992209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P.Par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1,5 x 2,5 = 3,75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579630" y="4597592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R.Laje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8,99 x 4,59 = 13,58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/m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41" name="Conector reto 40"/>
          <p:cNvCxnSpPr/>
          <p:nvPr/>
        </p:nvCxnSpPr>
        <p:spPr>
          <a:xfrm>
            <a:off x="4579630" y="5301208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4533543" y="5632737"/>
            <a:ext cx="4536503" cy="6457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C1 = 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1,50 + 3,75 + 13,58 </a:t>
            </a:r>
            <a:r>
              <a:rPr lang="pt-BR" sz="2000" b="1" dirty="0" smtClean="0">
                <a:solidFill>
                  <a:srgbClr val="D1B13B"/>
                </a:solidFill>
              </a:rPr>
              <a:t>= 18,83kN/m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rgbClr val="D1B13B"/>
                </a:solidFill>
              </a:rPr>
              <a:t> </a:t>
            </a:r>
            <a:endParaRPr lang="pt-BR" sz="20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" name="Rectangle 2"/>
          <p:cNvSpPr txBox="1">
            <a:spLocks noChangeArrowheads="1"/>
          </p:cNvSpPr>
          <p:nvPr/>
        </p:nvSpPr>
        <p:spPr>
          <a:xfrm>
            <a:off x="4773123" y="2478013"/>
            <a:ext cx="359823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u="sng" dirty="0" smtClean="0"/>
              <a:t>Cálculo da Reação</a:t>
            </a:r>
            <a:endParaRPr lang="pt-BR" sz="2400" u="sng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4579630" y="3342045"/>
            <a:ext cx="43128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P12=P13 = (p x L)/2</a:t>
            </a:r>
            <a:endParaRPr lang="pt-BR" sz="2200" dirty="0" smtClean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7" name="Rectangle 2"/>
          <p:cNvSpPr txBox="1">
            <a:spLocks noChangeArrowheads="1"/>
          </p:cNvSpPr>
          <p:nvPr/>
        </p:nvSpPr>
        <p:spPr>
          <a:xfrm>
            <a:off x="4579630" y="3992209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P12=P13 =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(18,83 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x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4,17)/</a:t>
            </a: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endParaRPr lang="pt-BR" sz="2200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4579630" y="4597592"/>
            <a:ext cx="444433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P12=P13 = </a:t>
            </a:r>
            <a:r>
              <a:rPr lang="pt-BR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39,26 </a:t>
            </a:r>
            <a:r>
              <a:rPr lang="pt-BR" sz="2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</a:t>
            </a:r>
            <a:endParaRPr lang="pt-BR" sz="2200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179" name="Conector reto 178"/>
          <p:cNvCxnSpPr/>
          <p:nvPr/>
        </p:nvCxnSpPr>
        <p:spPr>
          <a:xfrm>
            <a:off x="4579630" y="5301208"/>
            <a:ext cx="431284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o 34"/>
          <p:cNvGrpSpPr/>
          <p:nvPr/>
        </p:nvGrpSpPr>
        <p:grpSpPr>
          <a:xfrm>
            <a:off x="585601" y="2777136"/>
            <a:ext cx="3976348" cy="1499314"/>
            <a:chOff x="560909" y="2576413"/>
            <a:chExt cx="3976348" cy="1499314"/>
          </a:xfrm>
        </p:grpSpPr>
        <p:grpSp>
          <p:nvGrpSpPr>
            <p:cNvPr id="36" name="Grupo 35"/>
            <p:cNvGrpSpPr/>
            <p:nvPr/>
          </p:nvGrpSpPr>
          <p:grpSpPr>
            <a:xfrm>
              <a:off x="655836" y="2852936"/>
              <a:ext cx="1501516" cy="301749"/>
              <a:chOff x="717590" y="4293096"/>
              <a:chExt cx="1501516" cy="301749"/>
            </a:xfrm>
          </p:grpSpPr>
          <p:sp>
            <p:nvSpPr>
              <p:cNvPr id="54" name="Retângulo 53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5" name="Conector de seta reta 54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de seta reta 55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de seta reta 56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de seta reta 57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de seta reta 58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2"/>
            <p:cNvSpPr txBox="1">
              <a:spLocks noChangeArrowheads="1"/>
            </p:cNvSpPr>
            <p:nvPr/>
          </p:nvSpPr>
          <p:spPr>
            <a:xfrm>
              <a:off x="1665751" y="2576413"/>
              <a:ext cx="893832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D1B13B"/>
                  </a:solidFill>
                </a:rPr>
                <a:t>c1</a:t>
              </a:r>
              <a:endParaRPr lang="pt-BR" sz="1200" dirty="0" smtClean="0">
                <a:solidFill>
                  <a:srgbClr val="D1B13B"/>
                </a:solidFill>
                <a:cs typeface="Times New Roman" pitchFamily="18" charset="0"/>
              </a:endParaRPr>
            </a:p>
          </p:txBody>
        </p:sp>
        <p:sp>
          <p:nvSpPr>
            <p:cNvPr id="38" name="Triângulo isósceles 37"/>
            <p:cNvSpPr/>
            <p:nvPr/>
          </p:nvSpPr>
          <p:spPr>
            <a:xfrm>
              <a:off x="560909" y="3154685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Triângulo isósceles 38"/>
            <p:cNvSpPr/>
            <p:nvPr/>
          </p:nvSpPr>
          <p:spPr>
            <a:xfrm>
              <a:off x="3620030" y="3148525"/>
              <a:ext cx="196253" cy="288032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0" name="Conector reto 39"/>
            <p:cNvCxnSpPr>
              <a:stCxn id="38" idx="0"/>
            </p:cNvCxnSpPr>
            <p:nvPr/>
          </p:nvCxnSpPr>
          <p:spPr>
            <a:xfrm flipV="1">
              <a:off x="659036" y="3145160"/>
              <a:ext cx="3059121" cy="952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/>
            <p:cNvCxnSpPr/>
            <p:nvPr/>
          </p:nvCxnSpPr>
          <p:spPr>
            <a:xfrm>
              <a:off x="655836" y="3931711"/>
              <a:ext cx="3049526" cy="0"/>
            </a:xfrm>
            <a:prstGeom prst="straightConnector1">
              <a:avLst/>
            </a:prstGeom>
            <a:ln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655836" y="3589070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"/>
            <p:cNvSpPr txBox="1">
              <a:spLocks noChangeArrowheads="1"/>
            </p:cNvSpPr>
            <p:nvPr/>
          </p:nvSpPr>
          <p:spPr>
            <a:xfrm>
              <a:off x="1866049" y="3692631"/>
              <a:ext cx="582605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92D050"/>
                  </a:solidFill>
                </a:rPr>
                <a:t>417</a:t>
              </a:r>
              <a:endParaRPr lang="pt-BR" sz="1200" dirty="0" smtClean="0">
                <a:solidFill>
                  <a:srgbClr val="92D050"/>
                </a:solidFill>
                <a:cs typeface="Times New Roman" pitchFamily="18" charset="0"/>
              </a:endParaRPr>
            </a:p>
          </p:txBody>
        </p:sp>
        <p:cxnSp>
          <p:nvCxnSpPr>
            <p:cNvPr id="44" name="Conector reto 43"/>
            <p:cNvCxnSpPr/>
            <p:nvPr/>
          </p:nvCxnSpPr>
          <p:spPr>
            <a:xfrm>
              <a:off x="3705362" y="3589069"/>
              <a:ext cx="0" cy="486657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o 44"/>
            <p:cNvGrpSpPr/>
            <p:nvPr/>
          </p:nvGrpSpPr>
          <p:grpSpPr>
            <a:xfrm>
              <a:off x="2157352" y="2852936"/>
              <a:ext cx="1572636" cy="301749"/>
              <a:chOff x="717590" y="4293096"/>
              <a:chExt cx="1501516" cy="301749"/>
            </a:xfrm>
          </p:grpSpPr>
          <p:sp>
            <p:nvSpPr>
              <p:cNvPr id="48" name="Retângulo 47"/>
              <p:cNvSpPr/>
              <p:nvPr/>
            </p:nvSpPr>
            <p:spPr>
              <a:xfrm>
                <a:off x="717590" y="4293096"/>
                <a:ext cx="1501516" cy="285256"/>
              </a:xfrm>
              <a:prstGeom prst="rect">
                <a:avLst/>
              </a:prstGeom>
              <a:solidFill>
                <a:srgbClr val="D1B13B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9" name="Conector de seta reta 48"/>
              <p:cNvCxnSpPr/>
              <p:nvPr/>
            </p:nvCxnSpPr>
            <p:spPr>
              <a:xfrm>
                <a:off x="1420723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de seta reta 49"/>
              <p:cNvCxnSpPr/>
              <p:nvPr/>
            </p:nvCxnSpPr>
            <p:spPr>
              <a:xfrm>
                <a:off x="1126876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de seta reta 50"/>
              <p:cNvCxnSpPr/>
              <p:nvPr/>
            </p:nvCxnSpPr>
            <p:spPr>
              <a:xfrm>
                <a:off x="1725902" y="4309589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de seta reta 51"/>
              <p:cNvCxnSpPr/>
              <p:nvPr/>
            </p:nvCxnSpPr>
            <p:spPr>
              <a:xfrm>
                <a:off x="845070" y="4293096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de seta reta 52"/>
              <p:cNvCxnSpPr/>
              <p:nvPr/>
            </p:nvCxnSpPr>
            <p:spPr>
              <a:xfrm>
                <a:off x="1974870" y="4302621"/>
                <a:ext cx="0" cy="2852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2"/>
            <p:cNvSpPr txBox="1">
              <a:spLocks noChangeArrowheads="1"/>
            </p:cNvSpPr>
            <p:nvPr/>
          </p:nvSpPr>
          <p:spPr>
            <a:xfrm>
              <a:off x="655836" y="3285796"/>
              <a:ext cx="81982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P12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  <p:sp>
          <p:nvSpPr>
            <p:cNvPr id="47" name="Rectangle 2"/>
            <p:cNvSpPr txBox="1">
              <a:spLocks noChangeArrowheads="1"/>
            </p:cNvSpPr>
            <p:nvPr/>
          </p:nvSpPr>
          <p:spPr>
            <a:xfrm>
              <a:off x="3717437" y="3305288"/>
              <a:ext cx="819820" cy="2795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defRPr/>
              </a:pPr>
              <a:r>
                <a:rPr lang="pt-BR" sz="1200" b="1" dirty="0" smtClean="0">
                  <a:solidFill>
                    <a:srgbClr val="0070C0"/>
                  </a:solidFill>
                </a:rPr>
                <a:t>P13</a:t>
              </a:r>
              <a:endParaRPr lang="pt-BR" sz="12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</p:grp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402037" y="2005094"/>
            <a:ext cx="356001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V105 </a:t>
            </a:r>
            <a:r>
              <a:rPr lang="pt-BR" sz="2000" b="1" u="sng" dirty="0" smtClean="0">
                <a:solidFill>
                  <a:srgbClr val="92D050"/>
                </a:solidFill>
              </a:rPr>
              <a:t>(12X50)</a:t>
            </a:r>
            <a:endParaRPr lang="pt-BR" sz="20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2037" y="792434"/>
            <a:ext cx="8827600" cy="895869"/>
          </a:xfrm>
        </p:spPr>
        <p:txBody>
          <a:bodyPr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4</a:t>
            </a:r>
            <a:r>
              <a:rPr lang="pt-BR" sz="2800" b="1" u="sng" dirty="0" smtClean="0">
                <a:solidFill>
                  <a:srgbClr val="FF0000"/>
                </a:solidFill>
              </a:rPr>
              <a:t>.</a:t>
            </a:r>
            <a:r>
              <a:rPr lang="pt-BR" sz="2800" dirty="0" smtClean="0"/>
              <a:t>– Cálculo do momento atuante no pilar devido a Viga V105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539552" y="2204864"/>
            <a:ext cx="8352928" cy="30963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dirty="0" smtClean="0">
                <a:solidFill>
                  <a:srgbClr val="00B0F0"/>
                </a:solidFill>
              </a:rPr>
              <a:t>Os </a:t>
            </a:r>
            <a:r>
              <a:rPr lang="pt-BR" sz="2400" b="1" dirty="0" smtClean="0">
                <a:solidFill>
                  <a:schemeClr val="accent4">
                    <a:lumMod val="75000"/>
                  </a:schemeClr>
                </a:solidFill>
              </a:rPr>
              <a:t>pilares de extremidade </a:t>
            </a:r>
            <a:r>
              <a:rPr lang="pt-BR" sz="2400" dirty="0" smtClean="0">
                <a:solidFill>
                  <a:srgbClr val="00B0F0"/>
                </a:solidFill>
              </a:rPr>
              <a:t>estão submetidos a flexão normal</a:t>
            </a:r>
            <a:r>
              <a:rPr lang="pt-BR" sz="2400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pt-BR" sz="2400" dirty="0" smtClean="0">
                <a:solidFill>
                  <a:srgbClr val="00B0F0"/>
                </a:solidFill>
                <a:cs typeface="Times New Roman" pitchFamily="18" charset="0"/>
              </a:rPr>
              <a:t>composta. </a:t>
            </a:r>
            <a:endParaRPr lang="pt-BR" sz="2400" dirty="0">
              <a:solidFill>
                <a:srgbClr val="00B0F0"/>
              </a:solidFill>
              <a:cs typeface="Times New Roman" pitchFamily="18" charset="0"/>
            </a:endParaRPr>
          </a:p>
          <a:p>
            <a:pPr>
              <a:defRPr/>
            </a:pPr>
            <a:endParaRPr lang="pt-BR" sz="2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pt-BR" sz="2400" dirty="0" smtClean="0">
                <a:solidFill>
                  <a:srgbClr val="00B0F0"/>
                </a:solidFill>
                <a:cs typeface="Times New Roman" pitchFamily="18" charset="0"/>
              </a:rPr>
              <a:t>A flexão decorre da interrupção sobre o pilar, da viga perpendicular a borda considerada. Por isto, a situação básica de projeto dos pilares de extremidade é a </a:t>
            </a:r>
            <a:r>
              <a:rPr lang="pt-BR" sz="2400" b="1" dirty="0" smtClean="0">
                <a:solidFill>
                  <a:schemeClr val="accent4">
                    <a:lumMod val="75000"/>
                  </a:schemeClr>
                </a:solidFill>
                <a:cs typeface="Times New Roman" pitchFamily="18" charset="0"/>
              </a:rPr>
              <a:t>flexão normal composta</a:t>
            </a:r>
            <a:endParaRPr lang="pt-BR" sz="24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467544" y="836712"/>
            <a:ext cx="8352928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400" dirty="0" smtClean="0">
                <a:solidFill>
                  <a:srgbClr val="00B0F0"/>
                </a:solidFill>
              </a:rPr>
              <a:t>Quando não for considerada a solidariedade dos pilares com as vigas, os momentos fletores de cada nó dos pilares de extremidade poderão ser calculados de forma aproximada pelas seguintes equações:</a:t>
            </a:r>
            <a:endParaRPr lang="pt-BR" sz="24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852936"/>
            <a:ext cx="5472608" cy="30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249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12776"/>
            <a:ext cx="8437848" cy="37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36" y="1092918"/>
            <a:ext cx="6124575" cy="5514975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2766294" y="3081238"/>
            <a:ext cx="4718368" cy="2147962"/>
            <a:chOff x="2766294" y="3081238"/>
            <a:chExt cx="4718368" cy="2147962"/>
          </a:xfrm>
        </p:grpSpPr>
        <p:sp>
          <p:nvSpPr>
            <p:cNvPr id="20" name="Retângulo 19"/>
            <p:cNvSpPr/>
            <p:nvPr/>
          </p:nvSpPr>
          <p:spPr>
            <a:xfrm>
              <a:off x="4652489" y="3081238"/>
              <a:ext cx="976893" cy="108012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766294" y="4149080"/>
              <a:ext cx="705883" cy="108012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6778779" y="4149080"/>
              <a:ext cx="705883" cy="108012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771800" y="1547438"/>
            <a:ext cx="4680520" cy="4192231"/>
            <a:chOff x="2771800" y="1547438"/>
            <a:chExt cx="4680520" cy="4192231"/>
          </a:xfrm>
        </p:grpSpPr>
        <p:sp>
          <p:nvSpPr>
            <p:cNvPr id="7" name="Retângulo 6"/>
            <p:cNvSpPr/>
            <p:nvPr/>
          </p:nvSpPr>
          <p:spPr>
            <a:xfrm>
              <a:off x="4716016" y="1556792"/>
              <a:ext cx="432048" cy="50405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2771800" y="2564904"/>
              <a:ext cx="1008112" cy="50405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6444208" y="2564904"/>
              <a:ext cx="1008112" cy="50405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3491880" y="3068960"/>
              <a:ext cx="1140907" cy="10801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629382" y="3068960"/>
              <a:ext cx="1140907" cy="10801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577611" y="4173635"/>
              <a:ext cx="1051772" cy="10801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5142586" y="1547438"/>
              <a:ext cx="432048" cy="50405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3480665" y="5216646"/>
              <a:ext cx="659287" cy="51661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6111001" y="5223059"/>
              <a:ext cx="659287" cy="51661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72822" y="2054488"/>
            <a:ext cx="4705459" cy="3685181"/>
            <a:chOff x="2772822" y="2054488"/>
            <a:chExt cx="4705459" cy="3685181"/>
          </a:xfrm>
        </p:grpSpPr>
        <p:sp>
          <p:nvSpPr>
            <p:cNvPr id="4" name="Forma livre 3"/>
            <p:cNvSpPr/>
            <p:nvPr/>
          </p:nvSpPr>
          <p:spPr>
            <a:xfrm>
              <a:off x="3781958" y="2070202"/>
              <a:ext cx="1360628" cy="1009497"/>
            </a:xfrm>
            <a:custGeom>
              <a:avLst/>
              <a:gdLst>
                <a:gd name="connsiteX0" fmla="*/ 914400 w 1360628"/>
                <a:gd name="connsiteY0" fmla="*/ 0 h 1009497"/>
                <a:gd name="connsiteX1" fmla="*/ 921716 w 1360628"/>
                <a:gd name="connsiteY1" fmla="*/ 490118 h 1009497"/>
                <a:gd name="connsiteX2" fmla="*/ 0 w 1360628"/>
                <a:gd name="connsiteY2" fmla="*/ 504748 h 1009497"/>
                <a:gd name="connsiteX3" fmla="*/ 14631 w 1360628"/>
                <a:gd name="connsiteY3" fmla="*/ 1009497 h 1009497"/>
                <a:gd name="connsiteX4" fmla="*/ 1338682 w 1360628"/>
                <a:gd name="connsiteY4" fmla="*/ 1009497 h 1009497"/>
                <a:gd name="connsiteX5" fmla="*/ 1360628 w 1360628"/>
                <a:gd name="connsiteY5" fmla="*/ 14630 h 1009497"/>
                <a:gd name="connsiteX6" fmla="*/ 914400 w 1360628"/>
                <a:gd name="connsiteY6" fmla="*/ 0 h 100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0628" h="1009497">
                  <a:moveTo>
                    <a:pt x="914400" y="0"/>
                  </a:moveTo>
                  <a:lnTo>
                    <a:pt x="921716" y="490118"/>
                  </a:lnTo>
                  <a:lnTo>
                    <a:pt x="0" y="504748"/>
                  </a:lnTo>
                  <a:lnTo>
                    <a:pt x="14631" y="1009497"/>
                  </a:lnTo>
                  <a:lnTo>
                    <a:pt x="1338682" y="1009497"/>
                  </a:lnTo>
                  <a:lnTo>
                    <a:pt x="1360628" y="1463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953735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Forma livre 18"/>
            <p:cNvSpPr/>
            <p:nvPr/>
          </p:nvSpPr>
          <p:spPr>
            <a:xfrm flipH="1">
              <a:off x="5100728" y="2054488"/>
              <a:ext cx="1360628" cy="1009497"/>
            </a:xfrm>
            <a:custGeom>
              <a:avLst/>
              <a:gdLst>
                <a:gd name="connsiteX0" fmla="*/ 914400 w 1360628"/>
                <a:gd name="connsiteY0" fmla="*/ 0 h 1009497"/>
                <a:gd name="connsiteX1" fmla="*/ 921716 w 1360628"/>
                <a:gd name="connsiteY1" fmla="*/ 490118 h 1009497"/>
                <a:gd name="connsiteX2" fmla="*/ 0 w 1360628"/>
                <a:gd name="connsiteY2" fmla="*/ 504748 h 1009497"/>
                <a:gd name="connsiteX3" fmla="*/ 14631 w 1360628"/>
                <a:gd name="connsiteY3" fmla="*/ 1009497 h 1009497"/>
                <a:gd name="connsiteX4" fmla="*/ 1338682 w 1360628"/>
                <a:gd name="connsiteY4" fmla="*/ 1009497 h 1009497"/>
                <a:gd name="connsiteX5" fmla="*/ 1360628 w 1360628"/>
                <a:gd name="connsiteY5" fmla="*/ 14630 h 1009497"/>
                <a:gd name="connsiteX6" fmla="*/ 914400 w 1360628"/>
                <a:gd name="connsiteY6" fmla="*/ 0 h 100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0628" h="1009497">
                  <a:moveTo>
                    <a:pt x="914400" y="0"/>
                  </a:moveTo>
                  <a:lnTo>
                    <a:pt x="921716" y="490118"/>
                  </a:lnTo>
                  <a:lnTo>
                    <a:pt x="0" y="504748"/>
                  </a:lnTo>
                  <a:lnTo>
                    <a:pt x="14631" y="1009497"/>
                  </a:lnTo>
                  <a:lnTo>
                    <a:pt x="1338682" y="1009497"/>
                  </a:lnTo>
                  <a:lnTo>
                    <a:pt x="1360628" y="1463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953735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772822" y="3081242"/>
              <a:ext cx="699355" cy="106783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770289" y="3081242"/>
              <a:ext cx="699355" cy="106783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491879" y="4148808"/>
              <a:ext cx="1077242" cy="106783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5637871" y="4155221"/>
              <a:ext cx="1132417" cy="106783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2772822" y="5235797"/>
              <a:ext cx="699352" cy="50387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6778929" y="5218750"/>
              <a:ext cx="699352" cy="50387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897563" y="306341"/>
            <a:ext cx="5764697" cy="607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Área de influência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65" y="764704"/>
            <a:ext cx="806767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4.1</a:t>
            </a:r>
            <a:r>
              <a:rPr lang="pt-BR" sz="2800" dirty="0" smtClean="0"/>
              <a:t>– Cálculo do momento de </a:t>
            </a:r>
            <a:r>
              <a:rPr lang="pt-BR" sz="2800" dirty="0" err="1" smtClean="0"/>
              <a:t>engastamento</a:t>
            </a:r>
            <a:r>
              <a:rPr lang="pt-BR" sz="2800" dirty="0" smtClean="0"/>
              <a:t> perfeito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1496322" y="2111306"/>
            <a:ext cx="1961494" cy="364469"/>
            <a:chOff x="717590" y="4293096"/>
            <a:chExt cx="1501516" cy="301749"/>
          </a:xfrm>
        </p:grpSpPr>
        <p:sp>
          <p:nvSpPr>
            <p:cNvPr id="44" name="Retângulo 43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5" name="Conector de seta reta 44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/>
          <p:cNvGrpSpPr/>
          <p:nvPr/>
        </p:nvGrpSpPr>
        <p:grpSpPr>
          <a:xfrm>
            <a:off x="3347864" y="2111306"/>
            <a:ext cx="2542922" cy="364469"/>
            <a:chOff x="717590" y="4293096"/>
            <a:chExt cx="1501516" cy="301749"/>
          </a:xfrm>
        </p:grpSpPr>
        <p:sp>
          <p:nvSpPr>
            <p:cNvPr id="51" name="Retângulo 50"/>
            <p:cNvSpPr/>
            <p:nvPr/>
          </p:nvSpPr>
          <p:spPr>
            <a:xfrm>
              <a:off x="717590" y="4293096"/>
              <a:ext cx="1501516" cy="285256"/>
            </a:xfrm>
            <a:prstGeom prst="rect">
              <a:avLst/>
            </a:prstGeom>
            <a:solidFill>
              <a:srgbClr val="D1B13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2" name="Conector de seta reta 51"/>
            <p:cNvCxnSpPr/>
            <p:nvPr/>
          </p:nvCxnSpPr>
          <p:spPr>
            <a:xfrm>
              <a:off x="1420723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1126876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/>
            <p:cNvCxnSpPr/>
            <p:nvPr/>
          </p:nvCxnSpPr>
          <p:spPr>
            <a:xfrm>
              <a:off x="1725902" y="4309589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/>
            <p:nvPr/>
          </p:nvCxnSpPr>
          <p:spPr>
            <a:xfrm>
              <a:off x="845070" y="4293096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/>
            <p:cNvCxnSpPr/>
            <p:nvPr/>
          </p:nvCxnSpPr>
          <p:spPr>
            <a:xfrm>
              <a:off x="1974870" y="4302621"/>
              <a:ext cx="0" cy="28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1839669" y="1876785"/>
            <a:ext cx="1862030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D1B13B"/>
                </a:solidFill>
              </a:rPr>
              <a:t>q</a:t>
            </a:r>
            <a:r>
              <a:rPr lang="pt-BR" sz="1200" b="1" dirty="0" smtClean="0">
                <a:solidFill>
                  <a:srgbClr val="D1B13B"/>
                </a:solidFill>
              </a:rPr>
              <a:t> = 18,83 </a:t>
            </a:r>
            <a:r>
              <a:rPr lang="pt-BR" sz="1200" b="1" dirty="0" err="1" smtClean="0">
                <a:solidFill>
                  <a:srgbClr val="D1B13B"/>
                </a:solidFill>
              </a:rPr>
              <a:t>kN</a:t>
            </a:r>
            <a:r>
              <a:rPr lang="pt-BR" sz="1200" b="1" dirty="0" smtClean="0">
                <a:solidFill>
                  <a:srgbClr val="D1B13B"/>
                </a:solidFill>
              </a:rPr>
              <a:t>/m</a:t>
            </a:r>
            <a:endParaRPr lang="pt-BR" sz="1200" dirty="0" smtClean="0">
              <a:solidFill>
                <a:srgbClr val="D1B13B"/>
              </a:solidFill>
              <a:cs typeface="Times New Roman" pitchFamily="18" charset="0"/>
            </a:endParaRPr>
          </a:p>
        </p:txBody>
      </p:sp>
      <p:sp>
        <p:nvSpPr>
          <p:cNvPr id="58" name="Triângulo isósceles 57"/>
          <p:cNvSpPr/>
          <p:nvPr/>
        </p:nvSpPr>
        <p:spPr>
          <a:xfrm>
            <a:off x="1393916" y="2469026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9" name="Conector reto 58"/>
          <p:cNvCxnSpPr/>
          <p:nvPr/>
        </p:nvCxnSpPr>
        <p:spPr>
          <a:xfrm>
            <a:off x="1492042" y="2458693"/>
            <a:ext cx="4400440" cy="127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riângulo isósceles 59"/>
          <p:cNvSpPr/>
          <p:nvPr/>
        </p:nvSpPr>
        <p:spPr>
          <a:xfrm>
            <a:off x="5794355" y="2498571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de seta reta 65"/>
          <p:cNvCxnSpPr/>
          <p:nvPr/>
        </p:nvCxnSpPr>
        <p:spPr>
          <a:xfrm flipV="1">
            <a:off x="1459591" y="3717821"/>
            <a:ext cx="4420014" cy="941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3069419" y="3482979"/>
            <a:ext cx="1016901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 = 4,17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68" name="Conector reto 67"/>
          <p:cNvCxnSpPr/>
          <p:nvPr/>
        </p:nvCxnSpPr>
        <p:spPr>
          <a:xfrm>
            <a:off x="1477890" y="2164598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V="1">
            <a:off x="1324881" y="216459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1324880" y="229563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1324881" y="2554892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V="1">
            <a:off x="1324879" y="242666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>
            <a:off x="1479867" y="2778669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 flipH="1">
            <a:off x="5870816" y="2819748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1043982" y="4450559"/>
                <a:ext cx="3672379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𝑒𝑛𝑔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82" y="4450559"/>
                <a:ext cx="3672379" cy="11079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ixaDeTexto 75"/>
              <p:cNvSpPr txBox="1"/>
              <p:nvPr/>
            </p:nvSpPr>
            <p:spPr>
              <a:xfrm>
                <a:off x="4355976" y="4872057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27,3 </a:t>
                </a:r>
                <a:r>
                  <a:rPr lang="pt-BR" sz="3600" dirty="0" err="1" smtClean="0">
                    <a:solidFill>
                      <a:srgbClr val="FD7471"/>
                    </a:solidFill>
                  </a:rPr>
                  <a:t>kNm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76" name="CaixaDeTexto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872057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1489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Conector reto 77"/>
          <p:cNvCxnSpPr/>
          <p:nvPr/>
        </p:nvCxnSpPr>
        <p:spPr>
          <a:xfrm>
            <a:off x="5884965" y="2109577"/>
            <a:ext cx="3955" cy="39105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 flipV="1">
            <a:off x="5860777" y="2041131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V="1">
            <a:off x="5867409" y="2136805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/>
          <p:cNvCxnSpPr/>
          <p:nvPr/>
        </p:nvCxnSpPr>
        <p:spPr>
          <a:xfrm flipV="1">
            <a:off x="5879925" y="2351838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 flipV="1">
            <a:off x="5893960" y="2224856"/>
            <a:ext cx="147971" cy="119561"/>
          </a:xfrm>
          <a:prstGeom prst="line">
            <a:avLst/>
          </a:prstGeom>
          <a:ln w="190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1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4.2</a:t>
            </a:r>
            <a:r>
              <a:rPr lang="pt-BR" sz="2800" dirty="0" smtClean="0"/>
              <a:t>– Cálculo dos índices de </a:t>
            </a:r>
            <a:r>
              <a:rPr lang="pt-BR" sz="2800" dirty="0" err="1" smtClean="0"/>
              <a:t>Esbeltez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899592" y="1916832"/>
                <a:ext cx="6696744" cy="9873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𝑠𝑢𝑝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𝑠𝑢𝑝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𝑠𝑢𝑝</m:t>
                            </m:r>
                          </m:sub>
                        </m:sSub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(30.</m:t>
                        </m:r>
                        <m:sSup>
                          <m:sSup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</m:t>
                            </m:r>
                          </m:e>
                          <m:sup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)/12</m:t>
                        </m:r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</m:den>
                    </m:f>
                  </m:oMath>
                </a14:m>
                <a:r>
                  <a:rPr lang="pt-BR" sz="3600" dirty="0" smtClean="0"/>
                  <a:t> =</a:t>
                </a:r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916832"/>
                <a:ext cx="6696744" cy="987322"/>
              </a:xfrm>
              <a:prstGeom prst="rect">
                <a:avLst/>
              </a:prstGeom>
              <a:blipFill rotWithShape="0">
                <a:blip r:embed="rId3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ixaDeTexto 75"/>
              <p:cNvSpPr txBox="1"/>
              <p:nvPr/>
            </p:nvSpPr>
            <p:spPr>
              <a:xfrm>
                <a:off x="6084168" y="2295417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57,16 cm³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76" name="CaixaDeTexto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295417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556" r="-4703" b="-5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899592" y="3179222"/>
                <a:ext cx="6696744" cy="9929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𝑣𝑖𝑔𝑎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𝑣𝑖𝑔𝑎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𝑣𝑖𝑔𝑎</m:t>
                            </m:r>
                          </m:sub>
                        </m:sSub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(12.</m:t>
                        </m:r>
                        <m:sSup>
                          <m:sSup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50</m:t>
                            </m:r>
                          </m:e>
                          <m:sup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)/12</m:t>
                        </m:r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417</m:t>
                        </m:r>
                      </m:den>
                    </m:f>
                  </m:oMath>
                </a14:m>
                <a:r>
                  <a:rPr lang="pt-BR" sz="3600" dirty="0" smtClean="0"/>
                  <a:t> =</a:t>
                </a:r>
                <a:endParaRPr lang="pt-BR" sz="3600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179222"/>
                <a:ext cx="6696744" cy="992964"/>
              </a:xfrm>
              <a:prstGeom prst="rect">
                <a:avLst/>
              </a:prstGeom>
              <a:blipFill rotWithShape="0">
                <a:blip r:embed="rId5"/>
                <a:stretch>
                  <a:fillRect b="-30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/>
              <p:cNvSpPr txBox="1"/>
              <p:nvPr/>
            </p:nvSpPr>
            <p:spPr>
              <a:xfrm>
                <a:off x="6084168" y="3557807"/>
                <a:ext cx="273630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299,76 cm³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39" name="CaixaDeTex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557807"/>
                <a:ext cx="2736304" cy="553998"/>
              </a:xfrm>
              <a:prstGeom prst="rect">
                <a:avLst/>
              </a:prstGeom>
              <a:blipFill rotWithShape="0">
                <a:blip r:embed="rId6"/>
                <a:stretch>
                  <a:fillRect t="-25275" r="-2673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aixaDeTexto 61"/>
              <p:cNvSpPr txBox="1"/>
              <p:nvPr/>
            </p:nvSpPr>
            <p:spPr>
              <a:xfrm>
                <a:off x="883909" y="4471678"/>
                <a:ext cx="6696744" cy="9919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𝑖𝑛𝑓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𝑖𝑛𝑓</m:t>
                            </m:r>
                          </m:sub>
                        </m:sSub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(30.</m:t>
                        </m:r>
                        <m:sSup>
                          <m:sSup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</m:t>
                            </m:r>
                          </m:e>
                          <m:sup>
                            <m:r>
                              <a:rPr lang="pt-BR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)/12</m:t>
                        </m:r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</m:den>
                    </m:f>
                  </m:oMath>
                </a14:m>
                <a:r>
                  <a:rPr lang="pt-BR" sz="3600" dirty="0" smtClean="0"/>
                  <a:t> =</a:t>
                </a:r>
                <a:endParaRPr lang="pt-BR" sz="3600" dirty="0"/>
              </a:p>
            </p:txBody>
          </p:sp>
        </mc:Choice>
        <mc:Fallback xmlns="">
          <p:sp>
            <p:nvSpPr>
              <p:cNvPr id="62" name="CaixaDeTexto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9" y="4471678"/>
                <a:ext cx="6696744" cy="991938"/>
              </a:xfrm>
              <a:prstGeom prst="rect">
                <a:avLst/>
              </a:prstGeom>
              <a:blipFill rotWithShape="0">
                <a:blip r:embed="rId7"/>
                <a:stretch>
                  <a:fillRect b="-30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/>
              <p:cNvSpPr txBox="1"/>
              <p:nvPr/>
            </p:nvSpPr>
            <p:spPr>
              <a:xfrm>
                <a:off x="6068485" y="4850263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57,16 cm³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63" name="CaixaDeTexto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485" y="4850263"/>
                <a:ext cx="2461381" cy="553998"/>
              </a:xfrm>
              <a:prstGeom prst="rect">
                <a:avLst/>
              </a:prstGeom>
              <a:blipFill rotWithShape="0">
                <a:blip r:embed="rId8"/>
                <a:stretch>
                  <a:fillRect t="-25275" r="-4703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38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38" grpId="0"/>
      <p:bldP spid="39" grpId="0"/>
      <p:bldP spid="62" grpId="0"/>
      <p:bldP spid="63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4.3</a:t>
            </a:r>
            <a:r>
              <a:rPr lang="pt-BR" sz="2800" dirty="0" smtClean="0"/>
              <a:t>– Cálculo do momento atuante no pilar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899592" y="1916832"/>
                <a:ext cx="6696744" cy="1121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𝑖𝑛𝑓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𝑒𝑛𝑔</m:t>
                          </m:r>
                        </m:sub>
                      </m:sSub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𝑖𝑛𝑓</m:t>
                              </m:r>
                            </m:sub>
                          </m:s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𝑣𝑖𝑔𝑎</m:t>
                              </m:r>
                            </m:sub>
                          </m:s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𝑠𝑢𝑝</m:t>
                              </m:r>
                            </m:sub>
                          </m:sSub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916832"/>
                <a:ext cx="6696744" cy="112146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ixaDeTexto 75"/>
              <p:cNvSpPr txBox="1"/>
              <p:nvPr/>
            </p:nvSpPr>
            <p:spPr>
              <a:xfrm>
                <a:off x="3779912" y="4663043"/>
                <a:ext cx="237626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3,77kNm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76" name="CaixaDeTexto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4663043"/>
                <a:ext cx="2376264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r="-769" b="-483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02340" y="3428437"/>
                <a:ext cx="8186083" cy="11106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𝑖𝑛𝑓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7,3</m:t>
                      </m:r>
                      <m:f>
                        <m:f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7,16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57,16+299,76+57,16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40" y="3428437"/>
                <a:ext cx="8186083" cy="111062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630330" y="5703616"/>
                <a:ext cx="3565151" cy="598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𝑠𝑢𝑝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𝑖𝑛𝑓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330" y="5703616"/>
                <a:ext cx="3565151" cy="5983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/>
          <p:cNvSpPr txBox="1"/>
          <p:nvPr/>
        </p:nvSpPr>
        <p:spPr>
          <a:xfrm>
            <a:off x="4968044" y="5733256"/>
            <a:ext cx="23762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smtClean="0">
                <a:solidFill>
                  <a:srgbClr val="FD7471"/>
                </a:solidFill>
              </a:rPr>
              <a:t>3,77kNm</a:t>
            </a:r>
            <a:endParaRPr lang="pt-BR" sz="3600" dirty="0">
              <a:solidFill>
                <a:srgbClr val="FD74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10" grpId="0"/>
      <p:bldP spid="11" grpId="0"/>
      <p:bldP spid="12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 </a:t>
            </a:r>
            <a:r>
              <a:rPr lang="pt-BR" sz="2800" dirty="0" smtClean="0"/>
              <a:t>– Cálculo de P13 no lance 3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00850"/>
            <a:ext cx="7063153" cy="4560987"/>
          </a:xfrm>
          <a:prstGeom prst="rect">
            <a:avLst/>
          </a:prstGeom>
        </p:spPr>
      </p:pic>
      <p:cxnSp>
        <p:nvCxnSpPr>
          <p:cNvPr id="13" name="Conector de seta reta 12"/>
          <p:cNvCxnSpPr/>
          <p:nvPr/>
        </p:nvCxnSpPr>
        <p:spPr>
          <a:xfrm flipV="1">
            <a:off x="4039799" y="3229316"/>
            <a:ext cx="432048" cy="97171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5383756" y="4409308"/>
            <a:ext cx="21320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Mbase</a:t>
            </a:r>
            <a:endParaRPr lang="pt-BR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H="1" flipV="1">
            <a:off x="4802223" y="4313361"/>
            <a:ext cx="596829" cy="557612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2194200" y="4013531"/>
            <a:ext cx="21320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Mtopo</a:t>
            </a:r>
            <a:endParaRPr lang="pt-BR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4503175" y="2276872"/>
            <a:ext cx="299047" cy="77157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8827600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</a:t>
            </a:r>
            <a:r>
              <a:rPr lang="pt-BR" sz="2800" dirty="0" smtClean="0"/>
              <a:t>– Carregamentos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297122" y="4366829"/>
                <a:ext cx="871296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𝑁𝑘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𝑅𝑒𝑎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çã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𝑣𝑒𝑟𝑡𝑖𝑐𝑎𝑙</m:t>
                    </m:r>
                  </m:oMath>
                </a14:m>
                <a:r>
                  <a:rPr lang="pt-BR" sz="3600" dirty="0" smtClean="0"/>
                  <a:t> = 70 + 100,53 + 39,26 </a:t>
                </a:r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22" y="4366829"/>
                <a:ext cx="8712968" cy="553998"/>
              </a:xfrm>
              <a:prstGeom prst="rect">
                <a:avLst/>
              </a:prstGeom>
              <a:blipFill rotWithShape="0">
                <a:blip r:embed="rId3"/>
                <a:stretch>
                  <a:fillRect t="-25275" r="-1540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16400" y="2028109"/>
            <a:ext cx="88276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1.</a:t>
            </a:r>
            <a:r>
              <a:rPr lang="pt-BR" sz="2800" dirty="0" smtClean="0"/>
              <a:t>– Reação proveniente do nível da cobertura = 70kN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7898" y="2604173"/>
            <a:ext cx="88276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smtClean="0">
                <a:solidFill>
                  <a:srgbClr val="FF0000"/>
                </a:solidFill>
              </a:rPr>
              <a:t>2.</a:t>
            </a:r>
            <a:r>
              <a:rPr lang="pt-BR" sz="2800" smtClean="0"/>
              <a:t>– Reação da viga V112 em P13 = 100,53kN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7898" y="3197718"/>
            <a:ext cx="882760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smtClean="0">
                <a:solidFill>
                  <a:srgbClr val="FF0000"/>
                </a:solidFill>
              </a:rPr>
              <a:t>3.</a:t>
            </a:r>
            <a:r>
              <a:rPr lang="pt-BR" sz="2800" smtClean="0"/>
              <a:t>– Reação da viga V105 em P13 = 39,26kN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3923928" y="5444314"/>
                <a:ext cx="246138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pt-BR" sz="3600" dirty="0" smtClean="0">
                    <a:solidFill>
                      <a:srgbClr val="FD7471"/>
                    </a:solidFill>
                  </a:rPr>
                  <a:t>209,8 </a:t>
                </a:r>
                <a:r>
                  <a:rPr lang="pt-BR" sz="3600" dirty="0" err="1" smtClean="0">
                    <a:solidFill>
                      <a:srgbClr val="FD7471"/>
                    </a:solidFill>
                  </a:rPr>
                  <a:t>kN</a:t>
                </a:r>
                <a:endParaRPr lang="pt-BR" sz="3600" dirty="0">
                  <a:solidFill>
                    <a:srgbClr val="FD7471"/>
                  </a:solidFill>
                </a:endParaRPr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5444314"/>
                <a:ext cx="2461381" cy="553998"/>
              </a:xfrm>
              <a:prstGeom prst="rect">
                <a:avLst/>
              </a:prstGeom>
              <a:blipFill rotWithShape="0">
                <a:blip r:embed="rId4"/>
                <a:stretch>
                  <a:fillRect t="-25275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70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5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76672"/>
            <a:ext cx="3073086" cy="193910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187624" y="4222534"/>
            <a:ext cx="1080120" cy="1944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>
            <a:off x="1187624" y="3989554"/>
            <a:ext cx="1080120" cy="0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2483768" y="4221088"/>
            <a:ext cx="0" cy="1945662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1187624" y="3790486"/>
            <a:ext cx="0" cy="43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2256950" y="3774253"/>
            <a:ext cx="0" cy="43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2267744" y="422108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2267744" y="6166750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1475656" y="2537289"/>
                <a:ext cx="5715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3600" dirty="0" smtClean="0"/>
                  <a:t>M</a:t>
                </a:r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𝑡𝑜𝑝𝑜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3600" b="0" i="0" smtClean="0">
                        <a:latin typeface="Cambria Math" panose="02040503050406030204" pitchFamily="18" charset="0"/>
                      </a:rPr>
                      <m:t>Mbase</m:t>
                    </m:r>
                  </m:oMath>
                </a14:m>
                <a:r>
                  <a:rPr lang="pt-BR" sz="3600" dirty="0" smtClean="0"/>
                  <a:t> = 377kNcm </a:t>
                </a:r>
                <a:endParaRPr lang="pt-BR" sz="36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537289"/>
                <a:ext cx="5715038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4797" t="-25275" r="-640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ixaDeTexto 24"/>
          <p:cNvSpPr txBox="1"/>
          <p:nvPr/>
        </p:nvSpPr>
        <p:spPr>
          <a:xfrm>
            <a:off x="1737389" y="3450105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smtClean="0"/>
              <a:t>19</a:t>
            </a:r>
            <a:endParaRPr lang="pt-BR" sz="36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2627784" y="4916920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smtClean="0"/>
              <a:t>30</a:t>
            </a:r>
            <a:endParaRPr lang="pt-BR" sz="3600" dirty="0"/>
          </a:p>
        </p:txBody>
      </p:sp>
      <p:cxnSp>
        <p:nvCxnSpPr>
          <p:cNvPr id="28" name="Conector de seta reta 27"/>
          <p:cNvCxnSpPr/>
          <p:nvPr/>
        </p:nvCxnSpPr>
        <p:spPr>
          <a:xfrm flipV="1">
            <a:off x="1704137" y="3190750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1741329" y="2864020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Forma livre 28"/>
          <p:cNvSpPr/>
          <p:nvPr/>
        </p:nvSpPr>
        <p:spPr>
          <a:xfrm>
            <a:off x="1289691" y="3415166"/>
            <a:ext cx="895396" cy="394979"/>
          </a:xfrm>
          <a:custGeom>
            <a:avLst/>
            <a:gdLst>
              <a:gd name="connsiteX0" fmla="*/ 819537 w 820203"/>
              <a:gd name="connsiteY0" fmla="*/ 191642 h 253988"/>
              <a:gd name="connsiteX1" fmla="*/ 777973 w 820203"/>
              <a:gd name="connsiteY1" fmla="*/ 160469 h 253988"/>
              <a:gd name="connsiteX2" fmla="*/ 549373 w 820203"/>
              <a:gd name="connsiteY2" fmla="*/ 4606 h 253988"/>
              <a:gd name="connsiteX3" fmla="*/ 133737 w 820203"/>
              <a:gd name="connsiteY3" fmla="*/ 56560 h 253988"/>
              <a:gd name="connsiteX4" fmla="*/ 9046 w 820203"/>
              <a:gd name="connsiteY4" fmla="*/ 212424 h 253988"/>
              <a:gd name="connsiteX5" fmla="*/ 19437 w 820203"/>
              <a:gd name="connsiteY5" fmla="*/ 253988 h 2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203" h="253988">
                <a:moveTo>
                  <a:pt x="819537" y="191642"/>
                </a:moveTo>
                <a:cubicBezTo>
                  <a:pt x="821268" y="191642"/>
                  <a:pt x="823000" y="191642"/>
                  <a:pt x="777973" y="160469"/>
                </a:cubicBezTo>
                <a:cubicBezTo>
                  <a:pt x="732946" y="129296"/>
                  <a:pt x="656746" y="21924"/>
                  <a:pt x="549373" y="4606"/>
                </a:cubicBezTo>
                <a:cubicBezTo>
                  <a:pt x="442000" y="-12712"/>
                  <a:pt x="223791" y="21924"/>
                  <a:pt x="133737" y="56560"/>
                </a:cubicBezTo>
                <a:cubicBezTo>
                  <a:pt x="43683" y="91196"/>
                  <a:pt x="28096" y="179519"/>
                  <a:pt x="9046" y="212424"/>
                </a:cubicBezTo>
                <a:cubicBezTo>
                  <a:pt x="-10004" y="245329"/>
                  <a:pt x="4716" y="249658"/>
                  <a:pt x="19437" y="253988"/>
                </a:cubicBezTo>
              </a:path>
            </a:pathLst>
          </a:custGeom>
          <a:ln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Triângulo isósceles 47"/>
          <p:cNvSpPr/>
          <p:nvPr/>
        </p:nvSpPr>
        <p:spPr>
          <a:xfrm rot="5400000" flipH="1">
            <a:off x="5329709" y="372836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9" name="Conector reto 48"/>
          <p:cNvCxnSpPr/>
          <p:nvPr/>
        </p:nvCxnSpPr>
        <p:spPr>
          <a:xfrm rot="16200000">
            <a:off x="4445839" y="4928568"/>
            <a:ext cx="2210007" cy="638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riângulo isósceles 49"/>
          <p:cNvSpPr/>
          <p:nvPr/>
        </p:nvSpPr>
        <p:spPr>
          <a:xfrm rot="16200000">
            <a:off x="5599923" y="5884059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1" name="Conector de seta reta 50"/>
          <p:cNvCxnSpPr/>
          <p:nvPr/>
        </p:nvCxnSpPr>
        <p:spPr>
          <a:xfrm flipH="1" flipV="1">
            <a:off x="4922877" y="3862729"/>
            <a:ext cx="11520" cy="2144018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2"/>
          <p:cNvSpPr txBox="1">
            <a:spLocks noChangeArrowheads="1"/>
          </p:cNvSpPr>
          <p:nvPr/>
        </p:nvSpPr>
        <p:spPr>
          <a:xfrm rot="16200000">
            <a:off x="4274660" y="4816174"/>
            <a:ext cx="1016901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 = 3,00m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58" name="Conector reto 57"/>
          <p:cNvCxnSpPr/>
          <p:nvPr/>
        </p:nvCxnSpPr>
        <p:spPr>
          <a:xfrm>
            <a:off x="4848580" y="3862729"/>
            <a:ext cx="126686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rot="5400000" flipH="1">
            <a:off x="5517737" y="5426759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>
            <a:stCxn id="48" idx="0"/>
          </p:cNvCxnSpPr>
          <p:nvPr/>
        </p:nvCxnSpPr>
        <p:spPr>
          <a:xfrm flipV="1">
            <a:off x="5571852" y="3853302"/>
            <a:ext cx="762314" cy="190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4802871" y="6017908"/>
            <a:ext cx="763680" cy="2343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 flipV="1">
            <a:off x="4802871" y="3862729"/>
            <a:ext cx="1497321" cy="21740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6520470" y="3269107"/>
            <a:ext cx="16157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e1sup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4965008" y="6140616"/>
            <a:ext cx="16157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e1inf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7" name="Seta para baixo 76"/>
          <p:cNvSpPr/>
          <p:nvPr/>
        </p:nvSpPr>
        <p:spPr>
          <a:xfrm>
            <a:off x="6120980" y="3070859"/>
            <a:ext cx="299047" cy="77157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8" name="Seta para baixo 77"/>
          <p:cNvSpPr/>
          <p:nvPr/>
        </p:nvSpPr>
        <p:spPr>
          <a:xfrm flipV="1">
            <a:off x="4665961" y="6067685"/>
            <a:ext cx="299047" cy="77157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8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1" grpId="0"/>
      <p:bldP spid="73" grpId="0"/>
      <p:bldP spid="74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6069639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5.2</a:t>
            </a:r>
            <a:r>
              <a:rPr lang="pt-BR" sz="2800" dirty="0" smtClean="0"/>
              <a:t>– Excentricidades iniciais e1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755576" y="1988840"/>
                <a:ext cx="7056784" cy="1110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1, 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𝑠𝑢𝑏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𝑀𝑠𝑢𝑏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377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209,8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=1,8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988840"/>
                <a:ext cx="7056784" cy="11103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755576" y="3645024"/>
                <a:ext cx="7056784" cy="1110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1, 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𝑖𝑛𝑓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𝑀𝑖𝑛𝑓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377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209,8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=1,8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645024"/>
                <a:ext cx="7056784" cy="11103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8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0" grpId="0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443775" y="2731668"/>
                <a:ext cx="331236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1, 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≥0,4.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75" y="2731668"/>
                <a:ext cx="3312368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19030" y="3655504"/>
                <a:ext cx="510170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1, 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≥0,4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.1,8=0,72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30" y="3655504"/>
                <a:ext cx="5101701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riângulo isósceles 13"/>
          <p:cNvSpPr/>
          <p:nvPr/>
        </p:nvSpPr>
        <p:spPr>
          <a:xfrm rot="5400000" flipH="1">
            <a:off x="6418089" y="2007917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reto 14"/>
          <p:cNvCxnSpPr/>
          <p:nvPr/>
        </p:nvCxnSpPr>
        <p:spPr>
          <a:xfrm rot="16200000">
            <a:off x="5534219" y="3208122"/>
            <a:ext cx="2210007" cy="638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ângulo isósceles 15"/>
          <p:cNvSpPr/>
          <p:nvPr/>
        </p:nvSpPr>
        <p:spPr>
          <a:xfrm rot="16200000">
            <a:off x="6688303" y="4163613"/>
            <a:ext cx="196253" cy="288032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de seta reta 16"/>
          <p:cNvCxnSpPr/>
          <p:nvPr/>
        </p:nvCxnSpPr>
        <p:spPr>
          <a:xfrm flipH="1" flipV="1">
            <a:off x="6011257" y="2142283"/>
            <a:ext cx="11520" cy="2144018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 txBox="1">
            <a:spLocks noChangeArrowheads="1"/>
          </p:cNvSpPr>
          <p:nvPr/>
        </p:nvSpPr>
        <p:spPr>
          <a:xfrm rot="16200000">
            <a:off x="5363040" y="3095728"/>
            <a:ext cx="1016901" cy="2795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pt-BR" sz="2000" b="1" dirty="0" smtClean="0">
                <a:solidFill>
                  <a:srgbClr val="92D050"/>
                </a:solidFill>
              </a:rPr>
              <a:t>L</a:t>
            </a:r>
            <a:r>
              <a:rPr lang="pt-BR" sz="1200" b="1" dirty="0" smtClean="0">
                <a:solidFill>
                  <a:srgbClr val="92D050"/>
                </a:solidFill>
              </a:rPr>
              <a:t> = 3,00m</a:t>
            </a:r>
            <a:endParaRPr lang="pt-BR" sz="1200" dirty="0" smtClean="0">
              <a:solidFill>
                <a:srgbClr val="92D050"/>
              </a:solidFill>
              <a:cs typeface="Times New Roman" pitchFamily="18" charset="0"/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5936960" y="2142283"/>
            <a:ext cx="126686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 flipH="1">
            <a:off x="6606117" y="3706313"/>
            <a:ext cx="23433" cy="118340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>
            <a:stCxn id="14" idx="0"/>
          </p:cNvCxnSpPr>
          <p:nvPr/>
        </p:nvCxnSpPr>
        <p:spPr>
          <a:xfrm flipV="1">
            <a:off x="6660232" y="2132856"/>
            <a:ext cx="762314" cy="190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5891251" y="4297462"/>
            <a:ext cx="763680" cy="2343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V="1">
            <a:off x="5891251" y="2142283"/>
            <a:ext cx="1497321" cy="21740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Seta para baixo 25"/>
          <p:cNvSpPr/>
          <p:nvPr/>
        </p:nvSpPr>
        <p:spPr>
          <a:xfrm>
            <a:off x="7209360" y="1350413"/>
            <a:ext cx="299047" cy="77157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Seta para baixo 26"/>
          <p:cNvSpPr/>
          <p:nvPr/>
        </p:nvSpPr>
        <p:spPr>
          <a:xfrm flipV="1">
            <a:off x="5754341" y="4347239"/>
            <a:ext cx="299047" cy="77157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8" name="Conector reto 27"/>
          <p:cNvCxnSpPr/>
          <p:nvPr/>
        </p:nvCxnSpPr>
        <p:spPr>
          <a:xfrm flipV="1">
            <a:off x="6384598" y="3592017"/>
            <a:ext cx="270333" cy="676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6786429" y="3232794"/>
            <a:ext cx="16157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e1c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251519" y="1459199"/>
                <a:ext cx="5976663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sz="3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pt-BR" sz="3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pt-BR" sz="3600" dirty="0" smtClean="0"/>
                  <a:t> maior entre e1,inf e e1,sup</a:t>
                </a:r>
                <a:endParaRPr lang="pt-BR" sz="3600" dirty="0"/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459199"/>
                <a:ext cx="5976663" cy="553998"/>
              </a:xfrm>
              <a:prstGeom prst="rect">
                <a:avLst/>
              </a:prstGeom>
              <a:blipFill rotWithShape="0">
                <a:blip r:embed="rId5"/>
                <a:stretch>
                  <a:fillRect t="-24176" r="-3058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2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29" grpId="0"/>
      <p:bldP spid="30" grpId="0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259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2561" y="950624"/>
            <a:ext cx="6069639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5.3 </a:t>
            </a:r>
            <a:r>
              <a:rPr lang="pt-BR" sz="2800" dirty="0" smtClean="0"/>
              <a:t>– Cálculo de </a:t>
            </a:r>
            <a:r>
              <a:rPr lang="pt-BR" sz="2800" dirty="0" err="1" smtClean="0"/>
              <a:t>Nd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ixaDeTexto 74"/>
              <p:cNvSpPr txBox="1"/>
              <p:nvPr/>
            </p:nvSpPr>
            <p:spPr>
              <a:xfrm>
                <a:off x="539552" y="1916832"/>
                <a:ext cx="78488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𝑁𝑑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𝑁𝑘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=209,8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 1,4=293,8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5" name="CaixaDeTexto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916832"/>
                <a:ext cx="784887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2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988840"/>
            <a:ext cx="6718318" cy="273630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211960" y="2780927"/>
            <a:ext cx="1152128" cy="1494090"/>
            <a:chOff x="4139952" y="1988839"/>
            <a:chExt cx="1152128" cy="1494090"/>
          </a:xfrm>
        </p:grpSpPr>
        <p:sp>
          <p:nvSpPr>
            <p:cNvPr id="5" name="Retângulo 4"/>
            <p:cNvSpPr/>
            <p:nvPr/>
          </p:nvSpPr>
          <p:spPr>
            <a:xfrm>
              <a:off x="4139952" y="1988839"/>
              <a:ext cx="576064" cy="747045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716016" y="2735884"/>
              <a:ext cx="576064" cy="747045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716016" y="1988839"/>
              <a:ext cx="576064" cy="74704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139952" y="2735884"/>
              <a:ext cx="576064" cy="74704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970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836712"/>
            <a:ext cx="732077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5.4 </a:t>
            </a:r>
            <a:r>
              <a:rPr lang="pt-BR" sz="2800" dirty="0" smtClean="0"/>
              <a:t>– Cálculo da excentricidade mínima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34371" y="1603060"/>
                <a:ext cx="78488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𝑒𝑚𝑖𝑛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=1,5+0,03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71" y="1603060"/>
                <a:ext cx="784887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612327" y="2932949"/>
                <a:ext cx="78488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𝑒𝑚𝑖𝑛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=1,5+0,03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30=2,4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27" y="2932949"/>
                <a:ext cx="7848872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634371" y="2429126"/>
                <a:ext cx="78488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𝑒𝑚𝑖𝑛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=1,5+0,03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19=2,07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71" y="2429126"/>
                <a:ext cx="7848872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1259632" y="4504139"/>
            <a:ext cx="1080120" cy="1944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de seta reta 18"/>
          <p:cNvCxnSpPr/>
          <p:nvPr/>
        </p:nvCxnSpPr>
        <p:spPr>
          <a:xfrm flipV="1">
            <a:off x="1807318" y="3472355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1877929" y="3283429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2" name="Conector de seta reta 21"/>
          <p:cNvCxnSpPr/>
          <p:nvPr/>
        </p:nvCxnSpPr>
        <p:spPr>
          <a:xfrm rot="5400000" flipV="1">
            <a:off x="2066256" y="3808365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246711" y="4935941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397101" y="4837439"/>
            <a:ext cx="6343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Nd</a:t>
            </a:r>
            <a:endParaRPr lang="pt-B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04545" y="5414831"/>
            <a:ext cx="122831" cy="122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1818112" y="5925447"/>
            <a:ext cx="397638" cy="14549"/>
          </a:xfrm>
          <a:prstGeom prst="straightConnector1">
            <a:avLst/>
          </a:prstGeom>
          <a:ln w="38100">
            <a:headEnd type="stealth" w="sm" len="sm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1818112" y="5726379"/>
            <a:ext cx="0" cy="43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2167540" y="5435670"/>
            <a:ext cx="11626" cy="664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1877929" y="6002850"/>
            <a:ext cx="576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smtClean="0"/>
              <a:t>2,07</a:t>
            </a:r>
            <a:endParaRPr lang="pt-BR" sz="2000" dirty="0"/>
          </a:p>
        </p:txBody>
      </p:sp>
      <p:sp>
        <p:nvSpPr>
          <p:cNvPr id="33" name="Retângulo 32"/>
          <p:cNvSpPr/>
          <p:nvPr/>
        </p:nvSpPr>
        <p:spPr>
          <a:xfrm>
            <a:off x="5166041" y="4517831"/>
            <a:ext cx="1080120" cy="1944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4" name="Conector de seta reta 33"/>
          <p:cNvCxnSpPr/>
          <p:nvPr/>
        </p:nvCxnSpPr>
        <p:spPr>
          <a:xfrm flipV="1">
            <a:off x="5713727" y="3486047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rot="5400000" flipV="1">
            <a:off x="5972665" y="3822057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7153120" y="4949633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5825807" y="4226805"/>
            <a:ext cx="6343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Nd</a:t>
            </a:r>
            <a:endParaRPr lang="pt-B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5661507" y="4826802"/>
            <a:ext cx="122831" cy="122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9" name="Conector de seta reta 38"/>
          <p:cNvCxnSpPr/>
          <p:nvPr/>
        </p:nvCxnSpPr>
        <p:spPr>
          <a:xfrm flipH="1">
            <a:off x="5349834" y="4888218"/>
            <a:ext cx="1800" cy="592247"/>
          </a:xfrm>
          <a:prstGeom prst="straightConnector1">
            <a:avLst/>
          </a:prstGeom>
          <a:ln w="38100">
            <a:headEnd type="stealth" w="sm" len="sm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5724521" y="5740071"/>
            <a:ext cx="0" cy="43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rot="5400000" flipV="1">
            <a:off x="5632968" y="4561780"/>
            <a:ext cx="11626" cy="664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4661691" y="5065720"/>
            <a:ext cx="576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smtClean="0"/>
              <a:t>2,40</a:t>
            </a:r>
            <a:endParaRPr lang="pt-BR" sz="2000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5845753" y="3332374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1" grpId="0"/>
      <p:bldP spid="23" grpId="0"/>
      <p:bldP spid="25" grpId="0"/>
      <p:bldP spid="30" grpId="0"/>
      <p:bldP spid="36" grpId="0"/>
      <p:bldP spid="37" grpId="0"/>
      <p:bldP spid="42" grpId="0"/>
      <p:bldP spid="43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836712"/>
            <a:ext cx="732077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5.5 </a:t>
            </a:r>
            <a:r>
              <a:rPr lang="pt-BR" sz="2800" dirty="0" smtClean="0"/>
              <a:t>– Índice de </a:t>
            </a:r>
            <a:r>
              <a:rPr lang="pt-BR" sz="2800" dirty="0" err="1" smtClean="0"/>
              <a:t>Esbeltez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325817" y="3813035"/>
                <a:ext cx="5460208" cy="885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𝑙𝑒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  <m:rad>
                          <m:radPr>
                            <m:degHide m:val="on"/>
                            <m:ctrlPr>
                              <a:rPr lang="pt-BR" sz="360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600" b="0" i="1" dirty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pt-BR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  <m:rad>
                          <m:radPr>
                            <m:degHide m:val="on"/>
                            <m:ctrlPr>
                              <a:rPr lang="pt-BR" sz="3600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600" i="1" dirty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num>
                      <m:den>
                        <m:r>
                          <a:rPr lang="pt-BR" sz="3600" b="0" i="1" dirty="0" smtClean="0"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</m:oMath>
                </a14:m>
                <a:r>
                  <a:rPr lang="pt-BR" sz="3600" dirty="0" smtClean="0"/>
                  <a:t> = 54,7</a:t>
                </a:r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17" y="3813035"/>
                <a:ext cx="5460208" cy="885692"/>
              </a:xfrm>
              <a:prstGeom prst="rect">
                <a:avLst/>
              </a:prstGeom>
              <a:blipFill rotWithShape="0">
                <a:blip r:embed="rId3"/>
                <a:stretch>
                  <a:fillRect b="-184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1325817" y="2516891"/>
                <a:ext cx="5460208" cy="885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𝑙𝑒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  <m:rad>
                          <m:radPr>
                            <m:degHide m:val="on"/>
                            <m:ctrlPr>
                              <a:rPr lang="pt-BR" sz="360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600" b="0" i="1" dirty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pt-BR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  <m:rad>
                          <m:radPr>
                            <m:degHide m:val="on"/>
                            <m:ctrlPr>
                              <a:rPr lang="pt-BR" sz="3600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600" i="1" dirty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num>
                      <m:den>
                        <m:r>
                          <a:rPr lang="pt-BR" sz="3600" b="0" i="1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pt-BR" sz="3600" dirty="0" smtClean="0"/>
                  <a:t> = 34,6</a:t>
                </a:r>
                <a:endParaRPr lang="pt-BR" sz="3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17" y="2516891"/>
                <a:ext cx="5460208" cy="885692"/>
              </a:xfrm>
              <a:prstGeom prst="rect">
                <a:avLst/>
              </a:prstGeom>
              <a:blipFill rotWithShape="0">
                <a:blip r:embed="rId4"/>
                <a:stretch>
                  <a:fillRect b="-186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5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836712"/>
            <a:ext cx="732077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5.5 </a:t>
            </a:r>
            <a:r>
              <a:rPr lang="pt-BR" sz="2800" dirty="0" smtClean="0"/>
              <a:t>– Índice de </a:t>
            </a:r>
            <a:r>
              <a:rPr lang="pt-BR" sz="2800" dirty="0" err="1" smtClean="0"/>
              <a:t>Esbeltez</a:t>
            </a:r>
            <a:r>
              <a:rPr lang="pt-BR" sz="2800" dirty="0" smtClean="0"/>
              <a:t> limite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325817" y="1815175"/>
                <a:ext cx="5460208" cy="14971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25+12,5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  <m:f>
                            <m:fPr>
                              <m:ctrlPr>
                                <a:rPr lang="pt-BR" sz="36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≥35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17" y="1815175"/>
                <a:ext cx="5460208" cy="149714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683568" y="4005064"/>
                <a:ext cx="78488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(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𝑓𝑎𝑣𝑜𝑟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𝑑𝑎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𝑠𝑒𝑔𝑢𝑟𝑎𝑛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ç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005064"/>
                <a:ext cx="7848872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8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306017" y="1124744"/>
                <a:ext cx="6630559" cy="19535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25+12,5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  <m:f>
                            <m:fPr>
                              <m:ctrlPr>
                                <a:rPr lang="pt-BR" sz="36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2,4</m:t>
                              </m:r>
                            </m:num>
                            <m:den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den>
                          </m:f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=26∴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𝑠𝑒𝑟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𝑎𝑑𝑜𝑡𝑎𝑑𝑜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𝑣𝑎𝑙𝑜𝑟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35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017" y="1124744"/>
                <a:ext cx="6630559" cy="1953548"/>
              </a:xfrm>
              <a:prstGeom prst="rect">
                <a:avLst/>
              </a:prstGeom>
              <a:blipFill rotWithShape="0">
                <a:blip r:embed="rId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306018" y="3842838"/>
                <a:ext cx="6630559" cy="1989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25+12,5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  <m:f>
                            <m:fPr>
                              <m:ctrlPr>
                                <a:rPr lang="pt-BR" sz="36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2,07</m:t>
                              </m:r>
                            </m:num>
                            <m:den>
                              <m:r>
                                <a:rPr lang="pt-BR" sz="3600" b="0" i="1" dirty="0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den>
                          </m:f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=26∴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𝑠𝑒𝑟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𝑎𝑑𝑜𝑡𝑎𝑑𝑜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𝑣𝑎𝑙𝑜𝑟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35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018" y="3842838"/>
                <a:ext cx="6630559" cy="1989968"/>
              </a:xfrm>
              <a:prstGeom prst="rect">
                <a:avLst/>
              </a:prstGeom>
              <a:blipFill rotWithShape="0">
                <a:blip r:embed="rId4"/>
                <a:stretch>
                  <a:fillRect b="-122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07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980728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5.7 </a:t>
            </a:r>
            <a:r>
              <a:rPr lang="pt-BR" sz="2800" dirty="0" smtClean="0"/>
              <a:t>– Comparação do Índice de </a:t>
            </a:r>
            <a:r>
              <a:rPr lang="pt-BR" sz="2800" dirty="0" err="1" smtClean="0"/>
              <a:t>Esbeltez</a:t>
            </a:r>
            <a:r>
              <a:rPr lang="pt-BR" sz="2800" dirty="0" smtClean="0"/>
              <a:t>  e </a:t>
            </a:r>
            <a:r>
              <a:rPr lang="pt-BR" sz="2800" dirty="0"/>
              <a:t>Índice de </a:t>
            </a:r>
            <a:r>
              <a:rPr lang="pt-BR" sz="2800" dirty="0" err="1"/>
              <a:t>Esbeltez</a:t>
            </a:r>
            <a:r>
              <a:rPr lang="pt-BR" sz="2800" dirty="0"/>
              <a:t> limite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57225" y="2591271"/>
                <a:ext cx="316835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25" y="2591271"/>
                <a:ext cx="316835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971600" y="3208875"/>
                <a:ext cx="423145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3600" b="0" dirty="0" smtClean="0">
                    <a:ea typeface="Cambria Math" panose="02040503050406030204" pitchFamily="18" charset="0"/>
                  </a:rPr>
                  <a:t>34,6 </a:t>
                </a:r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pt-BR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5∴</m:t>
                    </m:r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208875"/>
                <a:ext cx="4231457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6475" t="-24176" b="-49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57225" y="4301699"/>
                <a:ext cx="3168352" cy="5977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lang="pt-BR" sz="3600" dirty="0"/>
                            <m:t> </m:t>
                          </m:r>
                        </m:e>
                        <m:sub>
                          <m:r>
                            <a:rPr lang="pt-BR" sz="3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25" y="4301699"/>
                <a:ext cx="3168352" cy="5977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971600" y="4919303"/>
                <a:ext cx="7524328" cy="5977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3600" dirty="0" smtClean="0">
                    <a:ea typeface="Cambria Math" panose="02040503050406030204" pitchFamily="18" charset="0"/>
                  </a:rPr>
                  <a:t>54,7</a:t>
                </a:r>
                <a14:m>
                  <m:oMath xmlns:m="http://schemas.openxmlformats.org/officeDocument/2006/math">
                    <m:r>
                      <a:rPr lang="pt-BR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pt-BR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5∴</m:t>
                    </m:r>
                    <m:sSub>
                      <m:sSubPr>
                        <m:ctrlP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𝑑𝑒𝑣𝑒𝑟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á 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𝑠𝑒𝑟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𝑐𝑎𝑙𝑐𝑢𝑙𝑎𝑑𝑜</m:t>
                    </m:r>
                  </m:oMath>
                </a14:m>
                <a:endParaRPr lang="pt-BR" sz="36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919303"/>
                <a:ext cx="7524328" cy="597728"/>
              </a:xfrm>
              <a:prstGeom prst="rect">
                <a:avLst/>
              </a:prstGeom>
              <a:blipFill rotWithShape="0">
                <a:blip r:embed="rId6"/>
                <a:stretch>
                  <a:fillRect l="-3644" t="-22449" b="-397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1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980728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5.8 </a:t>
            </a:r>
            <a:r>
              <a:rPr lang="pt-BR" sz="2800" dirty="0" smtClean="0"/>
              <a:t>– Calculo de e2y pelo método da curvatura aproximada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83568" y="2708920"/>
                <a:ext cx="7451217" cy="2122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𝑓𝑐𝑑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293,8.</m:t>
                          </m:r>
                          <m:r>
                            <a:rPr lang="pt-BR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19.30.</m:t>
                          </m:r>
                          <m:f>
                            <m:f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1,4</m:t>
                              </m:r>
                            </m:den>
                          </m:f>
                        </m:den>
                      </m:f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0,29</m:t>
                      </m:r>
                    </m:oMath>
                  </m:oMathPara>
                </a14:m>
                <a:endParaRPr lang="pt-BR" sz="3600" dirty="0"/>
              </a:p>
              <a:p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708920"/>
                <a:ext cx="7451217" cy="21225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409106" y="4872390"/>
                <a:ext cx="745121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0,5 ∴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𝑛𝑒𝑠𝑡𝑒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𝑐𝑎𝑠𝑜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0,5</m:t>
                      </m:r>
                    </m:oMath>
                  </m:oMathPara>
                </a14:m>
                <a:endParaRPr lang="pt-BR" sz="3600" dirty="0"/>
              </a:p>
              <a:p>
                <a:endParaRPr lang="pt-BR" sz="36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06" y="4872390"/>
                <a:ext cx="7451217" cy="11079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9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971600" y="1772816"/>
                <a:ext cx="7344816" cy="28546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0,005</m:t>
                          </m:r>
                        </m:num>
                        <m:den>
                          <m:sSub>
                            <m:sSubPr>
                              <m:ctrlPr>
                                <a:rPr lang="pt-BR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pt-BR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+0,5).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pt-BR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0,005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(0,5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+0,5).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2,63.</m:t>
                      </m:r>
                      <m:sSup>
                        <m:sSup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sSup>
                        <m:sSup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772816"/>
                <a:ext cx="7344816" cy="28546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0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899592" y="1484784"/>
                <a:ext cx="7344816" cy="166558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𝑙𝑒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t-BR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484784"/>
                <a:ext cx="7344816" cy="16655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827584" y="3253867"/>
                <a:ext cx="7344816" cy="166558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300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2,63.</m:t>
                      </m:r>
                      <m:sSup>
                        <m:sSup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=2,37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pt-BR" sz="36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253867"/>
                <a:ext cx="7344816" cy="16655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3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5.9 </a:t>
            </a:r>
            <a:r>
              <a:rPr lang="pt-BR" sz="2800" dirty="0" smtClean="0"/>
              <a:t>– Excentricidade total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410055" y="3376629"/>
            <a:ext cx="1080120" cy="1944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1957741" y="2344845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028352" y="2155919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rot="5400000" flipV="1">
            <a:off x="2216679" y="2680855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397134" y="3808431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47524" y="3709929"/>
            <a:ext cx="6343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Nd</a:t>
            </a:r>
            <a:endParaRPr lang="pt-B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2254968" y="4287321"/>
            <a:ext cx="122831" cy="122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de seta reta 16"/>
          <p:cNvCxnSpPr/>
          <p:nvPr/>
        </p:nvCxnSpPr>
        <p:spPr>
          <a:xfrm>
            <a:off x="1968535" y="4797937"/>
            <a:ext cx="397638" cy="14549"/>
          </a:xfrm>
          <a:prstGeom prst="straightConnector1">
            <a:avLst/>
          </a:prstGeom>
          <a:ln w="38100">
            <a:headEnd type="stealth" w="sm" len="sm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1968535" y="4598869"/>
            <a:ext cx="0" cy="43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2317963" y="4308160"/>
            <a:ext cx="11626" cy="664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2028352" y="4875340"/>
            <a:ext cx="278376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smtClean="0"/>
              <a:t>2,07 + 2,37 = 4,44cm</a:t>
            </a:r>
            <a:endParaRPr lang="pt-BR" sz="2000" dirty="0"/>
          </a:p>
        </p:txBody>
      </p:sp>
      <p:sp>
        <p:nvSpPr>
          <p:cNvPr id="21" name="Retângulo 20"/>
          <p:cNvSpPr/>
          <p:nvPr/>
        </p:nvSpPr>
        <p:spPr>
          <a:xfrm>
            <a:off x="5316464" y="3390321"/>
            <a:ext cx="1080120" cy="1944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de seta reta 21"/>
          <p:cNvCxnSpPr/>
          <p:nvPr/>
        </p:nvCxnSpPr>
        <p:spPr>
          <a:xfrm flipV="1">
            <a:off x="5864150" y="2358537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 flipV="1">
            <a:off x="6123088" y="2694547"/>
            <a:ext cx="0" cy="3312368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303543" y="3822123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976230" y="3099295"/>
            <a:ext cx="6343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Nd</a:t>
            </a:r>
            <a:endParaRPr lang="pt-B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5811930" y="3699292"/>
            <a:ext cx="122831" cy="122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7" name="Conector de seta reta 26"/>
          <p:cNvCxnSpPr/>
          <p:nvPr/>
        </p:nvCxnSpPr>
        <p:spPr>
          <a:xfrm flipH="1">
            <a:off x="5500257" y="3760708"/>
            <a:ext cx="1800" cy="592247"/>
          </a:xfrm>
          <a:prstGeom prst="straightConnector1">
            <a:avLst/>
          </a:prstGeom>
          <a:ln w="38100">
            <a:headEnd type="stealth" w="sm" len="sm"/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5874944" y="4612561"/>
            <a:ext cx="0" cy="430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rot="5400000" flipV="1">
            <a:off x="5783391" y="3434270"/>
            <a:ext cx="11626" cy="664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4812114" y="3938210"/>
            <a:ext cx="576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smtClean="0"/>
              <a:t>2,40</a:t>
            </a:r>
            <a:endParaRPr lang="pt-BR" sz="2000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996176" y="2204864"/>
            <a:ext cx="57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pt-B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831899" y="5791052"/>
            <a:ext cx="33165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</a:rPr>
              <a:t>Situação + crítica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0" grpId="0"/>
      <p:bldP spid="24" grpId="0"/>
      <p:bldP spid="25" grpId="0"/>
      <p:bldP spid="30" grpId="0"/>
      <p:bldP spid="31" grpId="0"/>
      <p:bldP spid="32" grpId="0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269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5.10 </a:t>
            </a:r>
            <a:r>
              <a:rPr lang="pt-BR" sz="2800" dirty="0" smtClean="0"/>
              <a:t>– Verificação da armadura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23528" y="2780928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𝑁𝑑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=293,8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780928"/>
                <a:ext cx="3456384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467544" y="3573016"/>
                <a:ext cx="849694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𝑀𝑥𝑑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𝑁𝑑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 293,8 . 4,44=1304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𝑘𝑁𝑐𝑚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3016"/>
                <a:ext cx="8496944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57" y="2204864"/>
            <a:ext cx="5688632" cy="341317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6907" y="764704"/>
            <a:ext cx="8138933" cy="11116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Cargas Admitidas no processo de 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pré-dimensionamento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83568" y="1412776"/>
                <a:ext cx="7451217" cy="2122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𝑓𝑐𝑑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293,8.</m:t>
                          </m:r>
                          <m:r>
                            <a:rPr lang="pt-BR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19.30.</m:t>
                          </m:r>
                          <m:f>
                            <m:f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1,4</m:t>
                              </m:r>
                            </m:den>
                          </m:f>
                        </m:den>
                      </m:f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0,29</m:t>
                      </m:r>
                    </m:oMath>
                  </m:oMathPara>
                </a14:m>
                <a:endParaRPr lang="pt-BR" sz="3600" dirty="0"/>
              </a:p>
              <a:p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412776"/>
                <a:ext cx="7451217" cy="21225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683568" y="3717032"/>
                <a:ext cx="8208912" cy="2122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𝑀𝑥𝑑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𝑓𝑐𝑑</m:t>
                          </m:r>
                        </m:den>
                      </m:f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1304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19.30.19.</m:t>
                          </m:r>
                          <m:f>
                            <m:f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1,4</m:t>
                              </m:r>
                            </m:den>
                          </m:f>
                        </m:den>
                      </m:f>
                      <m:r>
                        <a:rPr lang="pt-BR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0,07</m:t>
                      </m:r>
                    </m:oMath>
                  </m:oMathPara>
                </a14:m>
                <a:endParaRPr lang="pt-BR" sz="3600" dirty="0"/>
              </a:p>
              <a:p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717032"/>
                <a:ext cx="8208912" cy="21225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5.10.1 </a:t>
            </a:r>
            <a:r>
              <a:rPr lang="pt-BR" sz="2800" dirty="0" smtClean="0"/>
              <a:t>– Uso de ábacos – busca do valor </a:t>
            </a:r>
            <a:r>
              <a:rPr lang="pt-BR" sz="2800" dirty="0" err="1" smtClean="0"/>
              <a:t>wt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-180528" y="2132856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528" y="2132856"/>
                <a:ext cx="3456384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-108520" y="2924944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=19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2924944"/>
                <a:ext cx="3456384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79512" y="3717032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0,20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717032"/>
                <a:ext cx="3456384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58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  <p:bldP spid="8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3" descr="Tabela%20A-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4256" b="11784"/>
          <a:stretch>
            <a:fillRect/>
          </a:stretch>
        </p:blipFill>
        <p:spPr bwMode="auto">
          <a:xfrm rot="16200000">
            <a:off x="1621751" y="-519464"/>
            <a:ext cx="5900498" cy="84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740352" y="2132856"/>
            <a:ext cx="144016" cy="648072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 flipV="1">
            <a:off x="5076056" y="5877272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5076056" y="5877272"/>
            <a:ext cx="72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0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5.10.2 </a:t>
            </a:r>
            <a:r>
              <a:rPr lang="pt-BR" sz="2800" dirty="0" smtClean="0"/>
              <a:t>– armadura total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827584" y="2060848"/>
                <a:ext cx="3456384" cy="115031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𝐴𝑡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𝑤𝑡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𝐴𝑐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𝑓𝑐𝑑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𝑓𝑦𝑑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060848"/>
                <a:ext cx="3456384" cy="11503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323528" y="3861048"/>
                <a:ext cx="345638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𝐴𝑡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861048"/>
                <a:ext cx="3456384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9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5.10.2 </a:t>
            </a:r>
            <a:r>
              <a:rPr lang="pt-BR" sz="2800" dirty="0" smtClean="0"/>
              <a:t>– armadura mínima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827584" y="2109354"/>
                <a:ext cx="8064896" cy="1053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3600" b="0" dirty="0" smtClean="0"/>
                  <a:t>As,min</a:t>
                </a:r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0,15.</m:t>
                        </m:r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𝑁𝑑</m:t>
                        </m:r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𝑓𝑦𝑑</m:t>
                        </m:r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0,15.293,8.</m:t>
                        </m:r>
                        <m:r>
                          <a:rPr lang="pt-BR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pt-BR" sz="3600" dirty="0"/>
                          <m:t> </m:t>
                        </m:r>
                      </m:num>
                      <m:den>
                        <m:f>
                          <m:fPr>
                            <m:ctrlP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500</m:t>
                            </m:r>
                          </m:num>
                          <m:den>
                            <m:r>
                              <a:rPr lang="pt-BR" sz="3600" b="0" i="1" smtClean="0">
                                <a:latin typeface="Cambria Math" panose="02040503050406030204" pitchFamily="18" charset="0"/>
                              </a:rPr>
                              <m:t>1,15</m:t>
                            </m:r>
                          </m:den>
                        </m:f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=1,01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pt-BR" sz="3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109354"/>
                <a:ext cx="8064896" cy="1053302"/>
              </a:xfrm>
              <a:prstGeom prst="rect">
                <a:avLst/>
              </a:prstGeom>
              <a:blipFill rotWithShape="0">
                <a:blip r:embed="rId3"/>
                <a:stretch>
                  <a:fillRect l="-3477" t="-5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851708" y="3750465"/>
                <a:ext cx="8064896" cy="783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pt-BR" sz="3600" b="0" dirty="0" smtClean="0"/>
                  <a:t>As,min</a:t>
                </a:r>
                <a14:m>
                  <m:oMath xmlns:m="http://schemas.openxmlformats.org/officeDocument/2006/math"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num>
                      <m:den>
                        <m:r>
                          <a:rPr lang="pt-BR" sz="3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0,4</m:t>
                        </m:r>
                      </m:num>
                      <m:den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pt-BR" sz="36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30=2,28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pt-BR" sz="3600" b="0" i="1" smtClean="0"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endParaRPr lang="pt-BR" sz="3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08" y="3750465"/>
                <a:ext cx="8064896" cy="783420"/>
              </a:xfrm>
              <a:prstGeom prst="rect">
                <a:avLst/>
              </a:prstGeom>
              <a:blipFill rotWithShape="0">
                <a:blip r:embed="rId4"/>
                <a:stretch>
                  <a:fillRect l="-3477" t="-1550" b="-209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551" y="4813250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Para pilares retangulares deve-se ter no mínimo 4 barras de 10mm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7320771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5.10.3 </a:t>
            </a:r>
            <a:r>
              <a:rPr lang="pt-BR" sz="2800" dirty="0" smtClean="0"/>
              <a:t>– detalhamento da armadura do pilar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81304" y="2411465"/>
            <a:ext cx="1080120" cy="1944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3859201" y="2031682"/>
            <a:ext cx="64727" cy="413651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491880" y="6165304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3491880" y="2852936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3783100" y="5625863"/>
            <a:ext cx="50825" cy="1211875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riângulo isósceles 15"/>
          <p:cNvSpPr/>
          <p:nvPr/>
        </p:nvSpPr>
        <p:spPr>
          <a:xfrm flipV="1">
            <a:off x="5894249" y="2546059"/>
            <a:ext cx="216024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>
            <a:stCxn id="16" idx="2"/>
          </p:cNvCxnSpPr>
          <p:nvPr/>
        </p:nvCxnSpPr>
        <p:spPr>
          <a:xfrm>
            <a:off x="5894249" y="2546059"/>
            <a:ext cx="10540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5992746" y="2031682"/>
            <a:ext cx="153782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PC=+12,00</a:t>
            </a:r>
            <a:endParaRPr lang="pt-BR" sz="1500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3" name="Triângulo isósceles 22"/>
          <p:cNvSpPr/>
          <p:nvPr/>
        </p:nvSpPr>
        <p:spPr>
          <a:xfrm flipV="1">
            <a:off x="5801998" y="5876263"/>
            <a:ext cx="216024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4" name="Conector reto 23"/>
          <p:cNvCxnSpPr>
            <a:stCxn id="23" idx="2"/>
          </p:cNvCxnSpPr>
          <p:nvPr/>
        </p:nvCxnSpPr>
        <p:spPr>
          <a:xfrm>
            <a:off x="5801998" y="5876263"/>
            <a:ext cx="10540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6018022" y="2345985"/>
            <a:ext cx="153782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COBERTURA</a:t>
            </a:r>
            <a:endParaRPr lang="pt-BR" sz="1500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28" name="Conector reto 27"/>
          <p:cNvCxnSpPr/>
          <p:nvPr/>
        </p:nvCxnSpPr>
        <p:spPr>
          <a:xfrm>
            <a:off x="5798020" y="5888212"/>
            <a:ext cx="10540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5896517" y="5373835"/>
            <a:ext cx="153782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PC=+9,00</a:t>
            </a:r>
            <a:endParaRPr lang="pt-BR" sz="1500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921793" y="5688138"/>
            <a:ext cx="153782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TERCEIRO</a:t>
            </a:r>
            <a:endParaRPr lang="pt-BR" sz="1500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834865" y="2546059"/>
            <a:ext cx="784807" cy="1675029"/>
            <a:chOff x="834865" y="2546059"/>
            <a:chExt cx="784807" cy="1675029"/>
          </a:xfrm>
        </p:grpSpPr>
        <p:sp>
          <p:nvSpPr>
            <p:cNvPr id="35" name="Retângulo 34"/>
            <p:cNvSpPr/>
            <p:nvPr/>
          </p:nvSpPr>
          <p:spPr>
            <a:xfrm>
              <a:off x="834865" y="2546059"/>
              <a:ext cx="784807" cy="16750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7" name="Conector reto 36"/>
            <p:cNvCxnSpPr/>
            <p:nvPr/>
          </p:nvCxnSpPr>
          <p:spPr>
            <a:xfrm>
              <a:off x="971600" y="2546059"/>
              <a:ext cx="144016" cy="234869"/>
            </a:xfrm>
            <a:prstGeom prst="line">
              <a:avLst/>
            </a:prstGeom>
            <a:ln w="28575">
              <a:solidFill>
                <a:srgbClr val="0C4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/>
            <p:cNvCxnSpPr/>
            <p:nvPr/>
          </p:nvCxnSpPr>
          <p:spPr>
            <a:xfrm>
              <a:off x="837706" y="2750193"/>
              <a:ext cx="144016" cy="234869"/>
            </a:xfrm>
            <a:prstGeom prst="line">
              <a:avLst/>
            </a:prstGeom>
            <a:ln w="28575">
              <a:solidFill>
                <a:srgbClr val="0C4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o 39"/>
          <p:cNvGrpSpPr/>
          <p:nvPr/>
        </p:nvGrpSpPr>
        <p:grpSpPr>
          <a:xfrm>
            <a:off x="2356241" y="2536025"/>
            <a:ext cx="784807" cy="1675029"/>
            <a:chOff x="834865" y="2546059"/>
            <a:chExt cx="784807" cy="1675029"/>
          </a:xfrm>
        </p:grpSpPr>
        <p:sp>
          <p:nvSpPr>
            <p:cNvPr id="41" name="Retângulo 40"/>
            <p:cNvSpPr/>
            <p:nvPr/>
          </p:nvSpPr>
          <p:spPr>
            <a:xfrm>
              <a:off x="834865" y="2546059"/>
              <a:ext cx="784807" cy="16750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2" name="Conector reto 41"/>
            <p:cNvCxnSpPr/>
            <p:nvPr/>
          </p:nvCxnSpPr>
          <p:spPr>
            <a:xfrm>
              <a:off x="971600" y="2546059"/>
              <a:ext cx="144016" cy="234869"/>
            </a:xfrm>
            <a:prstGeom prst="line">
              <a:avLst/>
            </a:prstGeom>
            <a:ln w="28575">
              <a:solidFill>
                <a:srgbClr val="0C4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837706" y="2750193"/>
              <a:ext cx="144016" cy="234869"/>
            </a:xfrm>
            <a:prstGeom prst="line">
              <a:avLst/>
            </a:prstGeom>
            <a:ln w="28575">
              <a:solidFill>
                <a:srgbClr val="0C4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Elipse 43"/>
          <p:cNvSpPr/>
          <p:nvPr/>
        </p:nvSpPr>
        <p:spPr>
          <a:xfrm>
            <a:off x="846634" y="2574429"/>
            <a:ext cx="136735" cy="1440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/>
          <p:nvPr/>
        </p:nvSpPr>
        <p:spPr>
          <a:xfrm>
            <a:off x="1466244" y="2564532"/>
            <a:ext cx="136735" cy="1440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/>
          <p:nvPr/>
        </p:nvSpPr>
        <p:spPr>
          <a:xfrm>
            <a:off x="846634" y="4058022"/>
            <a:ext cx="136735" cy="1440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/>
          <p:nvPr/>
        </p:nvSpPr>
        <p:spPr>
          <a:xfrm>
            <a:off x="1466244" y="4048125"/>
            <a:ext cx="136735" cy="1440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3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1916832"/>
            <a:ext cx="8839200" cy="36004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66627" y="3696139"/>
            <a:ext cx="1512168" cy="1029665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5404"/>
            <a:ext cx="7056784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6</a:t>
            </a:r>
            <a:r>
              <a:rPr lang="pt-BR" sz="2800" b="1" u="sng" dirty="0" smtClean="0">
                <a:solidFill>
                  <a:srgbClr val="FF0000"/>
                </a:solidFill>
              </a:rPr>
              <a:t> </a:t>
            </a:r>
            <a:r>
              <a:rPr lang="pt-BR" sz="2800" dirty="0" smtClean="0"/>
              <a:t>– Detalhamento das armaduras do pilar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88840"/>
            <a:ext cx="8712968" cy="316835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193672" y="2060848"/>
            <a:ext cx="1512168" cy="400270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475656" y="3318418"/>
            <a:ext cx="1512168" cy="509195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7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916832"/>
            <a:ext cx="8963025" cy="374441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220072" y="3534442"/>
            <a:ext cx="3240360" cy="902670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296144" y="2852936"/>
            <a:ext cx="3240360" cy="432048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5404"/>
            <a:ext cx="4536504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6</a:t>
            </a:r>
            <a:r>
              <a:rPr lang="pt-BR" sz="2800" b="1" u="sng" dirty="0" smtClean="0">
                <a:solidFill>
                  <a:srgbClr val="FF0000"/>
                </a:solidFill>
              </a:rPr>
              <a:t>.1 </a:t>
            </a:r>
            <a:r>
              <a:rPr lang="pt-BR" sz="2800" dirty="0" smtClean="0"/>
              <a:t>– Armadura longitudinal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29" y="1876670"/>
            <a:ext cx="8497448" cy="3856586"/>
          </a:xfrm>
          <a:prstGeom prst="rect">
            <a:avLst/>
          </a:prstGeom>
        </p:spPr>
      </p:pic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279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7544" y="4221088"/>
            <a:ext cx="2384715" cy="360041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445029" y="1876670"/>
            <a:ext cx="2830827" cy="432048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4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9000"/>
            <a:ext cx="8358710" cy="19442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08" y="3140968"/>
            <a:ext cx="8390954" cy="324036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6907" y="1052736"/>
            <a:ext cx="8138933" cy="15437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Estimativas dos carregamentos dos pavimentos: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Fundo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 Tampa da Caixa d´agua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37" y="1628800"/>
            <a:ext cx="8391851" cy="4392488"/>
          </a:xfrm>
          <a:prstGeom prst="rect">
            <a:avLst/>
          </a:prstGeom>
        </p:spPr>
      </p:pic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7225" y="4437112"/>
            <a:ext cx="5370919" cy="360041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475251" y="1628800"/>
            <a:ext cx="3664701" cy="432048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0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7990"/>
            <a:ext cx="8772525" cy="5645691"/>
          </a:xfrm>
          <a:prstGeom prst="rect">
            <a:avLst/>
          </a:prstGeom>
        </p:spPr>
      </p:pic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79513" y="1183933"/>
            <a:ext cx="2232248" cy="432048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4536504" cy="576064"/>
          </a:xfrm>
        </p:spPr>
        <p:txBody>
          <a:bodyPr/>
          <a:lstStyle/>
          <a:p>
            <a:pPr>
              <a:defRPr/>
            </a:pPr>
            <a:r>
              <a:rPr lang="pt-BR" sz="2800" b="1" u="sng" dirty="0">
                <a:solidFill>
                  <a:srgbClr val="FF0000"/>
                </a:solidFill>
              </a:rPr>
              <a:t>6</a:t>
            </a:r>
            <a:r>
              <a:rPr lang="pt-BR" sz="2800" b="1" u="sng" dirty="0" smtClean="0">
                <a:solidFill>
                  <a:srgbClr val="FF0000"/>
                </a:solidFill>
              </a:rPr>
              <a:t>.2 </a:t>
            </a:r>
            <a:r>
              <a:rPr lang="pt-BR" sz="2800" dirty="0" smtClean="0"/>
              <a:t>– Armadura transversal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844824"/>
            <a:ext cx="8626276" cy="4375398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115616" y="5788174"/>
            <a:ext cx="6192688" cy="432048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9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09" y="1135325"/>
            <a:ext cx="8466431" cy="5553075"/>
          </a:xfrm>
          <a:prstGeom prst="rect">
            <a:avLst/>
          </a:prstGeom>
        </p:spPr>
      </p:pic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64628" y="1135190"/>
            <a:ext cx="2579180" cy="349594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4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124744"/>
            <a:ext cx="3019425" cy="52101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15616" y="332656"/>
            <a:ext cx="648072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2800" dirty="0" smtClean="0"/>
              <a:t>Estribo </a:t>
            </a:r>
            <a:r>
              <a:rPr lang="pt-BR" sz="2800" dirty="0"/>
              <a:t>– Comprimento de 2 Ganchos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2280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Comprimento de ancoragem básico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556792"/>
            <a:ext cx="580132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 – A-10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2290" name="Picture 2" descr="Tabela A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5051" b="12375"/>
          <a:stretch>
            <a:fillRect/>
          </a:stretch>
        </p:blipFill>
        <p:spPr bwMode="auto">
          <a:xfrm rot="16200000">
            <a:off x="1560167" y="-500346"/>
            <a:ext cx="6099965" cy="871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2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 – A-11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3314" name="Picture 2" descr="Tabela A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1285" b="14656"/>
          <a:stretch>
            <a:fillRect/>
          </a:stretch>
        </p:blipFill>
        <p:spPr bwMode="auto">
          <a:xfrm rot="16200000">
            <a:off x="1696319" y="-538514"/>
            <a:ext cx="5924761" cy="852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9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 – A-12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4339" name="Picture 3" descr="Tabela%20A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2974" b="12973"/>
          <a:stretch>
            <a:fillRect/>
          </a:stretch>
        </p:blipFill>
        <p:spPr bwMode="auto">
          <a:xfrm rot="16200000">
            <a:off x="1773411" y="-497148"/>
            <a:ext cx="5779084" cy="8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289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 – A-13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5363" name="Picture 3" descr="Tabela%20A-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4256" b="11784"/>
          <a:stretch>
            <a:fillRect/>
          </a:stretch>
        </p:blipFill>
        <p:spPr bwMode="auto">
          <a:xfrm rot="16200000">
            <a:off x="1621751" y="-519464"/>
            <a:ext cx="5900498" cy="84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7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2" y="2276872"/>
            <a:ext cx="8178850" cy="410792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80" y="2132856"/>
            <a:ext cx="8417902" cy="428548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576" y="517132"/>
            <a:ext cx="8138933" cy="15437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Estimativas dos carregamentos dos pavimentos: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Fundação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, Tipo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Cobertura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 – A-14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6386" name="Picture 2" descr="Tabela%20A-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3964" b="12260"/>
          <a:stretch>
            <a:fillRect/>
          </a:stretch>
        </p:blipFill>
        <p:spPr bwMode="auto">
          <a:xfrm rot="16200000">
            <a:off x="1601942" y="-428691"/>
            <a:ext cx="5838496" cy="8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8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Ábacos – A-17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7410" name="Picture 2" descr="Tabela%20A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4752" b="14656"/>
          <a:stretch>
            <a:fillRect/>
          </a:stretch>
        </p:blipFill>
        <p:spPr bwMode="auto">
          <a:xfrm rot="5400000">
            <a:off x="1335387" y="247899"/>
            <a:ext cx="561657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5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Ábacos – A-18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8434" name="Picture 2" descr="Tabela%20A-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8716" b="13264"/>
          <a:stretch>
            <a:fillRect/>
          </a:stretch>
        </p:blipFill>
        <p:spPr bwMode="auto">
          <a:xfrm rot="5400000">
            <a:off x="1340924" y="-36668"/>
            <a:ext cx="5814079" cy="74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2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293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6840759" cy="576064"/>
          </a:xfrm>
        </p:spPr>
        <p:txBody>
          <a:bodyPr anchor="t"/>
          <a:lstStyle/>
          <a:p>
            <a:pPr>
              <a:defRPr/>
            </a:pPr>
            <a:r>
              <a:rPr lang="pt-BR" sz="2800" dirty="0" smtClean="0"/>
              <a:t>Ábacos – A-19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9458" name="Picture 2" descr="Tabela%20A-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5153" b="15640"/>
          <a:stretch>
            <a:fillRect/>
          </a:stretch>
        </p:blipFill>
        <p:spPr bwMode="auto">
          <a:xfrm rot="5400000">
            <a:off x="1190524" y="160188"/>
            <a:ext cx="5970866" cy="72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6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14223" y="692696"/>
            <a:ext cx="7763237" cy="844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1632544" y="815075"/>
            <a:ext cx="6944916" cy="576064"/>
          </a:xfrm>
        </p:spPr>
        <p:txBody>
          <a:bodyPr/>
          <a:lstStyle/>
          <a:p>
            <a:pPr marL="0" indent="0" algn="just" eaLnBrk="1" hangingPunct="1">
              <a:buClr>
                <a:schemeClr val="folHlink"/>
              </a:buClr>
              <a:buNone/>
            </a:pPr>
            <a:r>
              <a:rPr lang="pt-BR" sz="3500" b="1" dirty="0" smtClean="0">
                <a:solidFill>
                  <a:srgbClr val="007DC6"/>
                </a:solidFill>
                <a:latin typeface="Museo 700"/>
                <a:cs typeface="Times New Roman" panose="02020603050405020304" pitchFamily="18" charset="0"/>
              </a:rPr>
              <a:t>WWW.3ES.ENG.BR/</a:t>
            </a:r>
            <a:r>
              <a:rPr lang="pt-BR" sz="3500" b="1" dirty="0" smtClean="0">
                <a:solidFill>
                  <a:srgbClr val="7030A0"/>
                </a:solidFill>
                <a:latin typeface="Museo 700"/>
                <a:cs typeface="Times New Roman" panose="02020603050405020304" pitchFamily="18" charset="0"/>
              </a:rPr>
              <a:t>CONCRETO</a:t>
            </a:r>
          </a:p>
          <a:p>
            <a:pPr marL="88900" indent="0" algn="just" eaLnBrk="1" hangingPunct="1">
              <a:buClr>
                <a:schemeClr val="folHlink"/>
              </a:buClr>
              <a:buNone/>
            </a:pPr>
            <a:endParaRPr lang="pt-BR" dirty="0" smtClean="0">
              <a:solidFill>
                <a:srgbClr val="00FE18"/>
              </a:solidFill>
              <a:latin typeface="Museo 70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14223" y="959091"/>
            <a:ext cx="1008112" cy="432048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2AC4E0"/>
                </a:solidFill>
                <a:cs typeface="Times New Roman" pitchFamily="18" charset="0"/>
              </a:rPr>
              <a:t>SITE:</a:t>
            </a:r>
            <a:endParaRPr lang="pt-BR" sz="2400" dirty="0" smtClean="0">
              <a:solidFill>
                <a:srgbClr val="2AC4E0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90" y="1681673"/>
            <a:ext cx="7773969" cy="45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6" y="1916832"/>
            <a:ext cx="8163992" cy="4248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6" y="1832918"/>
            <a:ext cx="8163992" cy="485561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7584" y="247245"/>
            <a:ext cx="8138933" cy="15437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dimensionar os pilares considerando seção retangular com lado menor igual a 20cm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5" y="1916832"/>
            <a:ext cx="8316871" cy="42054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15" y="1933533"/>
            <a:ext cx="8257901" cy="447839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03542" y="413079"/>
            <a:ext cx="8138933" cy="1245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dimensionar os pilares considerando seção circular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6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981" y="1031622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 smtClean="0">
              <a:solidFill>
                <a:srgbClr val="0C4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estruturação segue com o posicionamento das vigas nos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diversos pavimentos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Além daquelas que ligam os pilares, formando pórticos, outras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vigas podem 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necessárias, seja para dividir um painel de laje com grandes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dimensões, seja 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suportar uma parede divisória e evitar que ela se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apoie 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diretamente </a:t>
            </a:r>
            <a:r>
              <a:rPr lang="pt-BR" sz="2600" dirty="0" smtClean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a </a:t>
            </a:r>
            <a:r>
              <a:rPr lang="pt-BR" sz="2600" dirty="0">
                <a:solidFill>
                  <a:srgbClr val="448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laje.</a:t>
            </a:r>
            <a:endParaRPr lang="pt-BR" sz="2600" dirty="0" smtClean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600" dirty="0" smtClean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3847" y="692696"/>
            <a:ext cx="2382010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Vigas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3" y="1700808"/>
            <a:ext cx="8033937" cy="381642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3846" y="692696"/>
            <a:ext cx="7710601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Pré-dimensionamento das vigas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96752"/>
            <a:ext cx="5472608" cy="5234323"/>
          </a:xfrm>
          <a:prstGeom prst="rect">
            <a:avLst/>
          </a:prstGeom>
        </p:spPr>
      </p:pic>
      <p:grpSp>
        <p:nvGrpSpPr>
          <p:cNvPr id="52" name="Grupo 51"/>
          <p:cNvGrpSpPr/>
          <p:nvPr/>
        </p:nvGrpSpPr>
        <p:grpSpPr>
          <a:xfrm>
            <a:off x="1657953" y="1479084"/>
            <a:ext cx="5115424" cy="4586731"/>
            <a:chOff x="1657953" y="1479084"/>
            <a:chExt cx="5115424" cy="4586731"/>
          </a:xfrm>
        </p:grpSpPr>
        <p:sp>
          <p:nvSpPr>
            <p:cNvPr id="53" name="Retângulo 52"/>
            <p:cNvSpPr/>
            <p:nvPr/>
          </p:nvSpPr>
          <p:spPr>
            <a:xfrm>
              <a:off x="6713220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4644008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6713220" y="363220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5315457" y="363220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4187644" y="3594448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6714155" y="499071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5316392" y="499071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4188579" y="4952958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6703870" y="593971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5315457" y="6001302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1667303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1667303" y="363220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1668238" y="499071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1657953" y="593971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3041991" y="363220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3042926" y="499071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2944844" y="5998381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3714000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tângulo 70"/>
            <p:cNvSpPr/>
            <p:nvPr/>
          </p:nvSpPr>
          <p:spPr>
            <a:xfrm>
              <a:off x="4644008" y="1479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tângulo 71"/>
            <p:cNvSpPr/>
            <p:nvPr/>
          </p:nvSpPr>
          <p:spPr>
            <a:xfrm>
              <a:off x="3714000" y="1479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661681" y="1479084"/>
            <a:ext cx="5107865" cy="4588480"/>
            <a:chOff x="1661681" y="1479084"/>
            <a:chExt cx="5107865" cy="4588480"/>
          </a:xfrm>
        </p:grpSpPr>
        <p:sp>
          <p:nvSpPr>
            <p:cNvPr id="4" name="Retângulo 3"/>
            <p:cNvSpPr/>
            <p:nvPr/>
          </p:nvSpPr>
          <p:spPr>
            <a:xfrm>
              <a:off x="3773222" y="1479084"/>
              <a:ext cx="870786" cy="615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1735757" y="2590040"/>
              <a:ext cx="1957801" cy="581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4724647" y="2584107"/>
              <a:ext cx="1957801" cy="581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810488" y="2579896"/>
              <a:ext cx="802747" cy="581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1750066" y="3633180"/>
              <a:ext cx="1291926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3114162" y="3640668"/>
              <a:ext cx="105564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4259814" y="3629575"/>
              <a:ext cx="105564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381926" y="3638795"/>
              <a:ext cx="1300521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1722787" y="4471092"/>
              <a:ext cx="1319204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tângulo 101"/>
            <p:cNvSpPr/>
            <p:nvPr/>
          </p:nvSpPr>
          <p:spPr>
            <a:xfrm>
              <a:off x="1742424" y="4991690"/>
              <a:ext cx="129956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378181" y="4462249"/>
              <a:ext cx="1319204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386427" y="4987839"/>
              <a:ext cx="129956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3095531" y="5507274"/>
              <a:ext cx="2219925" cy="7309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1732570" y="5982939"/>
              <a:ext cx="1206666" cy="8009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tângulo 106"/>
            <p:cNvSpPr/>
            <p:nvPr/>
          </p:nvSpPr>
          <p:spPr>
            <a:xfrm>
              <a:off x="5464561" y="5996894"/>
              <a:ext cx="1206666" cy="7067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tângulo 107"/>
            <p:cNvSpPr/>
            <p:nvPr/>
          </p:nvSpPr>
          <p:spPr>
            <a:xfrm rot="16200000">
              <a:off x="1277225" y="5498355"/>
              <a:ext cx="814631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tângulo 108"/>
            <p:cNvSpPr/>
            <p:nvPr/>
          </p:nvSpPr>
          <p:spPr>
            <a:xfrm rot="16200000">
              <a:off x="1078089" y="4355783"/>
              <a:ext cx="122414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tângulo 109"/>
            <p:cNvSpPr/>
            <p:nvPr/>
          </p:nvSpPr>
          <p:spPr>
            <a:xfrm rot="16200000">
              <a:off x="1254611" y="3150664"/>
              <a:ext cx="88401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tângulo 110"/>
            <p:cNvSpPr/>
            <p:nvPr/>
          </p:nvSpPr>
          <p:spPr>
            <a:xfrm rot="16200000">
              <a:off x="2636174" y="5519716"/>
              <a:ext cx="861200" cy="4956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tângulo 111"/>
            <p:cNvSpPr/>
            <p:nvPr/>
          </p:nvSpPr>
          <p:spPr>
            <a:xfrm rot="16200000">
              <a:off x="2474014" y="4358831"/>
              <a:ext cx="120603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tângulo 112"/>
            <p:cNvSpPr/>
            <p:nvPr/>
          </p:nvSpPr>
          <p:spPr>
            <a:xfrm rot="16200000">
              <a:off x="1790097" y="3118320"/>
              <a:ext cx="937943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tângulo 113"/>
            <p:cNvSpPr/>
            <p:nvPr/>
          </p:nvSpPr>
          <p:spPr>
            <a:xfrm rot="16200000">
              <a:off x="3299235" y="3164169"/>
              <a:ext cx="90727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tângulo 114"/>
            <p:cNvSpPr/>
            <p:nvPr/>
          </p:nvSpPr>
          <p:spPr>
            <a:xfrm rot="16200000">
              <a:off x="3268481" y="2076852"/>
              <a:ext cx="968789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tângulo 115"/>
            <p:cNvSpPr/>
            <p:nvPr/>
          </p:nvSpPr>
          <p:spPr>
            <a:xfrm rot="16200000">
              <a:off x="4182473" y="2072589"/>
              <a:ext cx="968789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tângulo 116"/>
            <p:cNvSpPr/>
            <p:nvPr/>
          </p:nvSpPr>
          <p:spPr>
            <a:xfrm rot="16200000">
              <a:off x="4215071" y="3140296"/>
              <a:ext cx="90727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tângulo 117"/>
            <p:cNvSpPr/>
            <p:nvPr/>
          </p:nvSpPr>
          <p:spPr>
            <a:xfrm rot="16200000">
              <a:off x="5710504" y="3118595"/>
              <a:ext cx="937943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tângulo 118"/>
            <p:cNvSpPr/>
            <p:nvPr/>
          </p:nvSpPr>
          <p:spPr>
            <a:xfrm rot="16200000">
              <a:off x="6327295" y="5499329"/>
              <a:ext cx="814631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tângulo 119"/>
            <p:cNvSpPr/>
            <p:nvPr/>
          </p:nvSpPr>
          <p:spPr>
            <a:xfrm rot="16200000">
              <a:off x="6128159" y="4356757"/>
              <a:ext cx="122414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tângulo 120"/>
            <p:cNvSpPr/>
            <p:nvPr/>
          </p:nvSpPr>
          <p:spPr>
            <a:xfrm rot="16200000">
              <a:off x="6304681" y="3151638"/>
              <a:ext cx="88401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tângulo 121"/>
            <p:cNvSpPr/>
            <p:nvPr/>
          </p:nvSpPr>
          <p:spPr>
            <a:xfrm rot="16200000">
              <a:off x="4914463" y="5519690"/>
              <a:ext cx="861200" cy="4956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tângulo 122"/>
            <p:cNvSpPr/>
            <p:nvPr/>
          </p:nvSpPr>
          <p:spPr>
            <a:xfrm rot="16200000">
              <a:off x="4752303" y="4358805"/>
              <a:ext cx="120603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tângulo 123"/>
            <p:cNvSpPr/>
            <p:nvPr/>
          </p:nvSpPr>
          <p:spPr>
            <a:xfrm rot="16200000">
              <a:off x="3607482" y="4292800"/>
              <a:ext cx="120603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tângulo 124"/>
            <p:cNvSpPr/>
            <p:nvPr/>
          </p:nvSpPr>
          <p:spPr>
            <a:xfrm rot="16200000">
              <a:off x="3998639" y="5284395"/>
              <a:ext cx="419954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696" name="Grupo 29695"/>
          <p:cNvGrpSpPr/>
          <p:nvPr/>
        </p:nvGrpSpPr>
        <p:grpSpPr>
          <a:xfrm>
            <a:off x="1382618" y="1187115"/>
            <a:ext cx="5606275" cy="4835873"/>
            <a:chOff x="10002391" y="2019333"/>
            <a:chExt cx="5606275" cy="4835873"/>
          </a:xfrm>
        </p:grpSpPr>
        <p:sp>
          <p:nvSpPr>
            <p:cNvPr id="127" name="Rectangle 2"/>
            <p:cNvSpPr txBox="1">
              <a:spLocks noChangeArrowheads="1"/>
            </p:cNvSpPr>
            <p:nvPr/>
          </p:nvSpPr>
          <p:spPr>
            <a:xfrm>
              <a:off x="12188855" y="2019333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VE1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12x30</a:t>
              </a:r>
            </a:p>
          </p:txBody>
        </p:sp>
        <p:sp>
          <p:nvSpPr>
            <p:cNvPr id="128" name="Rectangle 2"/>
            <p:cNvSpPr txBox="1">
              <a:spLocks noChangeArrowheads="1"/>
            </p:cNvSpPr>
            <p:nvPr/>
          </p:nvSpPr>
          <p:spPr>
            <a:xfrm>
              <a:off x="10155565" y="3136760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V101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19x50</a:t>
              </a:r>
            </a:p>
          </p:txBody>
        </p:sp>
        <p:sp>
          <p:nvSpPr>
            <p:cNvPr id="129" name="Rectangle 2"/>
            <p:cNvSpPr txBox="1">
              <a:spLocks noChangeArrowheads="1"/>
            </p:cNvSpPr>
            <p:nvPr/>
          </p:nvSpPr>
          <p:spPr>
            <a:xfrm>
              <a:off x="10201425" y="4180906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V102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30" name="Rectangle 2"/>
            <p:cNvSpPr txBox="1">
              <a:spLocks noChangeArrowheads="1"/>
            </p:cNvSpPr>
            <p:nvPr/>
          </p:nvSpPr>
          <p:spPr>
            <a:xfrm>
              <a:off x="10257986" y="5011949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V103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31" name="Rectangle 2"/>
            <p:cNvSpPr txBox="1">
              <a:spLocks noChangeArrowheads="1"/>
            </p:cNvSpPr>
            <p:nvPr/>
          </p:nvSpPr>
          <p:spPr>
            <a:xfrm>
              <a:off x="13954384" y="4991009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V104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32" name="Rectangle 2"/>
            <p:cNvSpPr txBox="1">
              <a:spLocks noChangeArrowheads="1"/>
            </p:cNvSpPr>
            <p:nvPr/>
          </p:nvSpPr>
          <p:spPr>
            <a:xfrm>
              <a:off x="10240885" y="5535366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V105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33" name="Rectangle 2"/>
            <p:cNvSpPr txBox="1">
              <a:spLocks noChangeArrowheads="1"/>
            </p:cNvSpPr>
            <p:nvPr/>
          </p:nvSpPr>
          <p:spPr>
            <a:xfrm>
              <a:off x="13882455" y="5525949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V106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34" name="Rectangle 2"/>
            <p:cNvSpPr txBox="1">
              <a:spLocks noChangeArrowheads="1"/>
            </p:cNvSpPr>
            <p:nvPr/>
          </p:nvSpPr>
          <p:spPr>
            <a:xfrm>
              <a:off x="11589740" y="6052449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V107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19x50</a:t>
              </a:r>
            </a:p>
          </p:txBody>
        </p:sp>
        <p:sp>
          <p:nvSpPr>
            <p:cNvPr id="135" name="Rectangle 2"/>
            <p:cNvSpPr txBox="1">
              <a:spLocks noChangeArrowheads="1"/>
            </p:cNvSpPr>
            <p:nvPr/>
          </p:nvSpPr>
          <p:spPr>
            <a:xfrm>
              <a:off x="10316672" y="6534548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V108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19x50</a:t>
              </a:r>
            </a:p>
          </p:txBody>
        </p:sp>
        <p:sp>
          <p:nvSpPr>
            <p:cNvPr id="136" name="Rectangle 2"/>
            <p:cNvSpPr txBox="1">
              <a:spLocks noChangeArrowheads="1"/>
            </p:cNvSpPr>
            <p:nvPr/>
          </p:nvSpPr>
          <p:spPr>
            <a:xfrm>
              <a:off x="13859726" y="6531104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V109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19x50</a:t>
              </a:r>
            </a:p>
          </p:txBody>
        </p:sp>
        <p:sp>
          <p:nvSpPr>
            <p:cNvPr id="137" name="Rectangle 2"/>
            <p:cNvSpPr txBox="1">
              <a:spLocks noChangeArrowheads="1"/>
            </p:cNvSpPr>
            <p:nvPr/>
          </p:nvSpPr>
          <p:spPr>
            <a:xfrm rot="16200000">
              <a:off x="9508957" y="6058583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V110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38" name="Rectangle 2"/>
            <p:cNvSpPr txBox="1">
              <a:spLocks noChangeArrowheads="1"/>
            </p:cNvSpPr>
            <p:nvPr/>
          </p:nvSpPr>
          <p:spPr>
            <a:xfrm rot="16200000">
              <a:off x="10300415" y="3729565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V111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12x30</a:t>
              </a:r>
            </a:p>
          </p:txBody>
        </p:sp>
        <p:sp>
          <p:nvSpPr>
            <p:cNvPr id="139" name="Rectangle 2"/>
            <p:cNvSpPr txBox="1">
              <a:spLocks noChangeArrowheads="1"/>
            </p:cNvSpPr>
            <p:nvPr/>
          </p:nvSpPr>
          <p:spPr>
            <a:xfrm rot="16200000">
              <a:off x="11165064" y="5100713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V112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40" name="Rectangle 2"/>
            <p:cNvSpPr txBox="1">
              <a:spLocks noChangeArrowheads="1"/>
            </p:cNvSpPr>
            <p:nvPr/>
          </p:nvSpPr>
          <p:spPr>
            <a:xfrm rot="16200000">
              <a:off x="11788266" y="3739280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V113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12x30</a:t>
              </a:r>
            </a:p>
          </p:txBody>
        </p:sp>
        <p:sp>
          <p:nvSpPr>
            <p:cNvPr id="141" name="Rectangle 2"/>
            <p:cNvSpPr txBox="1">
              <a:spLocks noChangeArrowheads="1"/>
            </p:cNvSpPr>
            <p:nvPr/>
          </p:nvSpPr>
          <p:spPr>
            <a:xfrm rot="16200000">
              <a:off x="12035366" y="5074721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V114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19x50</a:t>
              </a:r>
            </a:p>
          </p:txBody>
        </p:sp>
        <p:sp>
          <p:nvSpPr>
            <p:cNvPr id="142" name="Rectangle 2"/>
            <p:cNvSpPr txBox="1">
              <a:spLocks noChangeArrowheads="1"/>
            </p:cNvSpPr>
            <p:nvPr/>
          </p:nvSpPr>
          <p:spPr>
            <a:xfrm rot="16200000">
              <a:off x="12709372" y="3743537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V115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12x30</a:t>
              </a:r>
            </a:p>
          </p:txBody>
        </p:sp>
        <p:sp>
          <p:nvSpPr>
            <p:cNvPr id="143" name="Rectangle 2"/>
            <p:cNvSpPr txBox="1">
              <a:spLocks noChangeArrowheads="1"/>
            </p:cNvSpPr>
            <p:nvPr/>
          </p:nvSpPr>
          <p:spPr>
            <a:xfrm rot="16200000">
              <a:off x="13175631" y="5237398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V116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  <p:sp>
          <p:nvSpPr>
            <p:cNvPr id="144" name="Rectangle 2"/>
            <p:cNvSpPr txBox="1">
              <a:spLocks noChangeArrowheads="1"/>
            </p:cNvSpPr>
            <p:nvPr/>
          </p:nvSpPr>
          <p:spPr>
            <a:xfrm rot="16200000">
              <a:off x="14211328" y="3728272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V117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12x30</a:t>
              </a:r>
            </a:p>
          </p:txBody>
        </p:sp>
        <p:sp>
          <p:nvSpPr>
            <p:cNvPr id="146" name="Rectangle 2"/>
            <p:cNvSpPr txBox="1">
              <a:spLocks noChangeArrowheads="1"/>
            </p:cNvSpPr>
            <p:nvPr/>
          </p:nvSpPr>
          <p:spPr>
            <a:xfrm rot="16200000">
              <a:off x="14812042" y="6026052"/>
              <a:ext cx="1290057" cy="3031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V118 </a:t>
              </a:r>
              <a:r>
                <a:rPr lang="pt-BR" sz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12x50</a:t>
              </a:r>
            </a:p>
          </p:txBody>
        </p:sp>
      </p:grp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811567" y="147895"/>
            <a:ext cx="57184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Numeração das vigas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1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920144"/>
            <a:ext cx="5974719" cy="584299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88748" y="332656"/>
            <a:ext cx="8047748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-dimensionar as vigas baldrames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2162" y="6112471"/>
            <a:ext cx="5652120" cy="576064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/>
              <a:t>VIGAS  - COTA ENTRE APOIOS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409" y="368896"/>
            <a:ext cx="61436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23425"/>
            <a:ext cx="7557537" cy="55640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9" y="917915"/>
            <a:ext cx="755753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Lajes Maciças de Concreto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34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96752"/>
            <a:ext cx="5472608" cy="5234323"/>
          </a:xfrm>
          <a:prstGeom prst="rect">
            <a:avLst/>
          </a:prstGeom>
        </p:spPr>
      </p:pic>
      <p:grpSp>
        <p:nvGrpSpPr>
          <p:cNvPr id="52" name="Grupo 51"/>
          <p:cNvGrpSpPr/>
          <p:nvPr/>
        </p:nvGrpSpPr>
        <p:grpSpPr>
          <a:xfrm>
            <a:off x="1657953" y="1479084"/>
            <a:ext cx="5115424" cy="4586731"/>
            <a:chOff x="1657953" y="1479084"/>
            <a:chExt cx="5115424" cy="4586731"/>
          </a:xfrm>
        </p:grpSpPr>
        <p:sp>
          <p:nvSpPr>
            <p:cNvPr id="53" name="Retângulo 52"/>
            <p:cNvSpPr/>
            <p:nvPr/>
          </p:nvSpPr>
          <p:spPr>
            <a:xfrm>
              <a:off x="6713220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4644008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6713220" y="363220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5315457" y="363220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4187644" y="3594448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6714155" y="499071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tângulo 58"/>
            <p:cNvSpPr/>
            <p:nvPr/>
          </p:nvSpPr>
          <p:spPr>
            <a:xfrm>
              <a:off x="5316392" y="499071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tângulo 59"/>
            <p:cNvSpPr/>
            <p:nvPr/>
          </p:nvSpPr>
          <p:spPr>
            <a:xfrm>
              <a:off x="4188579" y="4952958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tângulo 60"/>
            <p:cNvSpPr/>
            <p:nvPr/>
          </p:nvSpPr>
          <p:spPr>
            <a:xfrm>
              <a:off x="6703870" y="593971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tângulo 61"/>
            <p:cNvSpPr/>
            <p:nvPr/>
          </p:nvSpPr>
          <p:spPr>
            <a:xfrm>
              <a:off x="5315457" y="6001302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1667303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1667303" y="363220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tângulo 64"/>
            <p:cNvSpPr/>
            <p:nvPr/>
          </p:nvSpPr>
          <p:spPr>
            <a:xfrm>
              <a:off x="1668238" y="499071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tângulo 65"/>
            <p:cNvSpPr/>
            <p:nvPr/>
          </p:nvSpPr>
          <p:spPr>
            <a:xfrm>
              <a:off x="1657953" y="5939710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3041991" y="363220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tângulo 67"/>
            <p:cNvSpPr/>
            <p:nvPr/>
          </p:nvSpPr>
          <p:spPr>
            <a:xfrm>
              <a:off x="3042926" y="4990716"/>
              <a:ext cx="48631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2944844" y="5998381"/>
              <a:ext cx="139739" cy="645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3714000" y="2597156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tângulo 70"/>
            <p:cNvSpPr/>
            <p:nvPr/>
          </p:nvSpPr>
          <p:spPr>
            <a:xfrm>
              <a:off x="4644008" y="1479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tângulo 71"/>
            <p:cNvSpPr/>
            <p:nvPr/>
          </p:nvSpPr>
          <p:spPr>
            <a:xfrm>
              <a:off x="3714000" y="1479084"/>
              <a:ext cx="59222" cy="123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661681" y="1479084"/>
            <a:ext cx="5107865" cy="4588480"/>
            <a:chOff x="1661681" y="1479084"/>
            <a:chExt cx="5107865" cy="4588480"/>
          </a:xfrm>
        </p:grpSpPr>
        <p:sp>
          <p:nvSpPr>
            <p:cNvPr id="4" name="Retângulo 3"/>
            <p:cNvSpPr/>
            <p:nvPr/>
          </p:nvSpPr>
          <p:spPr>
            <a:xfrm>
              <a:off x="3773222" y="1479084"/>
              <a:ext cx="870786" cy="615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1735757" y="2590040"/>
              <a:ext cx="1957801" cy="581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4724647" y="2584107"/>
              <a:ext cx="1957801" cy="581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3810488" y="2579896"/>
              <a:ext cx="802747" cy="581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tângulo 96"/>
            <p:cNvSpPr/>
            <p:nvPr/>
          </p:nvSpPr>
          <p:spPr>
            <a:xfrm>
              <a:off x="1750066" y="3633180"/>
              <a:ext cx="1291926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tângulo 97"/>
            <p:cNvSpPr/>
            <p:nvPr/>
          </p:nvSpPr>
          <p:spPr>
            <a:xfrm>
              <a:off x="3114162" y="3640668"/>
              <a:ext cx="105564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tângulo 98"/>
            <p:cNvSpPr/>
            <p:nvPr/>
          </p:nvSpPr>
          <p:spPr>
            <a:xfrm>
              <a:off x="4259814" y="3629575"/>
              <a:ext cx="105564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tângulo 99"/>
            <p:cNvSpPr/>
            <p:nvPr/>
          </p:nvSpPr>
          <p:spPr>
            <a:xfrm>
              <a:off x="5381926" y="3638795"/>
              <a:ext cx="1300521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tângulo 100"/>
            <p:cNvSpPr/>
            <p:nvPr/>
          </p:nvSpPr>
          <p:spPr>
            <a:xfrm>
              <a:off x="1722787" y="4471092"/>
              <a:ext cx="1319204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tângulo 101"/>
            <p:cNvSpPr/>
            <p:nvPr/>
          </p:nvSpPr>
          <p:spPr>
            <a:xfrm>
              <a:off x="1742424" y="4991690"/>
              <a:ext cx="129956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5378181" y="4462249"/>
              <a:ext cx="1319204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5386427" y="4987839"/>
              <a:ext cx="129956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3095531" y="5507274"/>
              <a:ext cx="2219925" cy="7309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1732570" y="5982939"/>
              <a:ext cx="1206666" cy="8009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tângulo 106"/>
            <p:cNvSpPr/>
            <p:nvPr/>
          </p:nvSpPr>
          <p:spPr>
            <a:xfrm>
              <a:off x="5464561" y="5996894"/>
              <a:ext cx="1206666" cy="7067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tângulo 107"/>
            <p:cNvSpPr/>
            <p:nvPr/>
          </p:nvSpPr>
          <p:spPr>
            <a:xfrm rot="16200000">
              <a:off x="1277225" y="5498355"/>
              <a:ext cx="814631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tângulo 108"/>
            <p:cNvSpPr/>
            <p:nvPr/>
          </p:nvSpPr>
          <p:spPr>
            <a:xfrm rot="16200000">
              <a:off x="1078089" y="4355783"/>
              <a:ext cx="122414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tângulo 109"/>
            <p:cNvSpPr/>
            <p:nvPr/>
          </p:nvSpPr>
          <p:spPr>
            <a:xfrm rot="16200000">
              <a:off x="1254611" y="3150664"/>
              <a:ext cx="88401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tângulo 110"/>
            <p:cNvSpPr/>
            <p:nvPr/>
          </p:nvSpPr>
          <p:spPr>
            <a:xfrm rot="16200000">
              <a:off x="2636174" y="5519716"/>
              <a:ext cx="861200" cy="4956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tângulo 111"/>
            <p:cNvSpPr/>
            <p:nvPr/>
          </p:nvSpPr>
          <p:spPr>
            <a:xfrm rot="16200000">
              <a:off x="2474014" y="4358831"/>
              <a:ext cx="120603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tângulo 112"/>
            <p:cNvSpPr/>
            <p:nvPr/>
          </p:nvSpPr>
          <p:spPr>
            <a:xfrm rot="16200000">
              <a:off x="1790097" y="3118320"/>
              <a:ext cx="937943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tângulo 113"/>
            <p:cNvSpPr/>
            <p:nvPr/>
          </p:nvSpPr>
          <p:spPr>
            <a:xfrm rot="16200000">
              <a:off x="3299235" y="3164169"/>
              <a:ext cx="90727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tângulo 114"/>
            <p:cNvSpPr/>
            <p:nvPr/>
          </p:nvSpPr>
          <p:spPr>
            <a:xfrm rot="16200000">
              <a:off x="3268481" y="2076852"/>
              <a:ext cx="968789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tângulo 115"/>
            <p:cNvSpPr/>
            <p:nvPr/>
          </p:nvSpPr>
          <p:spPr>
            <a:xfrm rot="16200000">
              <a:off x="4182473" y="2072589"/>
              <a:ext cx="968789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tângulo 116"/>
            <p:cNvSpPr/>
            <p:nvPr/>
          </p:nvSpPr>
          <p:spPr>
            <a:xfrm rot="16200000">
              <a:off x="4215071" y="3140296"/>
              <a:ext cx="90727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tângulo 117"/>
            <p:cNvSpPr/>
            <p:nvPr/>
          </p:nvSpPr>
          <p:spPr>
            <a:xfrm rot="16200000">
              <a:off x="5710504" y="3118595"/>
              <a:ext cx="937943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tângulo 118"/>
            <p:cNvSpPr/>
            <p:nvPr/>
          </p:nvSpPr>
          <p:spPr>
            <a:xfrm rot="16200000">
              <a:off x="6327295" y="5499329"/>
              <a:ext cx="814631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tângulo 119"/>
            <p:cNvSpPr/>
            <p:nvPr/>
          </p:nvSpPr>
          <p:spPr>
            <a:xfrm rot="16200000">
              <a:off x="6128159" y="4356757"/>
              <a:ext cx="1224147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tângulo 120"/>
            <p:cNvSpPr/>
            <p:nvPr/>
          </p:nvSpPr>
          <p:spPr>
            <a:xfrm rot="16200000">
              <a:off x="6304681" y="3151638"/>
              <a:ext cx="884012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tângulo 121"/>
            <p:cNvSpPr/>
            <p:nvPr/>
          </p:nvSpPr>
          <p:spPr>
            <a:xfrm rot="16200000">
              <a:off x="4914463" y="5519690"/>
              <a:ext cx="861200" cy="4956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tângulo 122"/>
            <p:cNvSpPr/>
            <p:nvPr/>
          </p:nvSpPr>
          <p:spPr>
            <a:xfrm rot="16200000">
              <a:off x="4752303" y="4358805"/>
              <a:ext cx="120603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tângulo 123"/>
            <p:cNvSpPr/>
            <p:nvPr/>
          </p:nvSpPr>
          <p:spPr>
            <a:xfrm rot="16200000">
              <a:off x="3607482" y="4292800"/>
              <a:ext cx="1206038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tângulo 124"/>
            <p:cNvSpPr/>
            <p:nvPr/>
          </p:nvSpPr>
          <p:spPr>
            <a:xfrm rot="16200000">
              <a:off x="3998639" y="5284395"/>
              <a:ext cx="419954" cy="457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724148" y="2659000"/>
            <a:ext cx="4987905" cy="2325684"/>
            <a:chOff x="1724148" y="2659000"/>
            <a:chExt cx="4987905" cy="2325684"/>
          </a:xfrm>
        </p:grpSpPr>
        <p:sp>
          <p:nvSpPr>
            <p:cNvPr id="153" name="Retângulo 152"/>
            <p:cNvSpPr/>
            <p:nvPr/>
          </p:nvSpPr>
          <p:spPr>
            <a:xfrm>
              <a:off x="1746168" y="2659000"/>
              <a:ext cx="489301" cy="957504"/>
            </a:xfrm>
            <a:prstGeom prst="rect">
              <a:avLst/>
            </a:prstGeom>
            <a:solidFill>
              <a:srgbClr val="FD7471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tângulo 159"/>
            <p:cNvSpPr/>
            <p:nvPr/>
          </p:nvSpPr>
          <p:spPr>
            <a:xfrm>
              <a:off x="1724148" y="4511711"/>
              <a:ext cx="1311225" cy="472973"/>
            </a:xfrm>
            <a:prstGeom prst="rect">
              <a:avLst/>
            </a:prstGeom>
            <a:solidFill>
              <a:srgbClr val="FD7471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tângulo 160"/>
            <p:cNvSpPr/>
            <p:nvPr/>
          </p:nvSpPr>
          <p:spPr>
            <a:xfrm>
              <a:off x="5393678" y="4505295"/>
              <a:ext cx="1311225" cy="472973"/>
            </a:xfrm>
            <a:prstGeom prst="rect">
              <a:avLst/>
            </a:prstGeom>
            <a:solidFill>
              <a:srgbClr val="FD7471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tângulo 165"/>
            <p:cNvSpPr/>
            <p:nvPr/>
          </p:nvSpPr>
          <p:spPr>
            <a:xfrm>
              <a:off x="6222752" y="2682622"/>
              <a:ext cx="489301" cy="957504"/>
            </a:xfrm>
            <a:prstGeom prst="rect">
              <a:avLst/>
            </a:prstGeom>
            <a:solidFill>
              <a:srgbClr val="FD7471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721448" y="2639472"/>
            <a:ext cx="4970666" cy="3343466"/>
            <a:chOff x="1721448" y="2639472"/>
            <a:chExt cx="4970666" cy="3343466"/>
          </a:xfrm>
        </p:grpSpPr>
        <p:sp>
          <p:nvSpPr>
            <p:cNvPr id="91" name="Retângulo 90"/>
            <p:cNvSpPr/>
            <p:nvPr/>
          </p:nvSpPr>
          <p:spPr>
            <a:xfrm>
              <a:off x="2302873" y="2648228"/>
              <a:ext cx="1410387" cy="96730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3099111" y="3715227"/>
              <a:ext cx="1088036" cy="1760801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1721448" y="5033557"/>
              <a:ext cx="1312002" cy="949381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tângulo 158"/>
            <p:cNvSpPr/>
            <p:nvPr/>
          </p:nvSpPr>
          <p:spPr>
            <a:xfrm>
              <a:off x="1734520" y="3668357"/>
              <a:ext cx="1296097" cy="787291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tângulo 161"/>
            <p:cNvSpPr/>
            <p:nvPr/>
          </p:nvSpPr>
          <p:spPr>
            <a:xfrm>
              <a:off x="5380112" y="5033557"/>
              <a:ext cx="1312002" cy="949381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tângulo 162"/>
            <p:cNvSpPr/>
            <p:nvPr/>
          </p:nvSpPr>
          <p:spPr>
            <a:xfrm>
              <a:off x="5393184" y="3686387"/>
              <a:ext cx="1296097" cy="75142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tângulo 163"/>
            <p:cNvSpPr/>
            <p:nvPr/>
          </p:nvSpPr>
          <p:spPr>
            <a:xfrm>
              <a:off x="4252277" y="3701523"/>
              <a:ext cx="1063180" cy="178733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tângulo 164"/>
            <p:cNvSpPr/>
            <p:nvPr/>
          </p:nvSpPr>
          <p:spPr>
            <a:xfrm>
              <a:off x="4705072" y="2639472"/>
              <a:ext cx="1451544" cy="977031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tângulo 166"/>
            <p:cNvSpPr/>
            <p:nvPr/>
          </p:nvSpPr>
          <p:spPr>
            <a:xfrm>
              <a:off x="3792898" y="2652544"/>
              <a:ext cx="846038" cy="977031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630739" y="2856231"/>
            <a:ext cx="5186466" cy="2903345"/>
            <a:chOff x="1630739" y="2856231"/>
            <a:chExt cx="5186466" cy="2903345"/>
          </a:xfrm>
        </p:grpSpPr>
        <p:sp>
          <p:nvSpPr>
            <p:cNvPr id="128" name="Rectangle 2"/>
            <p:cNvSpPr txBox="1">
              <a:spLocks noChangeArrowheads="1"/>
            </p:cNvSpPr>
            <p:nvPr/>
          </p:nvSpPr>
          <p:spPr>
            <a:xfrm>
              <a:off x="1630739" y="2856231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L101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h=8</a:t>
              </a:r>
            </a:p>
          </p:txBody>
        </p:sp>
        <p:sp>
          <p:nvSpPr>
            <p:cNvPr id="168" name="Rectangle 2"/>
            <p:cNvSpPr txBox="1">
              <a:spLocks noChangeArrowheads="1"/>
            </p:cNvSpPr>
            <p:nvPr/>
          </p:nvSpPr>
          <p:spPr>
            <a:xfrm>
              <a:off x="2568738" y="2869138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L102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69" name="Rectangle 2"/>
            <p:cNvSpPr txBox="1">
              <a:spLocks noChangeArrowheads="1"/>
            </p:cNvSpPr>
            <p:nvPr/>
          </p:nvSpPr>
          <p:spPr>
            <a:xfrm>
              <a:off x="3862096" y="2869138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L103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0" name="Rectangle 2"/>
            <p:cNvSpPr txBox="1">
              <a:spLocks noChangeArrowheads="1"/>
            </p:cNvSpPr>
            <p:nvPr/>
          </p:nvSpPr>
          <p:spPr>
            <a:xfrm>
              <a:off x="5056399" y="2871601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L104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1" name="Rectangle 2"/>
            <p:cNvSpPr txBox="1">
              <a:spLocks noChangeArrowheads="1"/>
            </p:cNvSpPr>
            <p:nvPr/>
          </p:nvSpPr>
          <p:spPr>
            <a:xfrm>
              <a:off x="6112041" y="2871601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L105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h=8</a:t>
              </a:r>
            </a:p>
          </p:txBody>
        </p:sp>
        <p:sp>
          <p:nvSpPr>
            <p:cNvPr id="172" name="Rectangle 2"/>
            <p:cNvSpPr txBox="1">
              <a:spLocks noChangeArrowheads="1"/>
            </p:cNvSpPr>
            <p:nvPr/>
          </p:nvSpPr>
          <p:spPr>
            <a:xfrm>
              <a:off x="1980372" y="3813735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L106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3" name="Rectangle 2"/>
            <p:cNvSpPr txBox="1">
              <a:spLocks noChangeArrowheads="1"/>
            </p:cNvSpPr>
            <p:nvPr/>
          </p:nvSpPr>
          <p:spPr>
            <a:xfrm>
              <a:off x="3338586" y="4275854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L107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4" name="Rectangle 2"/>
            <p:cNvSpPr txBox="1">
              <a:spLocks noChangeArrowheads="1"/>
            </p:cNvSpPr>
            <p:nvPr/>
          </p:nvSpPr>
          <p:spPr>
            <a:xfrm>
              <a:off x="4480360" y="4263889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L108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5" name="Rectangle 2"/>
            <p:cNvSpPr txBox="1">
              <a:spLocks noChangeArrowheads="1"/>
            </p:cNvSpPr>
            <p:nvPr/>
          </p:nvSpPr>
          <p:spPr>
            <a:xfrm>
              <a:off x="5676842" y="3885631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L109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6" name="Rectangle 2"/>
            <p:cNvSpPr txBox="1">
              <a:spLocks noChangeArrowheads="1"/>
            </p:cNvSpPr>
            <p:nvPr/>
          </p:nvSpPr>
          <p:spPr>
            <a:xfrm>
              <a:off x="1934230" y="4565034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L110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h=8</a:t>
              </a:r>
            </a:p>
          </p:txBody>
        </p:sp>
        <p:sp>
          <p:nvSpPr>
            <p:cNvPr id="177" name="Rectangle 2"/>
            <p:cNvSpPr txBox="1">
              <a:spLocks noChangeArrowheads="1"/>
            </p:cNvSpPr>
            <p:nvPr/>
          </p:nvSpPr>
          <p:spPr>
            <a:xfrm>
              <a:off x="5720774" y="4543745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L111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h=8</a:t>
              </a:r>
            </a:p>
          </p:txBody>
        </p:sp>
        <p:sp>
          <p:nvSpPr>
            <p:cNvPr id="178" name="Rectangle 2"/>
            <p:cNvSpPr txBox="1">
              <a:spLocks noChangeArrowheads="1"/>
            </p:cNvSpPr>
            <p:nvPr/>
          </p:nvSpPr>
          <p:spPr>
            <a:xfrm>
              <a:off x="2010306" y="5297408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L112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  <p:sp>
          <p:nvSpPr>
            <p:cNvPr id="179" name="Rectangle 2"/>
            <p:cNvSpPr txBox="1">
              <a:spLocks noChangeArrowheads="1"/>
            </p:cNvSpPr>
            <p:nvPr/>
          </p:nvSpPr>
          <p:spPr>
            <a:xfrm>
              <a:off x="5723550" y="5297408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L113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h=10</a:t>
              </a:r>
            </a:p>
          </p:txBody>
        </p:sp>
      </p:grp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811567" y="147895"/>
            <a:ext cx="57184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Numeração das Lajes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r="7755"/>
          <a:stretch/>
        </p:blipFill>
        <p:spPr>
          <a:xfrm>
            <a:off x="549951" y="3068960"/>
            <a:ext cx="7978004" cy="16002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57335" y="1002365"/>
            <a:ext cx="7763237" cy="844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1475656" y="1124744"/>
            <a:ext cx="6944916" cy="576064"/>
          </a:xfrm>
        </p:spPr>
        <p:txBody>
          <a:bodyPr/>
          <a:lstStyle/>
          <a:p>
            <a:pPr marL="0" indent="0" algn="just" eaLnBrk="1" hangingPunct="1">
              <a:buClr>
                <a:schemeClr val="folHlink"/>
              </a:buClr>
              <a:buNone/>
            </a:pPr>
            <a:r>
              <a:rPr lang="pt-BR" sz="3500" b="1" dirty="0" smtClean="0">
                <a:solidFill>
                  <a:srgbClr val="007DC6"/>
                </a:solidFill>
                <a:latin typeface="Museo 700"/>
                <a:cs typeface="Times New Roman" panose="02020603050405020304" pitchFamily="18" charset="0"/>
              </a:rPr>
              <a:t>WWW.3ES.ENG.BR/</a:t>
            </a:r>
            <a:r>
              <a:rPr lang="pt-BR" sz="3500" b="1" dirty="0" smtClean="0">
                <a:solidFill>
                  <a:srgbClr val="7030A0"/>
                </a:solidFill>
                <a:latin typeface="Museo 700"/>
                <a:cs typeface="Times New Roman" panose="02020603050405020304" pitchFamily="18" charset="0"/>
              </a:rPr>
              <a:t>CONCRETO</a:t>
            </a:r>
          </a:p>
          <a:p>
            <a:pPr marL="88900" indent="0" algn="just" eaLnBrk="1" hangingPunct="1">
              <a:buClr>
                <a:schemeClr val="folHlink"/>
              </a:buClr>
              <a:buNone/>
            </a:pPr>
            <a:endParaRPr lang="pt-BR" dirty="0" smtClean="0">
              <a:solidFill>
                <a:srgbClr val="00FE18"/>
              </a:solidFill>
              <a:latin typeface="Museo 70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57335" y="1268760"/>
            <a:ext cx="1008112" cy="432048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2AC4E0"/>
                </a:solidFill>
                <a:cs typeface="Times New Roman" pitchFamily="18" charset="0"/>
              </a:rPr>
              <a:t>SITE:</a:t>
            </a:r>
            <a:endParaRPr lang="pt-BR" sz="2400" dirty="0" smtClean="0">
              <a:solidFill>
                <a:srgbClr val="2AC4E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978135"/>
            <a:ext cx="5441464" cy="57104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151080"/>
            <a:ext cx="57184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Desenho das formas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64704"/>
            <a:ext cx="8202706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02" y="1556792"/>
            <a:ext cx="8038538" cy="448166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1600" y="553900"/>
            <a:ext cx="66967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Vinculação de Lajes Maciças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3" y="1124744"/>
            <a:ext cx="8138067" cy="539629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42296" y="363146"/>
            <a:ext cx="66967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Vão teórico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48880"/>
            <a:ext cx="8372221" cy="1734691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1619672" y="3356992"/>
            <a:ext cx="2736304" cy="720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1701326" y="3729215"/>
            <a:ext cx="2736304" cy="720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42296" y="980861"/>
            <a:ext cx="6696744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Classificação das lajes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00" y="1412776"/>
            <a:ext cx="8185940" cy="410445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7584" y="310093"/>
            <a:ext cx="7704856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Lajes armadas em uma direção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28800"/>
            <a:ext cx="3514725" cy="4762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72" y="2420888"/>
            <a:ext cx="6153150" cy="5905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72" y="3318342"/>
            <a:ext cx="6600825" cy="6000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72" y="4113306"/>
            <a:ext cx="8477250" cy="7715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5229200"/>
            <a:ext cx="8763000" cy="6477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42769" y="260648"/>
            <a:ext cx="7704856" cy="1150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5.1.1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Condições p/ laje armada em uma direção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1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504977" cy="418795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42769" y="260648"/>
            <a:ext cx="7704856" cy="1150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5.1.2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Momentos, reação de apoio e flechas p/ laje armada em uma direção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65" y="4532096"/>
            <a:ext cx="5832648" cy="13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8170444" cy="36004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3081" y="620688"/>
            <a:ext cx="6865263" cy="646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5.1.3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Coeficientes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m,n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, v1,v2 e k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1556792"/>
            <a:ext cx="7284473" cy="427884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9400" y="476672"/>
            <a:ext cx="7704856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Lajes armadas em duas direções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6500"/>
          <a:stretch/>
        </p:blipFill>
        <p:spPr>
          <a:xfrm>
            <a:off x="539552" y="1772816"/>
            <a:ext cx="8496300" cy="40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18" y="1196752"/>
            <a:ext cx="8753475" cy="48387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68094" y="37750"/>
            <a:ext cx="8099799" cy="6778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5.2.1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Tipos de laje da 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zerny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9400" y="548680"/>
            <a:ext cx="8099799" cy="1073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5.2.2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Cálculo dos momentos fletores usando a 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zerny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03" y="1802305"/>
            <a:ext cx="7894737" cy="48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818" y="1800080"/>
            <a:ext cx="5688632" cy="478918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9400" y="548680"/>
            <a:ext cx="8099799" cy="1073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5.2.3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Exemplo de uso da tabela de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Czerny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28800"/>
            <a:ext cx="8568952" cy="1143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068960"/>
            <a:ext cx="8486075" cy="86409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99" y="4207977"/>
            <a:ext cx="8599590" cy="1494867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59886" y="373875"/>
            <a:ext cx="8099799" cy="1073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Transformação de lajes contínuas em lajes isoladas.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5" y="1628800"/>
            <a:ext cx="8713864" cy="9181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25" y="2753170"/>
            <a:ext cx="8578924" cy="214473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93" y="5085184"/>
            <a:ext cx="8578924" cy="11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Concreto Armado 2</a:t>
            </a:r>
            <a:endParaRPr lang="pt-BR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Cálculo das Lajes Maciças do Pavimento Tipo</a:t>
            </a:r>
            <a:endParaRPr lang="pt-BR" dirty="0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Capítulo 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27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15616" y="2420888"/>
            <a:ext cx="7850741" cy="1577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verificação será dividida em nove etapas com o preenchimento de tabelas padronizadas.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96752"/>
            <a:ext cx="856171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0714" y="235262"/>
            <a:ext cx="5758061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1 </a:t>
            </a:r>
            <a:r>
              <a:rPr lang="pt-BR" sz="2800" dirty="0" smtClean="0"/>
              <a:t>- Vinculação de bordos de laje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56" name="Grupo 55"/>
          <p:cNvGrpSpPr/>
          <p:nvPr/>
        </p:nvGrpSpPr>
        <p:grpSpPr>
          <a:xfrm>
            <a:off x="1930170" y="2733371"/>
            <a:ext cx="5808402" cy="3357583"/>
            <a:chOff x="1930170" y="2733371"/>
            <a:chExt cx="5808402" cy="3357583"/>
          </a:xfrm>
        </p:grpSpPr>
        <p:sp>
          <p:nvSpPr>
            <p:cNvPr id="43" name="Rectangle 2"/>
            <p:cNvSpPr txBox="1">
              <a:spLocks noChangeArrowheads="1"/>
            </p:cNvSpPr>
            <p:nvPr/>
          </p:nvSpPr>
          <p:spPr>
            <a:xfrm>
              <a:off x="1930170" y="2733371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L101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h=8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4" name="Rectangle 2"/>
            <p:cNvSpPr txBox="1">
              <a:spLocks noChangeArrowheads="1"/>
            </p:cNvSpPr>
            <p:nvPr/>
          </p:nvSpPr>
          <p:spPr>
            <a:xfrm>
              <a:off x="3071907" y="2746278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L102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5" name="Rectangle 2"/>
            <p:cNvSpPr txBox="1">
              <a:spLocks noChangeArrowheads="1"/>
            </p:cNvSpPr>
            <p:nvPr/>
          </p:nvSpPr>
          <p:spPr>
            <a:xfrm>
              <a:off x="4432065" y="2759240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L103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6" name="Rectangle 2"/>
            <p:cNvSpPr txBox="1">
              <a:spLocks noChangeArrowheads="1"/>
            </p:cNvSpPr>
            <p:nvPr/>
          </p:nvSpPr>
          <p:spPr>
            <a:xfrm>
              <a:off x="5648742" y="2759240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L104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7" name="Rectangle 2"/>
            <p:cNvSpPr txBox="1">
              <a:spLocks noChangeArrowheads="1"/>
            </p:cNvSpPr>
            <p:nvPr/>
          </p:nvSpPr>
          <p:spPr>
            <a:xfrm>
              <a:off x="7033408" y="2746278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L105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h=8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8" name="Rectangle 2"/>
            <p:cNvSpPr txBox="1">
              <a:spLocks noChangeArrowheads="1"/>
            </p:cNvSpPr>
            <p:nvPr/>
          </p:nvSpPr>
          <p:spPr>
            <a:xfrm>
              <a:off x="2362920" y="3775937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L106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9" name="Rectangle 2"/>
            <p:cNvSpPr txBox="1">
              <a:spLocks noChangeArrowheads="1"/>
            </p:cNvSpPr>
            <p:nvPr/>
          </p:nvSpPr>
          <p:spPr>
            <a:xfrm>
              <a:off x="3951551" y="4294587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L107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50" name="Rectangle 2"/>
            <p:cNvSpPr txBox="1">
              <a:spLocks noChangeArrowheads="1"/>
            </p:cNvSpPr>
            <p:nvPr/>
          </p:nvSpPr>
          <p:spPr>
            <a:xfrm>
              <a:off x="5104286" y="4274852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L108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51" name="Rectangle 2"/>
            <p:cNvSpPr txBox="1">
              <a:spLocks noChangeArrowheads="1"/>
            </p:cNvSpPr>
            <p:nvPr/>
          </p:nvSpPr>
          <p:spPr>
            <a:xfrm>
              <a:off x="6509337" y="3774393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L109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52" name="Rectangle 2"/>
            <p:cNvSpPr txBox="1">
              <a:spLocks noChangeArrowheads="1"/>
            </p:cNvSpPr>
            <p:nvPr/>
          </p:nvSpPr>
          <p:spPr>
            <a:xfrm>
              <a:off x="2362920" y="4676552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L110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h=8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53" name="Rectangle 2"/>
            <p:cNvSpPr txBox="1">
              <a:spLocks noChangeArrowheads="1"/>
            </p:cNvSpPr>
            <p:nvPr/>
          </p:nvSpPr>
          <p:spPr>
            <a:xfrm>
              <a:off x="6576310" y="4625359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L111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h=8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54" name="Rectangle 2"/>
            <p:cNvSpPr txBox="1">
              <a:spLocks noChangeArrowheads="1"/>
            </p:cNvSpPr>
            <p:nvPr/>
          </p:nvSpPr>
          <p:spPr>
            <a:xfrm>
              <a:off x="2327727" y="5628786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L112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55" name="Rectangle 2"/>
            <p:cNvSpPr txBox="1">
              <a:spLocks noChangeArrowheads="1"/>
            </p:cNvSpPr>
            <p:nvPr/>
          </p:nvSpPr>
          <p:spPr>
            <a:xfrm>
              <a:off x="6576930" y="5588150"/>
              <a:ext cx="705164" cy="46216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/>
                <a:t>L113 </a:t>
              </a:r>
            </a:p>
            <a:p>
              <a:pPr algn="ctr">
                <a:defRPr/>
              </a:pPr>
              <a:r>
                <a:rPr lang="pt-BR" sz="1200" dirty="0" smtClean="0">
                  <a:solidFill>
                    <a:schemeClr val="tx2">
                      <a:lumMod val="75000"/>
                    </a:schemeClr>
                  </a:solidFill>
                </a:rPr>
                <a:t>h=10</a:t>
              </a:r>
              <a:endParaRPr lang="pt-BR" sz="1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1835696" y="1063051"/>
            <a:ext cx="5976664" cy="5390285"/>
            <a:chOff x="1835696" y="1063051"/>
            <a:chExt cx="5976664" cy="5390285"/>
          </a:xfrm>
        </p:grpSpPr>
        <p:grpSp>
          <p:nvGrpSpPr>
            <p:cNvPr id="40" name="Grupo 39"/>
            <p:cNvGrpSpPr/>
            <p:nvPr/>
          </p:nvGrpSpPr>
          <p:grpSpPr>
            <a:xfrm>
              <a:off x="1835696" y="1063051"/>
              <a:ext cx="5976664" cy="5390285"/>
              <a:chOff x="1835696" y="1063051"/>
              <a:chExt cx="5976664" cy="5390285"/>
            </a:xfrm>
          </p:grpSpPr>
          <p:cxnSp>
            <p:nvCxnSpPr>
              <p:cNvPr id="37" name="Conector reto 36"/>
              <p:cNvCxnSpPr/>
              <p:nvPr/>
            </p:nvCxnSpPr>
            <p:spPr>
              <a:xfrm flipV="1">
                <a:off x="5292080" y="1063051"/>
                <a:ext cx="0" cy="12138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upo 38"/>
              <p:cNvGrpSpPr/>
              <p:nvPr/>
            </p:nvGrpSpPr>
            <p:grpSpPr>
              <a:xfrm>
                <a:off x="1835696" y="1073808"/>
                <a:ext cx="5976664" cy="5379528"/>
                <a:chOff x="1835696" y="1073808"/>
                <a:chExt cx="5976664" cy="5379528"/>
              </a:xfrm>
            </p:grpSpPr>
            <p:cxnSp>
              <p:nvCxnSpPr>
                <p:cNvPr id="7" name="Conector reto 6"/>
                <p:cNvCxnSpPr/>
                <p:nvPr/>
              </p:nvCxnSpPr>
              <p:spPr>
                <a:xfrm>
                  <a:off x="1835696" y="2276872"/>
                  <a:ext cx="5976664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8"/>
                <p:cNvCxnSpPr/>
                <p:nvPr/>
              </p:nvCxnSpPr>
              <p:spPr>
                <a:xfrm>
                  <a:off x="1835696" y="3501008"/>
                  <a:ext cx="5976664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9"/>
                <p:cNvCxnSpPr/>
                <p:nvPr/>
              </p:nvCxnSpPr>
              <p:spPr>
                <a:xfrm>
                  <a:off x="3670568" y="5733256"/>
                  <a:ext cx="2485608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11"/>
                <p:cNvCxnSpPr/>
                <p:nvPr/>
              </p:nvCxnSpPr>
              <p:spPr>
                <a:xfrm flipV="1">
                  <a:off x="1835696" y="2276872"/>
                  <a:ext cx="0" cy="417646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13"/>
                <p:cNvCxnSpPr/>
                <p:nvPr/>
              </p:nvCxnSpPr>
              <p:spPr>
                <a:xfrm flipV="1">
                  <a:off x="7812360" y="2276872"/>
                  <a:ext cx="0" cy="417646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14"/>
                <p:cNvCxnSpPr/>
                <p:nvPr/>
              </p:nvCxnSpPr>
              <p:spPr>
                <a:xfrm flipV="1">
                  <a:off x="3670568" y="3501008"/>
                  <a:ext cx="0" cy="295232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/>
                <p:cNvCxnSpPr/>
                <p:nvPr/>
              </p:nvCxnSpPr>
              <p:spPr>
                <a:xfrm flipV="1">
                  <a:off x="6149422" y="3501008"/>
                  <a:ext cx="0" cy="295232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/>
                <p:cNvCxnSpPr/>
                <p:nvPr/>
              </p:nvCxnSpPr>
              <p:spPr>
                <a:xfrm flipV="1">
                  <a:off x="4913372" y="3501008"/>
                  <a:ext cx="0" cy="223224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 flipV="1">
                  <a:off x="2613028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/>
                <p:cNvCxnSpPr/>
                <p:nvPr/>
              </p:nvCxnSpPr>
              <p:spPr>
                <a:xfrm flipV="1">
                  <a:off x="4355976" y="2276872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/>
                <p:cNvCxnSpPr/>
                <p:nvPr/>
              </p:nvCxnSpPr>
              <p:spPr>
                <a:xfrm flipV="1">
                  <a:off x="5292080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23"/>
                <p:cNvCxnSpPr/>
                <p:nvPr/>
              </p:nvCxnSpPr>
              <p:spPr>
                <a:xfrm flipV="1">
                  <a:off x="7020272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24"/>
                <p:cNvCxnSpPr/>
                <p:nvPr/>
              </p:nvCxnSpPr>
              <p:spPr>
                <a:xfrm>
                  <a:off x="1835696" y="4509120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26"/>
                <p:cNvCxnSpPr/>
                <p:nvPr/>
              </p:nvCxnSpPr>
              <p:spPr>
                <a:xfrm>
                  <a:off x="1835696" y="5157192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27"/>
                <p:cNvCxnSpPr/>
                <p:nvPr/>
              </p:nvCxnSpPr>
              <p:spPr>
                <a:xfrm>
                  <a:off x="6129790" y="5083682"/>
                  <a:ext cx="1682570" cy="150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>
                  <a:off x="6116655" y="4505936"/>
                  <a:ext cx="1682570" cy="150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>
                  <a:off x="1835696" y="6448650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>
                  <a:off x="6149422" y="6433747"/>
                  <a:ext cx="1649803" cy="14903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/>
                <p:cNvCxnSpPr/>
                <p:nvPr/>
              </p:nvCxnSpPr>
              <p:spPr>
                <a:xfrm flipV="1">
                  <a:off x="4357769" y="1073808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>
                <a:xfrm flipV="1">
                  <a:off x="4321304" y="1073808"/>
                  <a:ext cx="970776" cy="3459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8" name="Conector reto 57"/>
            <p:cNvCxnSpPr/>
            <p:nvPr/>
          </p:nvCxnSpPr>
          <p:spPr>
            <a:xfrm flipV="1">
              <a:off x="4355976" y="1073808"/>
              <a:ext cx="936104" cy="1203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4355976" y="1063051"/>
              <a:ext cx="936104" cy="12138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46" name="Grupo 65545"/>
          <p:cNvGrpSpPr/>
          <p:nvPr/>
        </p:nvGrpSpPr>
        <p:grpSpPr>
          <a:xfrm>
            <a:off x="3666480" y="5240029"/>
            <a:ext cx="150682" cy="516382"/>
            <a:chOff x="3666480" y="5240029"/>
            <a:chExt cx="150682" cy="516382"/>
          </a:xfrm>
        </p:grpSpPr>
        <p:cxnSp>
          <p:nvCxnSpPr>
            <p:cNvPr id="179" name="Conector reto 178"/>
            <p:cNvCxnSpPr/>
            <p:nvPr/>
          </p:nvCxnSpPr>
          <p:spPr>
            <a:xfrm flipH="1">
              <a:off x="3667630" y="5620827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 flipH="1">
              <a:off x="3673146" y="5430167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 flipH="1">
              <a:off x="3666480" y="5240029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52" name="Grupo 65551"/>
          <p:cNvGrpSpPr/>
          <p:nvPr/>
        </p:nvGrpSpPr>
        <p:grpSpPr>
          <a:xfrm>
            <a:off x="2613029" y="3344258"/>
            <a:ext cx="1226827" cy="1085140"/>
            <a:chOff x="2613029" y="3344258"/>
            <a:chExt cx="1226827" cy="1085140"/>
          </a:xfrm>
        </p:grpSpPr>
        <p:grpSp>
          <p:nvGrpSpPr>
            <p:cNvPr id="65551" name="Grupo 65550"/>
            <p:cNvGrpSpPr/>
            <p:nvPr/>
          </p:nvGrpSpPr>
          <p:grpSpPr>
            <a:xfrm>
              <a:off x="3682420" y="3509719"/>
              <a:ext cx="157436" cy="919679"/>
              <a:chOff x="3682420" y="3509719"/>
              <a:chExt cx="157436" cy="919679"/>
            </a:xfrm>
          </p:grpSpPr>
          <p:cxnSp>
            <p:nvCxnSpPr>
              <p:cNvPr id="174" name="Conector reto 173"/>
              <p:cNvCxnSpPr/>
              <p:nvPr/>
            </p:nvCxnSpPr>
            <p:spPr>
              <a:xfrm flipH="1">
                <a:off x="3683570" y="429381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74"/>
              <p:cNvCxnSpPr/>
              <p:nvPr/>
            </p:nvCxnSpPr>
            <p:spPr>
              <a:xfrm flipH="1">
                <a:off x="3689086" y="410315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175"/>
              <p:cNvCxnSpPr/>
              <p:nvPr/>
            </p:nvCxnSpPr>
            <p:spPr>
              <a:xfrm flipH="1">
                <a:off x="3682420" y="391301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76"/>
              <p:cNvCxnSpPr/>
              <p:nvPr/>
            </p:nvCxnSpPr>
            <p:spPr>
              <a:xfrm flipH="1">
                <a:off x="3695840" y="3701397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ector reto 177"/>
              <p:cNvCxnSpPr/>
              <p:nvPr/>
            </p:nvCxnSpPr>
            <p:spPr>
              <a:xfrm flipH="1">
                <a:off x="3689086" y="350971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7" name="Grupo 65546"/>
            <p:cNvGrpSpPr/>
            <p:nvPr/>
          </p:nvGrpSpPr>
          <p:grpSpPr>
            <a:xfrm>
              <a:off x="2613029" y="3344258"/>
              <a:ext cx="1111357" cy="158772"/>
              <a:chOff x="2613029" y="3344258"/>
              <a:chExt cx="1111357" cy="158772"/>
            </a:xfrm>
          </p:grpSpPr>
          <p:cxnSp>
            <p:nvCxnSpPr>
              <p:cNvPr id="207" name="Conector reto 206"/>
              <p:cNvCxnSpPr/>
              <p:nvPr/>
            </p:nvCxnSpPr>
            <p:spPr>
              <a:xfrm rot="16200000">
                <a:off x="3584586" y="334847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ector reto 207"/>
              <p:cNvCxnSpPr/>
              <p:nvPr/>
            </p:nvCxnSpPr>
            <p:spPr>
              <a:xfrm rot="16200000">
                <a:off x="3392908" y="335096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ector reto 208"/>
              <p:cNvCxnSpPr/>
              <p:nvPr/>
            </p:nvCxnSpPr>
            <p:spPr>
              <a:xfrm rot="16200000">
                <a:off x="3202248" y="335647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ector reto 209"/>
              <p:cNvCxnSpPr/>
              <p:nvPr/>
            </p:nvCxnSpPr>
            <p:spPr>
              <a:xfrm rot="16200000">
                <a:off x="3012110" y="334981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ector reto 210"/>
              <p:cNvCxnSpPr/>
              <p:nvPr/>
            </p:nvCxnSpPr>
            <p:spPr>
              <a:xfrm rot="16200000">
                <a:off x="2800491" y="336323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ector reto 211"/>
              <p:cNvCxnSpPr/>
              <p:nvPr/>
            </p:nvCxnSpPr>
            <p:spPr>
              <a:xfrm rot="16200000">
                <a:off x="2608813" y="335647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553" name="Grupo 65552"/>
          <p:cNvGrpSpPr/>
          <p:nvPr/>
        </p:nvGrpSpPr>
        <p:grpSpPr>
          <a:xfrm>
            <a:off x="3522410" y="3307485"/>
            <a:ext cx="1574953" cy="2433790"/>
            <a:chOff x="3505125" y="3321133"/>
            <a:chExt cx="1574953" cy="2433790"/>
          </a:xfrm>
        </p:grpSpPr>
        <p:grpSp>
          <p:nvGrpSpPr>
            <p:cNvPr id="144" name="Grupo 143"/>
            <p:cNvGrpSpPr/>
            <p:nvPr/>
          </p:nvGrpSpPr>
          <p:grpSpPr>
            <a:xfrm flipH="1">
              <a:off x="4906702" y="3493786"/>
              <a:ext cx="173376" cy="2246692"/>
              <a:chOff x="4744642" y="3521708"/>
              <a:chExt cx="173376" cy="2246692"/>
            </a:xfrm>
          </p:grpSpPr>
          <p:grpSp>
            <p:nvGrpSpPr>
              <p:cNvPr id="145" name="Grupo 144"/>
              <p:cNvGrpSpPr/>
              <p:nvPr/>
            </p:nvGrpSpPr>
            <p:grpSpPr>
              <a:xfrm>
                <a:off x="4744642" y="3521708"/>
                <a:ext cx="158772" cy="1254745"/>
                <a:chOff x="4197204" y="2245635"/>
                <a:chExt cx="158772" cy="1254745"/>
              </a:xfrm>
            </p:grpSpPr>
            <p:cxnSp>
              <p:nvCxnSpPr>
                <p:cNvPr id="151" name="Conector reto 150"/>
                <p:cNvCxnSpPr/>
                <p:nvPr/>
              </p:nvCxnSpPr>
              <p:spPr>
                <a:xfrm>
                  <a:off x="4211960" y="3221408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ector reto 151"/>
                <p:cNvCxnSpPr/>
                <p:nvPr/>
              </p:nvCxnSpPr>
              <p:spPr>
                <a:xfrm>
                  <a:off x="4209474" y="302973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ector reto 152"/>
                <p:cNvCxnSpPr/>
                <p:nvPr/>
              </p:nvCxnSpPr>
              <p:spPr>
                <a:xfrm>
                  <a:off x="4203958" y="283907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ector reto 153"/>
                <p:cNvCxnSpPr/>
                <p:nvPr/>
              </p:nvCxnSpPr>
              <p:spPr>
                <a:xfrm>
                  <a:off x="4210624" y="2648932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ector reto 154"/>
                <p:cNvCxnSpPr/>
                <p:nvPr/>
              </p:nvCxnSpPr>
              <p:spPr>
                <a:xfrm>
                  <a:off x="4197204" y="2437313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ector reto 155"/>
                <p:cNvCxnSpPr/>
                <p:nvPr/>
              </p:nvCxnSpPr>
              <p:spPr>
                <a:xfrm>
                  <a:off x="4203958" y="2245635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ector reto 156"/>
                <p:cNvCxnSpPr/>
                <p:nvPr/>
              </p:nvCxnSpPr>
              <p:spPr>
                <a:xfrm>
                  <a:off x="4210624" y="3364796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Conector reto 145"/>
              <p:cNvCxnSpPr/>
              <p:nvPr/>
            </p:nvCxnSpPr>
            <p:spPr>
              <a:xfrm>
                <a:off x="4772852" y="563281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>
                <a:off x="4767336" y="544215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>
                <a:off x="4774002" y="525201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48"/>
              <p:cNvCxnSpPr/>
              <p:nvPr/>
            </p:nvCxnSpPr>
            <p:spPr>
              <a:xfrm>
                <a:off x="4760582" y="504039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>
                <a:off x="4767336" y="4848721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4" name="Grupo 65543"/>
            <p:cNvGrpSpPr/>
            <p:nvPr/>
          </p:nvGrpSpPr>
          <p:grpSpPr>
            <a:xfrm>
              <a:off x="3505125" y="3508231"/>
              <a:ext cx="157436" cy="919679"/>
              <a:chOff x="3505125" y="3508231"/>
              <a:chExt cx="157436" cy="919679"/>
            </a:xfrm>
          </p:grpSpPr>
          <p:cxnSp>
            <p:nvCxnSpPr>
              <p:cNvPr id="166" name="Conector reto 165"/>
              <p:cNvCxnSpPr/>
              <p:nvPr/>
            </p:nvCxnSpPr>
            <p:spPr>
              <a:xfrm>
                <a:off x="3517395" y="429232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66"/>
              <p:cNvCxnSpPr/>
              <p:nvPr/>
            </p:nvCxnSpPr>
            <p:spPr>
              <a:xfrm>
                <a:off x="3511879" y="410166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reto 167"/>
              <p:cNvCxnSpPr/>
              <p:nvPr/>
            </p:nvCxnSpPr>
            <p:spPr>
              <a:xfrm>
                <a:off x="3518545" y="391152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ector reto 168"/>
              <p:cNvCxnSpPr/>
              <p:nvPr/>
            </p:nvCxnSpPr>
            <p:spPr>
              <a:xfrm>
                <a:off x="3505125" y="369990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/>
              <p:cNvCxnSpPr/>
              <p:nvPr/>
            </p:nvCxnSpPr>
            <p:spPr>
              <a:xfrm>
                <a:off x="3511879" y="3508231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5" name="Grupo 65544"/>
            <p:cNvGrpSpPr/>
            <p:nvPr/>
          </p:nvGrpSpPr>
          <p:grpSpPr>
            <a:xfrm>
              <a:off x="3527819" y="5238541"/>
              <a:ext cx="150682" cy="516382"/>
              <a:chOff x="3527819" y="5238541"/>
              <a:chExt cx="150682" cy="516382"/>
            </a:xfrm>
          </p:grpSpPr>
          <p:cxnSp>
            <p:nvCxnSpPr>
              <p:cNvPr id="160" name="Conector reto 159"/>
              <p:cNvCxnSpPr/>
              <p:nvPr/>
            </p:nvCxnSpPr>
            <p:spPr>
              <a:xfrm>
                <a:off x="3533335" y="561933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/>
              <p:cNvCxnSpPr/>
              <p:nvPr/>
            </p:nvCxnSpPr>
            <p:spPr>
              <a:xfrm>
                <a:off x="3527819" y="542867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/>
              <p:cNvCxnSpPr/>
              <p:nvPr/>
            </p:nvCxnSpPr>
            <p:spPr>
              <a:xfrm>
                <a:off x="3534485" y="5238541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8" name="Grupo 65547"/>
            <p:cNvGrpSpPr/>
            <p:nvPr/>
          </p:nvGrpSpPr>
          <p:grpSpPr>
            <a:xfrm>
              <a:off x="3732190" y="3336319"/>
              <a:ext cx="535113" cy="153291"/>
              <a:chOff x="3732190" y="3336319"/>
              <a:chExt cx="535113" cy="153291"/>
            </a:xfrm>
          </p:grpSpPr>
          <p:cxnSp>
            <p:nvCxnSpPr>
              <p:cNvPr id="213" name="Conector reto 212"/>
              <p:cNvCxnSpPr/>
              <p:nvPr/>
            </p:nvCxnSpPr>
            <p:spPr>
              <a:xfrm rot="16200000">
                <a:off x="3727974" y="334981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ector reto 204"/>
              <p:cNvCxnSpPr/>
              <p:nvPr/>
            </p:nvCxnSpPr>
            <p:spPr>
              <a:xfrm rot="16200000">
                <a:off x="4127503" y="334728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ector reto 205"/>
              <p:cNvCxnSpPr/>
              <p:nvPr/>
            </p:nvCxnSpPr>
            <p:spPr>
              <a:xfrm rot="16200000">
                <a:off x="3935825" y="33405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7" name="Conector reto 246"/>
            <p:cNvCxnSpPr/>
            <p:nvPr/>
          </p:nvCxnSpPr>
          <p:spPr>
            <a:xfrm rot="16200000">
              <a:off x="4825360" y="3325349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 rot="16200000">
              <a:off x="4613741" y="3338770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ector reto 248"/>
            <p:cNvCxnSpPr/>
            <p:nvPr/>
          </p:nvCxnSpPr>
          <p:spPr>
            <a:xfrm rot="16200000">
              <a:off x="4422063" y="3332016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40" name="Grupo 65539"/>
          <p:cNvGrpSpPr/>
          <p:nvPr/>
        </p:nvGrpSpPr>
        <p:grpSpPr>
          <a:xfrm>
            <a:off x="2605026" y="2204279"/>
            <a:ext cx="1898465" cy="1451552"/>
            <a:chOff x="2629418" y="2235506"/>
            <a:chExt cx="1898465" cy="1451552"/>
          </a:xfrm>
        </p:grpSpPr>
        <p:grpSp>
          <p:nvGrpSpPr>
            <p:cNvPr id="73" name="Grupo 72"/>
            <p:cNvGrpSpPr/>
            <p:nvPr/>
          </p:nvGrpSpPr>
          <p:grpSpPr>
            <a:xfrm flipH="1">
              <a:off x="4369111" y="2235506"/>
              <a:ext cx="158772" cy="1254745"/>
              <a:chOff x="4197204" y="2245635"/>
              <a:chExt cx="158772" cy="1254745"/>
            </a:xfrm>
          </p:grpSpPr>
          <p:cxnSp>
            <p:nvCxnSpPr>
              <p:cNvPr id="74" name="Conector reto 73"/>
              <p:cNvCxnSpPr/>
              <p:nvPr/>
            </p:nvCxnSpPr>
            <p:spPr>
              <a:xfrm>
                <a:off x="4211960" y="322140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>
                <a:off x="4209474" y="302973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>
                <a:off x="4203958" y="283907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to 76"/>
              <p:cNvCxnSpPr/>
              <p:nvPr/>
            </p:nvCxnSpPr>
            <p:spPr>
              <a:xfrm>
                <a:off x="4210624" y="2648932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/>
              <p:cNvCxnSpPr/>
              <p:nvPr/>
            </p:nvCxnSpPr>
            <p:spPr>
              <a:xfrm>
                <a:off x="4197204" y="243731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/>
              <p:cNvCxnSpPr/>
              <p:nvPr/>
            </p:nvCxnSpPr>
            <p:spPr>
              <a:xfrm>
                <a:off x="4203958" y="22456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/>
              <p:cNvCxnSpPr/>
              <p:nvPr/>
            </p:nvCxnSpPr>
            <p:spPr>
              <a:xfrm>
                <a:off x="4210624" y="336479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2" name="Grupo 251"/>
            <p:cNvGrpSpPr/>
            <p:nvPr/>
          </p:nvGrpSpPr>
          <p:grpSpPr>
            <a:xfrm flipV="1">
              <a:off x="2629418" y="3520347"/>
              <a:ext cx="1654275" cy="166711"/>
              <a:chOff x="2613028" y="3336319"/>
              <a:chExt cx="1654275" cy="166711"/>
            </a:xfrm>
          </p:grpSpPr>
          <p:grpSp>
            <p:nvGrpSpPr>
              <p:cNvPr id="253" name="Grupo 252"/>
              <p:cNvGrpSpPr/>
              <p:nvPr/>
            </p:nvGrpSpPr>
            <p:grpSpPr>
              <a:xfrm rot="16200000">
                <a:off x="3161015" y="2796271"/>
                <a:ext cx="158772" cy="1254745"/>
                <a:chOff x="4197204" y="2245635"/>
                <a:chExt cx="158772" cy="1254745"/>
              </a:xfrm>
            </p:grpSpPr>
            <p:cxnSp>
              <p:nvCxnSpPr>
                <p:cNvPr id="256" name="Conector reto 255"/>
                <p:cNvCxnSpPr/>
                <p:nvPr/>
              </p:nvCxnSpPr>
              <p:spPr>
                <a:xfrm>
                  <a:off x="4211960" y="3221408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onector reto 256"/>
                <p:cNvCxnSpPr/>
                <p:nvPr/>
              </p:nvCxnSpPr>
              <p:spPr>
                <a:xfrm>
                  <a:off x="4209474" y="302973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ector reto 257"/>
                <p:cNvCxnSpPr/>
                <p:nvPr/>
              </p:nvCxnSpPr>
              <p:spPr>
                <a:xfrm>
                  <a:off x="4203958" y="283907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onector reto 258"/>
                <p:cNvCxnSpPr/>
                <p:nvPr/>
              </p:nvCxnSpPr>
              <p:spPr>
                <a:xfrm>
                  <a:off x="4210624" y="2648932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onector reto 259"/>
                <p:cNvCxnSpPr/>
                <p:nvPr/>
              </p:nvCxnSpPr>
              <p:spPr>
                <a:xfrm>
                  <a:off x="4197204" y="2437313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onector reto 260"/>
                <p:cNvCxnSpPr/>
                <p:nvPr/>
              </p:nvCxnSpPr>
              <p:spPr>
                <a:xfrm>
                  <a:off x="4203958" y="2245635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onector reto 261"/>
                <p:cNvCxnSpPr/>
                <p:nvPr/>
              </p:nvCxnSpPr>
              <p:spPr>
                <a:xfrm>
                  <a:off x="4210624" y="3364796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4" name="Conector reto 253"/>
              <p:cNvCxnSpPr/>
              <p:nvPr/>
            </p:nvCxnSpPr>
            <p:spPr>
              <a:xfrm rot="16200000">
                <a:off x="4127503" y="334728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ector reto 254"/>
              <p:cNvCxnSpPr/>
              <p:nvPr/>
            </p:nvCxnSpPr>
            <p:spPr>
              <a:xfrm rot="16200000">
                <a:off x="3935825" y="33405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542" name="Grupo 65541"/>
          <p:cNvGrpSpPr/>
          <p:nvPr/>
        </p:nvGrpSpPr>
        <p:grpSpPr>
          <a:xfrm>
            <a:off x="5108109" y="2233413"/>
            <a:ext cx="1884490" cy="1419479"/>
            <a:chOff x="5108109" y="2233413"/>
            <a:chExt cx="1884490" cy="1419479"/>
          </a:xfrm>
        </p:grpSpPr>
        <p:grpSp>
          <p:nvGrpSpPr>
            <p:cNvPr id="105" name="Grupo 104"/>
            <p:cNvGrpSpPr/>
            <p:nvPr/>
          </p:nvGrpSpPr>
          <p:grpSpPr>
            <a:xfrm>
              <a:off x="5108109" y="2233413"/>
              <a:ext cx="158772" cy="1254745"/>
              <a:chOff x="4197204" y="2245635"/>
              <a:chExt cx="158772" cy="1254745"/>
            </a:xfrm>
          </p:grpSpPr>
          <p:cxnSp>
            <p:nvCxnSpPr>
              <p:cNvPr id="106" name="Conector reto 105"/>
              <p:cNvCxnSpPr/>
              <p:nvPr/>
            </p:nvCxnSpPr>
            <p:spPr>
              <a:xfrm>
                <a:off x="4211960" y="322140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106"/>
              <p:cNvCxnSpPr/>
              <p:nvPr/>
            </p:nvCxnSpPr>
            <p:spPr>
              <a:xfrm>
                <a:off x="4209474" y="302973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107"/>
              <p:cNvCxnSpPr/>
              <p:nvPr/>
            </p:nvCxnSpPr>
            <p:spPr>
              <a:xfrm>
                <a:off x="4203958" y="283907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/>
              <p:cNvCxnSpPr/>
              <p:nvPr/>
            </p:nvCxnSpPr>
            <p:spPr>
              <a:xfrm>
                <a:off x="4210624" y="2648932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/>
              <p:cNvCxnSpPr/>
              <p:nvPr/>
            </p:nvCxnSpPr>
            <p:spPr>
              <a:xfrm>
                <a:off x="4197204" y="243731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/>
              <p:cNvCxnSpPr/>
              <p:nvPr/>
            </p:nvCxnSpPr>
            <p:spPr>
              <a:xfrm>
                <a:off x="4203958" y="22456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reto 111"/>
              <p:cNvCxnSpPr/>
              <p:nvPr/>
            </p:nvCxnSpPr>
            <p:spPr>
              <a:xfrm>
                <a:off x="4210624" y="336479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3" name="Grupo 262"/>
            <p:cNvGrpSpPr/>
            <p:nvPr/>
          </p:nvGrpSpPr>
          <p:grpSpPr>
            <a:xfrm flipV="1">
              <a:off x="5338324" y="3486181"/>
              <a:ext cx="1654275" cy="166711"/>
              <a:chOff x="2613028" y="3336319"/>
              <a:chExt cx="1654275" cy="166711"/>
            </a:xfrm>
          </p:grpSpPr>
          <p:grpSp>
            <p:nvGrpSpPr>
              <p:cNvPr id="264" name="Grupo 263"/>
              <p:cNvGrpSpPr/>
              <p:nvPr/>
            </p:nvGrpSpPr>
            <p:grpSpPr>
              <a:xfrm rot="16200000">
                <a:off x="3161015" y="2796271"/>
                <a:ext cx="158772" cy="1254745"/>
                <a:chOff x="4197204" y="2245635"/>
                <a:chExt cx="158772" cy="1254745"/>
              </a:xfrm>
            </p:grpSpPr>
            <p:cxnSp>
              <p:nvCxnSpPr>
                <p:cNvPr id="267" name="Conector reto 266"/>
                <p:cNvCxnSpPr/>
                <p:nvPr/>
              </p:nvCxnSpPr>
              <p:spPr>
                <a:xfrm>
                  <a:off x="4211960" y="3221408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Conector reto 267"/>
                <p:cNvCxnSpPr/>
                <p:nvPr/>
              </p:nvCxnSpPr>
              <p:spPr>
                <a:xfrm>
                  <a:off x="4209474" y="302973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Conector reto 268"/>
                <p:cNvCxnSpPr/>
                <p:nvPr/>
              </p:nvCxnSpPr>
              <p:spPr>
                <a:xfrm>
                  <a:off x="4203958" y="283907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Conector reto 269"/>
                <p:cNvCxnSpPr/>
                <p:nvPr/>
              </p:nvCxnSpPr>
              <p:spPr>
                <a:xfrm>
                  <a:off x="4210624" y="2648932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Conector reto 270"/>
                <p:cNvCxnSpPr/>
                <p:nvPr/>
              </p:nvCxnSpPr>
              <p:spPr>
                <a:xfrm>
                  <a:off x="4197204" y="2437313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Conector reto 271"/>
                <p:cNvCxnSpPr/>
                <p:nvPr/>
              </p:nvCxnSpPr>
              <p:spPr>
                <a:xfrm>
                  <a:off x="4203958" y="2245635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Conector reto 272"/>
                <p:cNvCxnSpPr/>
                <p:nvPr/>
              </p:nvCxnSpPr>
              <p:spPr>
                <a:xfrm>
                  <a:off x="4210624" y="3364796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5" name="Conector reto 264"/>
              <p:cNvCxnSpPr/>
              <p:nvPr/>
            </p:nvCxnSpPr>
            <p:spPr>
              <a:xfrm rot="16200000">
                <a:off x="4127503" y="334728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Conector reto 265"/>
              <p:cNvCxnSpPr/>
              <p:nvPr/>
            </p:nvCxnSpPr>
            <p:spPr>
              <a:xfrm rot="16200000">
                <a:off x="3935825" y="33405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541" name="Grupo 65540"/>
          <p:cNvGrpSpPr/>
          <p:nvPr/>
        </p:nvGrpSpPr>
        <p:grpSpPr>
          <a:xfrm>
            <a:off x="4214584" y="2209074"/>
            <a:ext cx="1240247" cy="1450901"/>
            <a:chOff x="4197204" y="2211697"/>
            <a:chExt cx="1240247" cy="1450901"/>
          </a:xfrm>
        </p:grpSpPr>
        <p:grpSp>
          <p:nvGrpSpPr>
            <p:cNvPr id="64" name="Grupo 63"/>
            <p:cNvGrpSpPr/>
            <p:nvPr/>
          </p:nvGrpSpPr>
          <p:grpSpPr>
            <a:xfrm>
              <a:off x="4197204" y="2245635"/>
              <a:ext cx="158772" cy="1254745"/>
              <a:chOff x="4197204" y="2245635"/>
              <a:chExt cx="158772" cy="1254745"/>
            </a:xfrm>
          </p:grpSpPr>
          <p:cxnSp>
            <p:nvCxnSpPr>
              <p:cNvPr id="63" name="Conector reto 62"/>
              <p:cNvCxnSpPr/>
              <p:nvPr/>
            </p:nvCxnSpPr>
            <p:spPr>
              <a:xfrm>
                <a:off x="4211960" y="322140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/>
              <p:cNvCxnSpPr/>
              <p:nvPr/>
            </p:nvCxnSpPr>
            <p:spPr>
              <a:xfrm>
                <a:off x="4209474" y="302973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/>
              <p:cNvCxnSpPr/>
              <p:nvPr/>
            </p:nvCxnSpPr>
            <p:spPr>
              <a:xfrm>
                <a:off x="4203958" y="283907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/>
              <p:cNvCxnSpPr/>
              <p:nvPr/>
            </p:nvCxnSpPr>
            <p:spPr>
              <a:xfrm>
                <a:off x="4210624" y="2648932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>
                <a:off x="4197204" y="243731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to 69"/>
              <p:cNvCxnSpPr/>
              <p:nvPr/>
            </p:nvCxnSpPr>
            <p:spPr>
              <a:xfrm>
                <a:off x="4203958" y="22456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>
                <a:off x="4210624" y="336479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o 96"/>
            <p:cNvGrpSpPr/>
            <p:nvPr/>
          </p:nvGrpSpPr>
          <p:grpSpPr>
            <a:xfrm flipH="1">
              <a:off x="5278679" y="2211697"/>
              <a:ext cx="158772" cy="1254745"/>
              <a:chOff x="4197204" y="2245635"/>
              <a:chExt cx="158772" cy="1254745"/>
            </a:xfrm>
          </p:grpSpPr>
          <p:cxnSp>
            <p:nvCxnSpPr>
              <p:cNvPr id="98" name="Conector reto 97"/>
              <p:cNvCxnSpPr/>
              <p:nvPr/>
            </p:nvCxnSpPr>
            <p:spPr>
              <a:xfrm>
                <a:off x="4211960" y="322140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ector reto 98"/>
              <p:cNvCxnSpPr/>
              <p:nvPr/>
            </p:nvCxnSpPr>
            <p:spPr>
              <a:xfrm>
                <a:off x="4209474" y="302973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reto 99"/>
              <p:cNvCxnSpPr/>
              <p:nvPr/>
            </p:nvCxnSpPr>
            <p:spPr>
              <a:xfrm>
                <a:off x="4203958" y="283907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/>
              <p:cNvCxnSpPr/>
              <p:nvPr/>
            </p:nvCxnSpPr>
            <p:spPr>
              <a:xfrm>
                <a:off x="4210624" y="2648932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/>
              <p:cNvCxnSpPr/>
              <p:nvPr/>
            </p:nvCxnSpPr>
            <p:spPr>
              <a:xfrm>
                <a:off x="4197204" y="243731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/>
              <p:cNvCxnSpPr/>
              <p:nvPr/>
            </p:nvCxnSpPr>
            <p:spPr>
              <a:xfrm>
                <a:off x="4203958" y="2245635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/>
              <p:cNvCxnSpPr/>
              <p:nvPr/>
            </p:nvCxnSpPr>
            <p:spPr>
              <a:xfrm>
                <a:off x="4210624" y="336479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4" name="Grupo 273"/>
            <p:cNvGrpSpPr/>
            <p:nvPr/>
          </p:nvGrpSpPr>
          <p:grpSpPr>
            <a:xfrm flipV="1">
              <a:off x="4442669" y="3505161"/>
              <a:ext cx="919679" cy="157437"/>
              <a:chOff x="4219056" y="7321077"/>
              <a:chExt cx="919679" cy="157437"/>
            </a:xfrm>
          </p:grpSpPr>
          <p:cxnSp>
            <p:nvCxnSpPr>
              <p:cNvPr id="275" name="Conector reto 274"/>
              <p:cNvCxnSpPr/>
              <p:nvPr/>
            </p:nvCxnSpPr>
            <p:spPr>
              <a:xfrm rot="16200000">
                <a:off x="4998935" y="732644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Conector reto 275"/>
              <p:cNvCxnSpPr/>
              <p:nvPr/>
            </p:nvCxnSpPr>
            <p:spPr>
              <a:xfrm rot="16200000">
                <a:off x="4808275" y="733195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ector reto 276"/>
              <p:cNvCxnSpPr/>
              <p:nvPr/>
            </p:nvCxnSpPr>
            <p:spPr>
              <a:xfrm rot="16200000">
                <a:off x="4618137" y="732529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Conector reto 277"/>
              <p:cNvCxnSpPr/>
              <p:nvPr/>
            </p:nvCxnSpPr>
            <p:spPr>
              <a:xfrm rot="16200000">
                <a:off x="4406518" y="733871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ector reto 278"/>
              <p:cNvCxnSpPr/>
              <p:nvPr/>
            </p:nvCxnSpPr>
            <p:spPr>
              <a:xfrm rot="16200000">
                <a:off x="4214840" y="733196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555" name="Grupo 65554"/>
          <p:cNvGrpSpPr/>
          <p:nvPr/>
        </p:nvGrpSpPr>
        <p:grpSpPr>
          <a:xfrm>
            <a:off x="6013424" y="3334554"/>
            <a:ext cx="990872" cy="1088467"/>
            <a:chOff x="5985337" y="3302153"/>
            <a:chExt cx="990872" cy="1088467"/>
          </a:xfrm>
        </p:grpSpPr>
        <p:grpSp>
          <p:nvGrpSpPr>
            <p:cNvPr id="65550" name="Grupo 65549"/>
            <p:cNvGrpSpPr/>
            <p:nvPr/>
          </p:nvGrpSpPr>
          <p:grpSpPr>
            <a:xfrm>
              <a:off x="6297708" y="3302153"/>
              <a:ext cx="678501" cy="153291"/>
              <a:chOff x="6297708" y="3302153"/>
              <a:chExt cx="678501" cy="153291"/>
            </a:xfrm>
          </p:grpSpPr>
          <p:cxnSp>
            <p:nvCxnSpPr>
              <p:cNvPr id="233" name="Conector reto 232"/>
              <p:cNvCxnSpPr/>
              <p:nvPr/>
            </p:nvCxnSpPr>
            <p:spPr>
              <a:xfrm rot="16200000">
                <a:off x="6293492" y="331430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ector reto 238"/>
              <p:cNvCxnSpPr/>
              <p:nvPr/>
            </p:nvCxnSpPr>
            <p:spPr>
              <a:xfrm rot="16200000">
                <a:off x="6436880" y="331564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ector reto 230"/>
              <p:cNvCxnSpPr/>
              <p:nvPr/>
            </p:nvCxnSpPr>
            <p:spPr>
              <a:xfrm rot="16200000">
                <a:off x="6836409" y="3313123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ector reto 231"/>
              <p:cNvCxnSpPr/>
              <p:nvPr/>
            </p:nvCxnSpPr>
            <p:spPr>
              <a:xfrm rot="16200000">
                <a:off x="6644731" y="330636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7" name="Grupo 286"/>
            <p:cNvGrpSpPr/>
            <p:nvPr/>
          </p:nvGrpSpPr>
          <p:grpSpPr>
            <a:xfrm>
              <a:off x="5985337" y="3470941"/>
              <a:ext cx="157436" cy="919679"/>
              <a:chOff x="3505125" y="3508231"/>
              <a:chExt cx="157436" cy="919679"/>
            </a:xfrm>
          </p:grpSpPr>
          <p:cxnSp>
            <p:nvCxnSpPr>
              <p:cNvPr id="288" name="Conector reto 287"/>
              <p:cNvCxnSpPr/>
              <p:nvPr/>
            </p:nvCxnSpPr>
            <p:spPr>
              <a:xfrm>
                <a:off x="3517395" y="429232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ector reto 288"/>
              <p:cNvCxnSpPr/>
              <p:nvPr/>
            </p:nvCxnSpPr>
            <p:spPr>
              <a:xfrm>
                <a:off x="3511879" y="410166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ector reto 289"/>
              <p:cNvCxnSpPr/>
              <p:nvPr/>
            </p:nvCxnSpPr>
            <p:spPr>
              <a:xfrm>
                <a:off x="3518545" y="391152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ector reto 290"/>
              <p:cNvCxnSpPr/>
              <p:nvPr/>
            </p:nvCxnSpPr>
            <p:spPr>
              <a:xfrm>
                <a:off x="3505125" y="369990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ector reto 291"/>
              <p:cNvCxnSpPr/>
              <p:nvPr/>
            </p:nvCxnSpPr>
            <p:spPr>
              <a:xfrm>
                <a:off x="3511879" y="3508231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3" name="Grupo 292"/>
          <p:cNvGrpSpPr/>
          <p:nvPr/>
        </p:nvGrpSpPr>
        <p:grpSpPr>
          <a:xfrm>
            <a:off x="6008031" y="5201251"/>
            <a:ext cx="150682" cy="516382"/>
            <a:chOff x="3527819" y="5238541"/>
            <a:chExt cx="150682" cy="516382"/>
          </a:xfrm>
        </p:grpSpPr>
        <p:cxnSp>
          <p:nvCxnSpPr>
            <p:cNvPr id="294" name="Conector reto 293"/>
            <p:cNvCxnSpPr/>
            <p:nvPr/>
          </p:nvCxnSpPr>
          <p:spPr>
            <a:xfrm>
              <a:off x="3533335" y="5619339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ector reto 294"/>
            <p:cNvCxnSpPr/>
            <p:nvPr/>
          </p:nvCxnSpPr>
          <p:spPr>
            <a:xfrm>
              <a:off x="3527819" y="5428679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Conector reto 295"/>
            <p:cNvCxnSpPr/>
            <p:nvPr/>
          </p:nvCxnSpPr>
          <p:spPr>
            <a:xfrm>
              <a:off x="3534485" y="5238541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54" name="Grupo 65553"/>
          <p:cNvGrpSpPr/>
          <p:nvPr/>
        </p:nvGrpSpPr>
        <p:grpSpPr>
          <a:xfrm>
            <a:off x="4740251" y="3314152"/>
            <a:ext cx="1575426" cy="2456972"/>
            <a:chOff x="4744642" y="3311428"/>
            <a:chExt cx="1575426" cy="2456972"/>
          </a:xfrm>
        </p:grpSpPr>
        <p:grpSp>
          <p:nvGrpSpPr>
            <p:cNvPr id="72" name="Grupo 71"/>
            <p:cNvGrpSpPr/>
            <p:nvPr/>
          </p:nvGrpSpPr>
          <p:grpSpPr>
            <a:xfrm>
              <a:off x="4744642" y="3521708"/>
              <a:ext cx="173376" cy="2246692"/>
              <a:chOff x="4744642" y="3521708"/>
              <a:chExt cx="173376" cy="2246692"/>
            </a:xfrm>
          </p:grpSpPr>
          <p:grpSp>
            <p:nvGrpSpPr>
              <p:cNvPr id="113" name="Grupo 112"/>
              <p:cNvGrpSpPr/>
              <p:nvPr/>
            </p:nvGrpSpPr>
            <p:grpSpPr>
              <a:xfrm>
                <a:off x="4744642" y="3521708"/>
                <a:ext cx="158772" cy="1254745"/>
                <a:chOff x="4197204" y="2245635"/>
                <a:chExt cx="158772" cy="1254745"/>
              </a:xfrm>
            </p:grpSpPr>
            <p:cxnSp>
              <p:nvCxnSpPr>
                <p:cNvPr id="114" name="Conector reto 113"/>
                <p:cNvCxnSpPr/>
                <p:nvPr/>
              </p:nvCxnSpPr>
              <p:spPr>
                <a:xfrm>
                  <a:off x="4211960" y="3221408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ector reto 114"/>
                <p:cNvCxnSpPr/>
                <p:nvPr/>
              </p:nvCxnSpPr>
              <p:spPr>
                <a:xfrm>
                  <a:off x="4209474" y="302973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ector reto 115"/>
                <p:cNvCxnSpPr/>
                <p:nvPr/>
              </p:nvCxnSpPr>
              <p:spPr>
                <a:xfrm>
                  <a:off x="4203958" y="2839070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ector reto 116"/>
                <p:cNvCxnSpPr/>
                <p:nvPr/>
              </p:nvCxnSpPr>
              <p:spPr>
                <a:xfrm>
                  <a:off x="4210624" y="2648932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ector reto 117"/>
                <p:cNvCxnSpPr/>
                <p:nvPr/>
              </p:nvCxnSpPr>
              <p:spPr>
                <a:xfrm>
                  <a:off x="4197204" y="2437313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ector reto 118"/>
                <p:cNvCxnSpPr/>
                <p:nvPr/>
              </p:nvCxnSpPr>
              <p:spPr>
                <a:xfrm>
                  <a:off x="4203958" y="2245635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ector reto 119"/>
                <p:cNvCxnSpPr/>
                <p:nvPr/>
              </p:nvCxnSpPr>
              <p:spPr>
                <a:xfrm>
                  <a:off x="4210624" y="3364796"/>
                  <a:ext cx="144016" cy="13558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3" name="Conector reto 122"/>
              <p:cNvCxnSpPr/>
              <p:nvPr/>
            </p:nvCxnSpPr>
            <p:spPr>
              <a:xfrm>
                <a:off x="4772852" y="563281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123"/>
              <p:cNvCxnSpPr/>
              <p:nvPr/>
            </p:nvCxnSpPr>
            <p:spPr>
              <a:xfrm>
                <a:off x="4767336" y="544215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to 124"/>
              <p:cNvCxnSpPr/>
              <p:nvPr/>
            </p:nvCxnSpPr>
            <p:spPr>
              <a:xfrm>
                <a:off x="4774002" y="5252018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to 125"/>
              <p:cNvCxnSpPr/>
              <p:nvPr/>
            </p:nvCxnSpPr>
            <p:spPr>
              <a:xfrm>
                <a:off x="4760582" y="504039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to 126"/>
              <p:cNvCxnSpPr/>
              <p:nvPr/>
            </p:nvCxnSpPr>
            <p:spPr>
              <a:xfrm>
                <a:off x="4767336" y="4848721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49" name="Grupo 65548"/>
            <p:cNvGrpSpPr/>
            <p:nvPr/>
          </p:nvGrpSpPr>
          <p:grpSpPr>
            <a:xfrm>
              <a:off x="5321935" y="3311428"/>
              <a:ext cx="919679" cy="157436"/>
              <a:chOff x="5321935" y="3311428"/>
              <a:chExt cx="919679" cy="157436"/>
            </a:xfrm>
          </p:grpSpPr>
          <p:cxnSp>
            <p:nvCxnSpPr>
              <p:cNvPr id="234" name="Conector reto 233"/>
              <p:cNvCxnSpPr/>
              <p:nvPr/>
            </p:nvCxnSpPr>
            <p:spPr>
              <a:xfrm rot="16200000">
                <a:off x="6101814" y="331679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ector reto 234"/>
              <p:cNvCxnSpPr/>
              <p:nvPr/>
            </p:nvCxnSpPr>
            <p:spPr>
              <a:xfrm rot="16200000">
                <a:off x="5911154" y="332231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ector reto 235"/>
              <p:cNvCxnSpPr/>
              <p:nvPr/>
            </p:nvCxnSpPr>
            <p:spPr>
              <a:xfrm rot="16200000">
                <a:off x="5721016" y="331564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ector reto 236"/>
              <p:cNvCxnSpPr/>
              <p:nvPr/>
            </p:nvCxnSpPr>
            <p:spPr>
              <a:xfrm rot="16200000">
                <a:off x="5509397" y="332906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ector reto 237"/>
              <p:cNvCxnSpPr/>
              <p:nvPr/>
            </p:nvCxnSpPr>
            <p:spPr>
              <a:xfrm rot="16200000">
                <a:off x="5317719" y="3322310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5" name="Conector reto 244"/>
            <p:cNvCxnSpPr/>
            <p:nvPr/>
          </p:nvCxnSpPr>
          <p:spPr>
            <a:xfrm rot="16200000">
              <a:off x="5206158" y="3326499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to 245"/>
            <p:cNvCxnSpPr/>
            <p:nvPr/>
          </p:nvCxnSpPr>
          <p:spPr>
            <a:xfrm rot="16200000">
              <a:off x="5015498" y="3332015"/>
              <a:ext cx="144016" cy="1355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Grupo 296"/>
            <p:cNvGrpSpPr/>
            <p:nvPr/>
          </p:nvGrpSpPr>
          <p:grpSpPr>
            <a:xfrm>
              <a:off x="6162632" y="3472429"/>
              <a:ext cx="157436" cy="919679"/>
              <a:chOff x="3682420" y="3509719"/>
              <a:chExt cx="157436" cy="919679"/>
            </a:xfrm>
          </p:grpSpPr>
          <p:cxnSp>
            <p:nvCxnSpPr>
              <p:cNvPr id="298" name="Conector reto 297"/>
              <p:cNvCxnSpPr/>
              <p:nvPr/>
            </p:nvCxnSpPr>
            <p:spPr>
              <a:xfrm flipH="1">
                <a:off x="3683570" y="429381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ector reto 298"/>
              <p:cNvCxnSpPr/>
              <p:nvPr/>
            </p:nvCxnSpPr>
            <p:spPr>
              <a:xfrm flipH="1">
                <a:off x="3689086" y="4103154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ector reto 299"/>
              <p:cNvCxnSpPr/>
              <p:nvPr/>
            </p:nvCxnSpPr>
            <p:spPr>
              <a:xfrm flipH="1">
                <a:off x="3682420" y="3913016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ector reto 300"/>
              <p:cNvCxnSpPr/>
              <p:nvPr/>
            </p:nvCxnSpPr>
            <p:spPr>
              <a:xfrm flipH="1">
                <a:off x="3695840" y="3701397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ector reto 301"/>
              <p:cNvCxnSpPr/>
              <p:nvPr/>
            </p:nvCxnSpPr>
            <p:spPr>
              <a:xfrm flipH="1">
                <a:off x="3689086" y="350971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3" name="Grupo 302"/>
            <p:cNvGrpSpPr/>
            <p:nvPr/>
          </p:nvGrpSpPr>
          <p:grpSpPr>
            <a:xfrm>
              <a:off x="6146692" y="5202739"/>
              <a:ext cx="150682" cy="516382"/>
              <a:chOff x="3666480" y="5240029"/>
              <a:chExt cx="150682" cy="516382"/>
            </a:xfrm>
          </p:grpSpPr>
          <p:cxnSp>
            <p:nvCxnSpPr>
              <p:cNvPr id="304" name="Conector reto 303"/>
              <p:cNvCxnSpPr/>
              <p:nvPr/>
            </p:nvCxnSpPr>
            <p:spPr>
              <a:xfrm flipH="1">
                <a:off x="3667630" y="5620827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ector reto 304"/>
              <p:cNvCxnSpPr/>
              <p:nvPr/>
            </p:nvCxnSpPr>
            <p:spPr>
              <a:xfrm flipH="1">
                <a:off x="3673146" y="5430167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ector reto 305"/>
              <p:cNvCxnSpPr/>
              <p:nvPr/>
            </p:nvCxnSpPr>
            <p:spPr>
              <a:xfrm flipH="1">
                <a:off x="3666480" y="5240029"/>
                <a:ext cx="144016" cy="13558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6" name="Retângulo 315"/>
          <p:cNvSpPr/>
          <p:nvPr/>
        </p:nvSpPr>
        <p:spPr>
          <a:xfrm>
            <a:off x="1847590" y="2289944"/>
            <a:ext cx="756061" cy="1218932"/>
          </a:xfrm>
          <a:prstGeom prst="rect">
            <a:avLst/>
          </a:prstGeom>
          <a:solidFill>
            <a:srgbClr val="FD747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7" name="Retângulo 316"/>
          <p:cNvSpPr/>
          <p:nvPr/>
        </p:nvSpPr>
        <p:spPr>
          <a:xfrm>
            <a:off x="7040204" y="2280241"/>
            <a:ext cx="756061" cy="1218932"/>
          </a:xfrm>
          <a:prstGeom prst="rect">
            <a:avLst/>
          </a:prstGeom>
          <a:solidFill>
            <a:srgbClr val="FD747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8" name="Retângulo 317"/>
          <p:cNvSpPr/>
          <p:nvPr/>
        </p:nvSpPr>
        <p:spPr>
          <a:xfrm>
            <a:off x="1841329" y="4507438"/>
            <a:ext cx="1802685" cy="649754"/>
          </a:xfrm>
          <a:prstGeom prst="rect">
            <a:avLst/>
          </a:prstGeom>
          <a:solidFill>
            <a:srgbClr val="FD747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9" name="Retângulo 318"/>
          <p:cNvSpPr/>
          <p:nvPr/>
        </p:nvSpPr>
        <p:spPr>
          <a:xfrm>
            <a:off x="6173506" y="4528953"/>
            <a:ext cx="1622760" cy="559722"/>
          </a:xfrm>
          <a:prstGeom prst="rect">
            <a:avLst/>
          </a:prstGeom>
          <a:solidFill>
            <a:srgbClr val="FD747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3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373216"/>
            <a:ext cx="8193037" cy="1141485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cs typeface="Times New Roman" pitchFamily="18" charset="0"/>
              </a:rPr>
              <a:t>CLASSIFICAÇÃO DAS LAJES ARMADAS EM DUAS DIREÇÕES</a:t>
            </a:r>
            <a:endParaRPr lang="pt-BR" sz="3200" u="sng" dirty="0" smtClean="0"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3" y="1208407"/>
            <a:ext cx="87058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72816"/>
            <a:ext cx="8640960" cy="30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0714" y="235262"/>
            <a:ext cx="575806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Verificação da altura da laje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53" y="1700808"/>
            <a:ext cx="866916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0714" y="235262"/>
            <a:ext cx="575806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Verificação da altura da laje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16833"/>
            <a:ext cx="8640960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8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03648" y="4120137"/>
            <a:ext cx="64494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C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lajes com mais de 4m de vão teórico, que suportam paredes, na direção do vão suscetível a fissuração, multiplicar o valor acima por L/4, com L em metros</a:t>
            </a:r>
            <a:endParaRPr lang="pt-BR" sz="2600" dirty="0" smtClean="0">
              <a:solidFill>
                <a:srgbClr val="4480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3" y="918188"/>
            <a:ext cx="8039447" cy="288032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181310"/>
            <a:ext cx="5758061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Equação da altura mínima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276872"/>
            <a:ext cx="7005203" cy="208823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60101" y="1052736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p/ laje armada em uma direção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050935"/>
            <a:ext cx="6120680" cy="549538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121638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p/ laje armada em duas direções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2438400"/>
            <a:ext cx="6038850" cy="1981200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3851920" y="2996952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1196752"/>
            <a:ext cx="496855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p/ laje maciça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2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80528" y="969783"/>
            <a:ext cx="47499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Carga nas lajes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5" y="2060848"/>
            <a:ext cx="77628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80528" y="969783"/>
            <a:ext cx="4749949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Carga nas lajes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8003273" cy="33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5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34" y="1982302"/>
            <a:ext cx="5686425" cy="36814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855" y="2813973"/>
            <a:ext cx="5971698" cy="36004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717032"/>
            <a:ext cx="6726316" cy="344612"/>
          </a:xfrm>
          <a:prstGeom prst="rect">
            <a:avLst/>
          </a:prstGeom>
        </p:spPr>
      </p:pic>
      <p:cxnSp>
        <p:nvCxnSpPr>
          <p:cNvPr id="11" name="Conector reto 10"/>
          <p:cNvCxnSpPr/>
          <p:nvPr/>
        </p:nvCxnSpPr>
        <p:spPr>
          <a:xfrm>
            <a:off x="1095034" y="2350448"/>
            <a:ext cx="5686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12554" y="846697"/>
            <a:ext cx="882047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Cargas Permanentes em estruturas de edifício</a:t>
            </a:r>
            <a:endParaRPr lang="pt-BR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25" y="4410100"/>
            <a:ext cx="8047531" cy="21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69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83568" y="332656"/>
            <a:ext cx="680424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Peso de enchimentos de rebaixo</a:t>
            </a:r>
            <a:endParaRPr lang="pt-BR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124744"/>
            <a:ext cx="2952328" cy="235092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0" y="3550431"/>
            <a:ext cx="5904656" cy="31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17" y="1556792"/>
            <a:ext cx="8446145" cy="33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988840"/>
            <a:ext cx="8187446" cy="223224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1520" y="1052736"/>
            <a:ext cx="621384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Lajes que suportam parede</a:t>
            </a:r>
            <a:endParaRPr lang="pt-BR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02" y="3068960"/>
            <a:ext cx="7884755" cy="351452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6" y="548680"/>
            <a:ext cx="780893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44" y="764704"/>
            <a:ext cx="8189096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16832"/>
            <a:ext cx="7568841" cy="3600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24744"/>
            <a:ext cx="903649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Valores mínimos das sobrecargas verticais atuantes nas lajes (6120:1978) </a:t>
            </a:r>
            <a:endParaRPr lang="pt-BR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08920"/>
            <a:ext cx="8774917" cy="244827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993519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Momento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Fletor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nas Lajes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993519"/>
            <a:ext cx="604867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Momento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Fletor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nas Lajes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208912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2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9400" y="548680"/>
            <a:ext cx="8099799" cy="1073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Cálculo dos momentos fletores usando a 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zerny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03" y="1802305"/>
            <a:ext cx="7894737" cy="48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672" y="404664"/>
            <a:ext cx="5502487" cy="5696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Caso 1 -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Czerny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16" y="1036468"/>
            <a:ext cx="6423924" cy="55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052736"/>
            <a:ext cx="6359362" cy="535386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58997" y="404664"/>
            <a:ext cx="5502487" cy="5696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Caso 2A -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Czerny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79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58997" y="404664"/>
            <a:ext cx="5502487" cy="5696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Caso 3 -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Czerny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74281"/>
            <a:ext cx="7272808" cy="54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3290" y="1269126"/>
            <a:ext cx="6264696" cy="607612"/>
          </a:xfrm>
        </p:spPr>
        <p:txBody>
          <a:bodyPr/>
          <a:lstStyle/>
          <a:p>
            <a:pPr eaLnBrk="1" hangingPunct="1">
              <a:defRPr/>
            </a:pPr>
            <a:r>
              <a:rPr lang="pt-BR" b="1" u="sng" dirty="0" smtClean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pt-BR" b="1" dirty="0" smtClean="0">
                <a:cs typeface="Times New Roman" pitchFamily="18" charset="0"/>
              </a:rPr>
              <a:t>- Princípios Gerais do Projeto Estrutural</a:t>
            </a:r>
            <a:endParaRPr lang="pt-BR" sz="3200" dirty="0" smtClean="0">
              <a:cs typeface="Times New Roman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4" y="2276872"/>
            <a:ext cx="8344814" cy="79208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717032"/>
            <a:ext cx="8229486" cy="1440160"/>
          </a:xfrm>
          <a:prstGeom prst="rect">
            <a:avLst/>
          </a:prstGeom>
        </p:spPr>
      </p:pic>
      <p:grpSp>
        <p:nvGrpSpPr>
          <p:cNvPr id="50" name="Grupo 49"/>
          <p:cNvGrpSpPr/>
          <p:nvPr/>
        </p:nvGrpSpPr>
        <p:grpSpPr>
          <a:xfrm>
            <a:off x="539552" y="2327582"/>
            <a:ext cx="8354516" cy="469126"/>
            <a:chOff x="457842" y="1391478"/>
            <a:chExt cx="8354516" cy="469126"/>
          </a:xfrm>
        </p:grpSpPr>
        <p:sp>
          <p:nvSpPr>
            <p:cNvPr id="49" name="Retângulo 48"/>
            <p:cNvSpPr/>
            <p:nvPr/>
          </p:nvSpPr>
          <p:spPr>
            <a:xfrm>
              <a:off x="1547664" y="1391478"/>
              <a:ext cx="7264694" cy="23808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457842" y="1625753"/>
              <a:ext cx="3466086" cy="234851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2" name="Retângulo 51"/>
          <p:cNvSpPr/>
          <p:nvPr/>
        </p:nvSpPr>
        <p:spPr>
          <a:xfrm>
            <a:off x="1917406" y="4437112"/>
            <a:ext cx="792088" cy="204299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1917406" y="4660640"/>
            <a:ext cx="1296144" cy="204299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/>
          <p:cNvSpPr/>
          <p:nvPr/>
        </p:nvSpPr>
        <p:spPr>
          <a:xfrm>
            <a:off x="1917406" y="4853297"/>
            <a:ext cx="1296144" cy="204299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15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58997" y="404664"/>
            <a:ext cx="5502487" cy="5696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Caso 5B -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tabela de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Czerny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74281"/>
            <a:ext cx="7056783" cy="59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340768"/>
            <a:ext cx="482453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Armadura positiva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204864"/>
            <a:ext cx="85820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340768"/>
            <a:ext cx="482453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Armadura positiva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4" y="2276872"/>
            <a:ext cx="8034400" cy="329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15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9886" y="373875"/>
            <a:ext cx="8099799" cy="1073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Dimensionamento e verificação de lajes – Estado Limite Último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348880"/>
            <a:ext cx="6597931" cy="23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05760"/>
            <a:ext cx="8573952" cy="4787536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356215" y="6346291"/>
            <a:ext cx="1835312" cy="131407"/>
          </a:xfrm>
        </p:spPr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835696" y="4499725"/>
            <a:ext cx="1296144" cy="443934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754520" y="4640264"/>
            <a:ext cx="1401656" cy="31709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490740" y="4721213"/>
            <a:ext cx="920424" cy="31709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083344" y="5589240"/>
            <a:ext cx="1291160" cy="31709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72856" y="332656"/>
            <a:ext cx="8099799" cy="682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Armaduras para flexão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80728"/>
            <a:ext cx="6408712" cy="55690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555776" y="2924944"/>
            <a:ext cx="360040" cy="3456384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361581" y="2911612"/>
            <a:ext cx="360040" cy="3456384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72857" y="332656"/>
            <a:ext cx="4087176" cy="682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Tabela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kc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772816"/>
            <a:ext cx="8753475" cy="386715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1475656" y="1988840"/>
            <a:ext cx="360040" cy="36004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72856" y="332656"/>
            <a:ext cx="8099799" cy="6829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Exigências para as armaduras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852335" cy="432048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331640" y="1124744"/>
            <a:ext cx="360040" cy="36004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331640" y="2276872"/>
            <a:ext cx="360040" cy="36004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1331640" y="2898527"/>
            <a:ext cx="360040" cy="36004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331640" y="3317783"/>
            <a:ext cx="360040" cy="36004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277647" y="4403911"/>
            <a:ext cx="360040" cy="360040"/>
          </a:xfrm>
          <a:prstGeom prst="ellips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9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4872" y="1052736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Configuração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 Armadura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positiva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16832"/>
            <a:ext cx="8534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259869" cy="26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93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FC6A8CCA-5BB2-4016-BCAF-629CCA0FDB6B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4704"/>
            <a:ext cx="72485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90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200397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Armadura para lajes (cm2/m)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973" y="908720"/>
            <a:ext cx="4238757" cy="54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91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200397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Desenho de Armação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78712"/>
            <a:ext cx="6592751" cy="580982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03648" y="2204864"/>
            <a:ext cx="2808312" cy="1512168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42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92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200397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–Armação Laje L101 e L102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27" y="1556792"/>
            <a:ext cx="8591745" cy="436960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25602" y="1700808"/>
            <a:ext cx="8466878" cy="4104456"/>
          </a:xfrm>
          <a:prstGeom prst="rect">
            <a:avLst/>
          </a:pr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1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93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200397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Tabela de ferros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56274"/>
              </p:ext>
            </p:extLst>
          </p:nvPr>
        </p:nvGraphicFramePr>
        <p:xfrm>
          <a:off x="1475656" y="1412776"/>
          <a:ext cx="6408710" cy="4248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1742"/>
                <a:gridCol w="1281742"/>
                <a:gridCol w="1281742"/>
                <a:gridCol w="1281742"/>
                <a:gridCol w="1281742"/>
              </a:tblGrid>
              <a:tr h="36157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TABELA DE FERROS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558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Posição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N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pt-BR" sz="2000" u="none" strike="noStrike" dirty="0">
                          <a:effectLst/>
                        </a:rPr>
                        <a:t> (mm)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Quant.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Comp.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Unitário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(cm)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Comp.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Total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(cm)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15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1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94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200397"/>
            <a:ext cx="684076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Resumo de Aço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13873"/>
              </p:ext>
            </p:extLst>
          </p:nvPr>
        </p:nvGraphicFramePr>
        <p:xfrm>
          <a:off x="1691680" y="1268760"/>
          <a:ext cx="5832648" cy="432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8162"/>
                <a:gridCol w="1458162"/>
                <a:gridCol w="1458162"/>
                <a:gridCol w="1458162"/>
              </a:tblGrid>
              <a:tr h="43204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RESUMO DE AÇO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  <a:latin typeface="Symbol" panose="05050102010706020507" pitchFamily="18" charset="2"/>
                        </a:rPr>
                        <a:t>f</a:t>
                      </a:r>
                      <a:r>
                        <a:rPr lang="pt-BR" sz="2000" u="none" strike="noStrike" dirty="0">
                          <a:effectLst/>
                        </a:rPr>
                        <a:t> (mm)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kg/m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Comp.</a:t>
                      </a:r>
                      <a:br>
                        <a:rPr lang="pt-BR" sz="2000" u="none" strike="noStrike">
                          <a:effectLst/>
                        </a:rPr>
                      </a:br>
                      <a:r>
                        <a:rPr lang="pt-BR" sz="2000" u="none" strike="noStrike">
                          <a:effectLst/>
                        </a:rPr>
                        <a:t>(m)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Peso</a:t>
                      </a:r>
                      <a:br>
                        <a:rPr lang="pt-BR" sz="2000" u="none" strike="noStrike" dirty="0">
                          <a:effectLst/>
                        </a:rPr>
                      </a:br>
                      <a:r>
                        <a:rPr lang="pt-BR" sz="2000" u="none" strike="noStrike" dirty="0">
                          <a:effectLst/>
                        </a:rPr>
                        <a:t>(kg)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6.3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0,25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0,40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10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0,63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12.5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1,00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16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1,60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20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2,50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25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4,00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 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 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8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95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24" y="2708920"/>
            <a:ext cx="8545568" cy="244827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700808"/>
            <a:ext cx="468052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Armadura - negativa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9552" y="5733256"/>
            <a:ext cx="7945192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dirty="0" err="1" smtClean="0"/>
              <a:t>Xd</a:t>
            </a:r>
            <a:r>
              <a:rPr lang="pt-BR" sz="2800" dirty="0" smtClean="0"/>
              <a:t>= (X1d+X2d)/2 ou</a:t>
            </a:r>
          </a:p>
          <a:p>
            <a:pPr algn="ctr">
              <a:defRPr/>
            </a:pPr>
            <a:r>
              <a:rPr lang="pt-BR" sz="2800" dirty="0" smtClean="0"/>
              <a:t> 80% do maior entre X1d ou X2d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96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700808"/>
            <a:ext cx="468052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Armadura - negativa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8394413" cy="175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97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0714" y="235262"/>
            <a:ext cx="7501686" cy="576064"/>
          </a:xfrm>
        </p:spPr>
        <p:txBody>
          <a:bodyPr/>
          <a:lstStyle/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</a:rPr>
              <a:t>7.1 </a:t>
            </a:r>
            <a:r>
              <a:rPr lang="pt-BR" sz="2800" dirty="0" smtClean="0"/>
              <a:t>– Esquema – Momento Negativo</a:t>
            </a:r>
            <a:endParaRPr lang="pt-BR" sz="30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1814448" y="2274057"/>
            <a:ext cx="462597" cy="233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>
          <a:xfrm>
            <a:off x="2455004" y="2174609"/>
            <a:ext cx="705164" cy="330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509150" y="2293091"/>
            <a:ext cx="497690" cy="240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L104 </a:t>
            </a: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7350680" y="2250003"/>
            <a:ext cx="510645" cy="283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L105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1810366" y="3467206"/>
            <a:ext cx="498651" cy="323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L106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4089602" y="4446816"/>
            <a:ext cx="515302" cy="300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L107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5183137" y="4435811"/>
            <a:ext cx="521004" cy="318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L108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7334866" y="3512283"/>
            <a:ext cx="510935" cy="295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L109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2379442" y="4663544"/>
            <a:ext cx="514905" cy="339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L110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6723268" y="4594843"/>
            <a:ext cx="507447" cy="344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L111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2386197" y="5582623"/>
            <a:ext cx="483173" cy="360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L112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701023" y="5661428"/>
            <a:ext cx="605120" cy="292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L113</a:t>
            </a:r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1" name="Grupo 60"/>
          <p:cNvGrpSpPr/>
          <p:nvPr/>
        </p:nvGrpSpPr>
        <p:grpSpPr>
          <a:xfrm>
            <a:off x="1835696" y="1063051"/>
            <a:ext cx="5976664" cy="5390285"/>
            <a:chOff x="1835696" y="1063051"/>
            <a:chExt cx="5976664" cy="5390285"/>
          </a:xfrm>
        </p:grpSpPr>
        <p:grpSp>
          <p:nvGrpSpPr>
            <p:cNvPr id="40" name="Grupo 39"/>
            <p:cNvGrpSpPr/>
            <p:nvPr/>
          </p:nvGrpSpPr>
          <p:grpSpPr>
            <a:xfrm>
              <a:off x="1835696" y="1063051"/>
              <a:ext cx="5976664" cy="5390285"/>
              <a:chOff x="1835696" y="1063051"/>
              <a:chExt cx="5976664" cy="5390285"/>
            </a:xfrm>
          </p:grpSpPr>
          <p:cxnSp>
            <p:nvCxnSpPr>
              <p:cNvPr id="37" name="Conector reto 36"/>
              <p:cNvCxnSpPr/>
              <p:nvPr/>
            </p:nvCxnSpPr>
            <p:spPr>
              <a:xfrm flipV="1">
                <a:off x="5292080" y="1063051"/>
                <a:ext cx="0" cy="12138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upo 38"/>
              <p:cNvGrpSpPr/>
              <p:nvPr/>
            </p:nvGrpSpPr>
            <p:grpSpPr>
              <a:xfrm>
                <a:off x="1835696" y="1073808"/>
                <a:ext cx="5976664" cy="5379528"/>
                <a:chOff x="1835696" y="1073808"/>
                <a:chExt cx="5976664" cy="5379528"/>
              </a:xfrm>
            </p:grpSpPr>
            <p:cxnSp>
              <p:nvCxnSpPr>
                <p:cNvPr id="7" name="Conector reto 6"/>
                <p:cNvCxnSpPr/>
                <p:nvPr/>
              </p:nvCxnSpPr>
              <p:spPr>
                <a:xfrm>
                  <a:off x="1835696" y="2276872"/>
                  <a:ext cx="5976664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8"/>
                <p:cNvCxnSpPr/>
                <p:nvPr/>
              </p:nvCxnSpPr>
              <p:spPr>
                <a:xfrm>
                  <a:off x="1835696" y="3501008"/>
                  <a:ext cx="5976664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9"/>
                <p:cNvCxnSpPr/>
                <p:nvPr/>
              </p:nvCxnSpPr>
              <p:spPr>
                <a:xfrm>
                  <a:off x="3670568" y="5733256"/>
                  <a:ext cx="2485608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11"/>
                <p:cNvCxnSpPr/>
                <p:nvPr/>
              </p:nvCxnSpPr>
              <p:spPr>
                <a:xfrm flipV="1">
                  <a:off x="1835696" y="2276872"/>
                  <a:ext cx="0" cy="417646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13"/>
                <p:cNvCxnSpPr/>
                <p:nvPr/>
              </p:nvCxnSpPr>
              <p:spPr>
                <a:xfrm flipV="1">
                  <a:off x="7812360" y="2276872"/>
                  <a:ext cx="0" cy="417646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14"/>
                <p:cNvCxnSpPr/>
                <p:nvPr/>
              </p:nvCxnSpPr>
              <p:spPr>
                <a:xfrm flipV="1">
                  <a:off x="3670568" y="3501008"/>
                  <a:ext cx="0" cy="295232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16"/>
                <p:cNvCxnSpPr/>
                <p:nvPr/>
              </p:nvCxnSpPr>
              <p:spPr>
                <a:xfrm flipV="1">
                  <a:off x="6149422" y="3501008"/>
                  <a:ext cx="0" cy="295232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17"/>
                <p:cNvCxnSpPr/>
                <p:nvPr/>
              </p:nvCxnSpPr>
              <p:spPr>
                <a:xfrm flipV="1">
                  <a:off x="4913372" y="3501008"/>
                  <a:ext cx="0" cy="223224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/>
                <p:cNvCxnSpPr/>
                <p:nvPr/>
              </p:nvCxnSpPr>
              <p:spPr>
                <a:xfrm flipV="1">
                  <a:off x="2613028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/>
                <p:cNvCxnSpPr/>
                <p:nvPr/>
              </p:nvCxnSpPr>
              <p:spPr>
                <a:xfrm flipV="1">
                  <a:off x="4355976" y="2276872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/>
                <p:cNvCxnSpPr/>
                <p:nvPr/>
              </p:nvCxnSpPr>
              <p:spPr>
                <a:xfrm flipV="1">
                  <a:off x="5292080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23"/>
                <p:cNvCxnSpPr/>
                <p:nvPr/>
              </p:nvCxnSpPr>
              <p:spPr>
                <a:xfrm flipV="1">
                  <a:off x="7020272" y="2287187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24"/>
                <p:cNvCxnSpPr/>
                <p:nvPr/>
              </p:nvCxnSpPr>
              <p:spPr>
                <a:xfrm>
                  <a:off x="1835696" y="4509120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26"/>
                <p:cNvCxnSpPr/>
                <p:nvPr/>
              </p:nvCxnSpPr>
              <p:spPr>
                <a:xfrm>
                  <a:off x="1835696" y="5157192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27"/>
                <p:cNvCxnSpPr/>
                <p:nvPr/>
              </p:nvCxnSpPr>
              <p:spPr>
                <a:xfrm>
                  <a:off x="6129790" y="5083682"/>
                  <a:ext cx="1682570" cy="150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>
                  <a:off x="6116655" y="4505936"/>
                  <a:ext cx="1682570" cy="1502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>
                  <a:off x="1835696" y="6448650"/>
                  <a:ext cx="1834872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>
                  <a:off x="6149422" y="6433747"/>
                  <a:ext cx="1649803" cy="14903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/>
                <p:cNvCxnSpPr/>
                <p:nvPr/>
              </p:nvCxnSpPr>
              <p:spPr>
                <a:xfrm flipV="1">
                  <a:off x="4357769" y="1073808"/>
                  <a:ext cx="0" cy="121382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/>
                <p:cNvCxnSpPr/>
                <p:nvPr/>
              </p:nvCxnSpPr>
              <p:spPr>
                <a:xfrm flipV="1">
                  <a:off x="4321304" y="1073808"/>
                  <a:ext cx="970776" cy="3459"/>
                </a:xfrm>
                <a:prstGeom prst="line">
                  <a:avLst/>
                </a:prstGeom>
                <a:ln w="285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8" name="Conector reto 57"/>
            <p:cNvCxnSpPr/>
            <p:nvPr/>
          </p:nvCxnSpPr>
          <p:spPr>
            <a:xfrm flipV="1">
              <a:off x="4355976" y="1073808"/>
              <a:ext cx="936104" cy="1203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4355976" y="1063051"/>
              <a:ext cx="936104" cy="12138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o 41"/>
          <p:cNvGrpSpPr/>
          <p:nvPr/>
        </p:nvGrpSpPr>
        <p:grpSpPr>
          <a:xfrm>
            <a:off x="2628440" y="2263492"/>
            <a:ext cx="4407243" cy="3469764"/>
            <a:chOff x="2628440" y="2263492"/>
            <a:chExt cx="4407243" cy="3469764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2628440" y="3505038"/>
              <a:ext cx="4407243" cy="14490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ector reto 337"/>
            <p:cNvCxnSpPr/>
            <p:nvPr/>
          </p:nvCxnSpPr>
          <p:spPr>
            <a:xfrm flipH="1" flipV="1">
              <a:off x="4378952" y="2263492"/>
              <a:ext cx="2606" cy="1256848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ector reto 338"/>
            <p:cNvCxnSpPr/>
            <p:nvPr/>
          </p:nvCxnSpPr>
          <p:spPr>
            <a:xfrm flipH="1" flipV="1">
              <a:off x="5299409" y="2285940"/>
              <a:ext cx="2606" cy="1256848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ector reto 339"/>
            <p:cNvCxnSpPr/>
            <p:nvPr/>
          </p:nvCxnSpPr>
          <p:spPr>
            <a:xfrm flipV="1">
              <a:off x="3674529" y="3499907"/>
              <a:ext cx="0" cy="1051654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ector reto 340"/>
            <p:cNvCxnSpPr/>
            <p:nvPr/>
          </p:nvCxnSpPr>
          <p:spPr>
            <a:xfrm flipV="1">
              <a:off x="3670568" y="5138720"/>
              <a:ext cx="0" cy="594536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ector reto 341"/>
            <p:cNvCxnSpPr/>
            <p:nvPr/>
          </p:nvCxnSpPr>
          <p:spPr>
            <a:xfrm flipV="1">
              <a:off x="4913372" y="3542788"/>
              <a:ext cx="0" cy="2190468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ector reto 342"/>
            <p:cNvCxnSpPr/>
            <p:nvPr/>
          </p:nvCxnSpPr>
          <p:spPr>
            <a:xfrm flipV="1">
              <a:off x="6156176" y="3499907"/>
              <a:ext cx="0" cy="1051654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ector reto 343"/>
            <p:cNvCxnSpPr/>
            <p:nvPr/>
          </p:nvCxnSpPr>
          <p:spPr>
            <a:xfrm flipV="1">
              <a:off x="6152215" y="5138720"/>
              <a:ext cx="0" cy="594536"/>
            </a:xfrm>
            <a:prstGeom prst="line">
              <a:avLst/>
            </a:prstGeom>
            <a:ln w="63500" cmpd="sng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/>
          <p:cNvGrpSpPr/>
          <p:nvPr/>
        </p:nvGrpSpPr>
        <p:grpSpPr>
          <a:xfrm>
            <a:off x="4286866" y="2224878"/>
            <a:ext cx="1074913" cy="1374958"/>
            <a:chOff x="4286866" y="2224878"/>
            <a:chExt cx="1074913" cy="1374958"/>
          </a:xfrm>
        </p:grpSpPr>
        <p:sp>
          <p:nvSpPr>
            <p:cNvPr id="45" name="Rectangle 2"/>
            <p:cNvSpPr txBox="1">
              <a:spLocks noChangeArrowheads="1"/>
            </p:cNvSpPr>
            <p:nvPr/>
          </p:nvSpPr>
          <p:spPr>
            <a:xfrm>
              <a:off x="4286866" y="2224878"/>
              <a:ext cx="539897" cy="26766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L103</a:t>
              </a: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2" name="Rectangle 2"/>
            <p:cNvSpPr txBox="1">
              <a:spLocks noChangeArrowheads="1"/>
            </p:cNvSpPr>
            <p:nvPr/>
          </p:nvSpPr>
          <p:spPr>
            <a:xfrm>
              <a:off x="4656615" y="2334048"/>
              <a:ext cx="705164" cy="33054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2,90 </a:t>
              </a:r>
            </a:p>
          </p:txBody>
        </p:sp>
        <p:sp>
          <p:nvSpPr>
            <p:cNvPr id="244" name="Rectangle 2"/>
            <p:cNvSpPr txBox="1">
              <a:spLocks noChangeArrowheads="1"/>
            </p:cNvSpPr>
            <p:nvPr/>
          </p:nvSpPr>
          <p:spPr>
            <a:xfrm>
              <a:off x="4376104" y="2618952"/>
              <a:ext cx="561518" cy="3217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2,90 </a:t>
              </a:r>
            </a:p>
          </p:txBody>
        </p:sp>
        <p:grpSp>
          <p:nvGrpSpPr>
            <p:cNvPr id="250" name="Grupo 249"/>
            <p:cNvGrpSpPr/>
            <p:nvPr/>
          </p:nvGrpSpPr>
          <p:grpSpPr>
            <a:xfrm>
              <a:off x="4294863" y="2781905"/>
              <a:ext cx="743027" cy="741063"/>
              <a:chOff x="561672" y="2065413"/>
              <a:chExt cx="1068285" cy="788278"/>
            </a:xfrm>
          </p:grpSpPr>
          <p:grpSp>
            <p:nvGrpSpPr>
              <p:cNvPr id="251" name="Grupo 250"/>
              <p:cNvGrpSpPr/>
              <p:nvPr/>
            </p:nvGrpSpPr>
            <p:grpSpPr>
              <a:xfrm>
                <a:off x="561672" y="2065413"/>
                <a:ext cx="705164" cy="769772"/>
                <a:chOff x="561672" y="2065413"/>
                <a:chExt cx="705164" cy="769772"/>
              </a:xfrm>
            </p:grpSpPr>
            <p:sp>
              <p:nvSpPr>
                <p:cNvPr id="281" name="Rectangle 2"/>
                <p:cNvSpPr txBox="1">
                  <a:spLocks noChangeArrowheads="1"/>
                </p:cNvSpPr>
                <p:nvPr/>
              </p:nvSpPr>
              <p:spPr>
                <a:xfrm>
                  <a:off x="561672" y="2065413"/>
                  <a:ext cx="705164" cy="33054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cxnSp>
              <p:nvCxnSpPr>
                <p:cNvPr id="282" name="Conector de seta reta 281"/>
                <p:cNvCxnSpPr/>
                <p:nvPr/>
              </p:nvCxnSpPr>
              <p:spPr>
                <a:xfrm>
                  <a:off x="771645" y="2715511"/>
                  <a:ext cx="457161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Conector de seta reta 282"/>
                <p:cNvCxnSpPr/>
                <p:nvPr/>
              </p:nvCxnSpPr>
              <p:spPr>
                <a:xfrm rot="16200000">
                  <a:off x="671013" y="2606605"/>
                  <a:ext cx="45716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0" name="Rectangle 2"/>
              <p:cNvSpPr txBox="1">
                <a:spLocks noChangeArrowheads="1"/>
              </p:cNvSpPr>
              <p:nvPr/>
            </p:nvSpPr>
            <p:spPr>
              <a:xfrm>
                <a:off x="924793" y="2523147"/>
                <a:ext cx="705164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285" name="Retângulo 284"/>
            <p:cNvSpPr/>
            <p:nvPr/>
          </p:nvSpPr>
          <p:spPr>
            <a:xfrm rot="16200000">
              <a:off x="4851985" y="3077008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"/>
            <p:cNvSpPr txBox="1">
              <a:spLocks noChangeArrowheads="1"/>
            </p:cNvSpPr>
            <p:nvPr/>
          </p:nvSpPr>
          <p:spPr>
            <a:xfrm rot="16200000">
              <a:off x="4774234" y="3081982"/>
              <a:ext cx="705164" cy="33054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2,32</a:t>
              </a:r>
            </a:p>
          </p:txBody>
        </p:sp>
        <p:sp>
          <p:nvSpPr>
            <p:cNvPr id="241" name="Retângulo 240"/>
            <p:cNvSpPr/>
            <p:nvPr/>
          </p:nvSpPr>
          <p:spPr>
            <a:xfrm>
              <a:off x="4699858" y="2370179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tângulo 242"/>
            <p:cNvSpPr/>
            <p:nvPr/>
          </p:nvSpPr>
          <p:spPr>
            <a:xfrm>
              <a:off x="4417848" y="2657346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5242807" y="2325550"/>
            <a:ext cx="1603723" cy="1207640"/>
            <a:chOff x="5242807" y="2325550"/>
            <a:chExt cx="1603723" cy="1207640"/>
          </a:xfrm>
        </p:grpSpPr>
        <p:grpSp>
          <p:nvGrpSpPr>
            <p:cNvPr id="57" name="Grupo 56"/>
            <p:cNvGrpSpPr/>
            <p:nvPr/>
          </p:nvGrpSpPr>
          <p:grpSpPr>
            <a:xfrm>
              <a:off x="6160639" y="2736211"/>
              <a:ext cx="685891" cy="714595"/>
              <a:chOff x="6102517" y="2635915"/>
              <a:chExt cx="685891" cy="714595"/>
            </a:xfrm>
          </p:grpSpPr>
          <p:cxnSp>
            <p:nvCxnSpPr>
              <p:cNvPr id="308" name="Conector de seta reta 307"/>
              <p:cNvCxnSpPr/>
              <p:nvPr/>
            </p:nvCxnSpPr>
            <p:spPr>
              <a:xfrm rot="16200000">
                <a:off x="6009122" y="3121836"/>
                <a:ext cx="457161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Conector de seta reta 308"/>
              <p:cNvCxnSpPr/>
              <p:nvPr/>
            </p:nvCxnSpPr>
            <p:spPr>
              <a:xfrm>
                <a:off x="6130568" y="3215158"/>
                <a:ext cx="4571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Rectangle 2"/>
              <p:cNvSpPr txBox="1">
                <a:spLocks noChangeArrowheads="1"/>
              </p:cNvSpPr>
              <p:nvPr/>
            </p:nvSpPr>
            <p:spPr>
              <a:xfrm>
                <a:off x="6102517" y="2635915"/>
                <a:ext cx="270370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11" name="Rectangle 2"/>
              <p:cNvSpPr txBox="1">
                <a:spLocks noChangeArrowheads="1"/>
              </p:cNvSpPr>
              <p:nvPr/>
            </p:nvSpPr>
            <p:spPr>
              <a:xfrm>
                <a:off x="6509150" y="3019966"/>
                <a:ext cx="279258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336" name="Rectangle 2"/>
            <p:cNvSpPr txBox="1">
              <a:spLocks noChangeArrowheads="1"/>
            </p:cNvSpPr>
            <p:nvPr/>
          </p:nvSpPr>
          <p:spPr>
            <a:xfrm>
              <a:off x="5242807" y="2325550"/>
              <a:ext cx="705164" cy="33054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4,22 </a:t>
              </a:r>
            </a:p>
          </p:txBody>
        </p:sp>
        <p:sp>
          <p:nvSpPr>
            <p:cNvPr id="335" name="Retângulo 334"/>
            <p:cNvSpPr/>
            <p:nvPr/>
          </p:nvSpPr>
          <p:spPr>
            <a:xfrm>
              <a:off x="5308115" y="2373441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tângulo 344"/>
            <p:cNvSpPr/>
            <p:nvPr/>
          </p:nvSpPr>
          <p:spPr>
            <a:xfrm rot="16200000">
              <a:off x="5503852" y="3082976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2"/>
            <p:cNvSpPr txBox="1">
              <a:spLocks noChangeArrowheads="1"/>
            </p:cNvSpPr>
            <p:nvPr/>
          </p:nvSpPr>
          <p:spPr>
            <a:xfrm rot="16200000">
              <a:off x="5392741" y="3015336"/>
              <a:ext cx="705164" cy="33054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5,45 </a:t>
              </a:r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958803" y="3704454"/>
            <a:ext cx="1655930" cy="723708"/>
            <a:chOff x="1958803" y="3704454"/>
            <a:chExt cx="1655930" cy="723708"/>
          </a:xfrm>
        </p:grpSpPr>
        <p:grpSp>
          <p:nvGrpSpPr>
            <p:cNvPr id="352" name="Grupo 351"/>
            <p:cNvGrpSpPr/>
            <p:nvPr/>
          </p:nvGrpSpPr>
          <p:grpSpPr>
            <a:xfrm>
              <a:off x="1958803" y="3704454"/>
              <a:ext cx="685891" cy="714595"/>
              <a:chOff x="6102517" y="2635915"/>
              <a:chExt cx="685891" cy="714595"/>
            </a:xfrm>
          </p:grpSpPr>
          <p:cxnSp>
            <p:nvCxnSpPr>
              <p:cNvPr id="353" name="Conector de seta reta 352"/>
              <p:cNvCxnSpPr/>
              <p:nvPr/>
            </p:nvCxnSpPr>
            <p:spPr>
              <a:xfrm rot="16200000">
                <a:off x="6009122" y="3121836"/>
                <a:ext cx="457161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ector de seta reta 353"/>
              <p:cNvCxnSpPr/>
              <p:nvPr/>
            </p:nvCxnSpPr>
            <p:spPr>
              <a:xfrm>
                <a:off x="6130568" y="3215158"/>
                <a:ext cx="4571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5" name="Rectangle 2"/>
              <p:cNvSpPr txBox="1">
                <a:spLocks noChangeArrowheads="1"/>
              </p:cNvSpPr>
              <p:nvPr/>
            </p:nvSpPr>
            <p:spPr>
              <a:xfrm>
                <a:off x="6102517" y="2635915"/>
                <a:ext cx="270370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56" name="Rectangle 2"/>
              <p:cNvSpPr txBox="1">
                <a:spLocks noChangeArrowheads="1"/>
              </p:cNvSpPr>
              <p:nvPr/>
            </p:nvSpPr>
            <p:spPr>
              <a:xfrm>
                <a:off x="6509150" y="3019966"/>
                <a:ext cx="279258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357" name="Retângulo 356"/>
            <p:cNvSpPr/>
            <p:nvPr/>
          </p:nvSpPr>
          <p:spPr>
            <a:xfrm>
              <a:off x="3070862" y="4144213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2"/>
            <p:cNvSpPr txBox="1">
              <a:spLocks noChangeArrowheads="1"/>
            </p:cNvSpPr>
            <p:nvPr/>
          </p:nvSpPr>
          <p:spPr>
            <a:xfrm>
              <a:off x="3057515" y="4135192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3,55 </a:t>
              </a: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6167608" y="3721216"/>
            <a:ext cx="1610806" cy="714595"/>
            <a:chOff x="6167608" y="3721216"/>
            <a:chExt cx="1610806" cy="714595"/>
          </a:xfrm>
        </p:grpSpPr>
        <p:sp>
          <p:nvSpPr>
            <p:cNvPr id="374" name="Retângulo 373"/>
            <p:cNvSpPr/>
            <p:nvPr/>
          </p:nvSpPr>
          <p:spPr>
            <a:xfrm>
              <a:off x="6180955" y="4129414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2"/>
            <p:cNvSpPr txBox="1">
              <a:spLocks noChangeArrowheads="1"/>
            </p:cNvSpPr>
            <p:nvPr/>
          </p:nvSpPr>
          <p:spPr>
            <a:xfrm>
              <a:off x="6167608" y="4120393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3,55 </a:t>
              </a:r>
            </a:p>
          </p:txBody>
        </p:sp>
        <p:grpSp>
          <p:nvGrpSpPr>
            <p:cNvPr id="382" name="Grupo 381"/>
            <p:cNvGrpSpPr/>
            <p:nvPr/>
          </p:nvGrpSpPr>
          <p:grpSpPr>
            <a:xfrm>
              <a:off x="7092523" y="3721216"/>
              <a:ext cx="685891" cy="714595"/>
              <a:chOff x="6102517" y="2635915"/>
              <a:chExt cx="685891" cy="714595"/>
            </a:xfrm>
          </p:grpSpPr>
          <p:cxnSp>
            <p:nvCxnSpPr>
              <p:cNvPr id="383" name="Conector de seta reta 382"/>
              <p:cNvCxnSpPr/>
              <p:nvPr/>
            </p:nvCxnSpPr>
            <p:spPr>
              <a:xfrm rot="16200000">
                <a:off x="6009122" y="3121836"/>
                <a:ext cx="457161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ector de seta reta 383"/>
              <p:cNvCxnSpPr/>
              <p:nvPr/>
            </p:nvCxnSpPr>
            <p:spPr>
              <a:xfrm>
                <a:off x="6130568" y="3215158"/>
                <a:ext cx="4571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Rectangle 2"/>
              <p:cNvSpPr txBox="1">
                <a:spLocks noChangeArrowheads="1"/>
              </p:cNvSpPr>
              <p:nvPr/>
            </p:nvSpPr>
            <p:spPr>
              <a:xfrm>
                <a:off x="6102517" y="2635915"/>
                <a:ext cx="270370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86" name="Rectangle 2"/>
              <p:cNvSpPr txBox="1">
                <a:spLocks noChangeArrowheads="1"/>
              </p:cNvSpPr>
              <p:nvPr/>
            </p:nvSpPr>
            <p:spPr>
              <a:xfrm>
                <a:off x="6509150" y="3019966"/>
                <a:ext cx="279258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grpSp>
        <p:nvGrpSpPr>
          <p:cNvPr id="82" name="Grupo 81"/>
          <p:cNvGrpSpPr/>
          <p:nvPr/>
        </p:nvGrpSpPr>
        <p:grpSpPr>
          <a:xfrm>
            <a:off x="3696955" y="3539128"/>
            <a:ext cx="1177515" cy="2092399"/>
            <a:chOff x="3696955" y="3539128"/>
            <a:chExt cx="1177515" cy="2092399"/>
          </a:xfrm>
        </p:grpSpPr>
        <p:sp>
          <p:nvSpPr>
            <p:cNvPr id="359" name="Retângulo 358"/>
            <p:cNvSpPr/>
            <p:nvPr/>
          </p:nvSpPr>
          <p:spPr>
            <a:xfrm>
              <a:off x="3715236" y="4160956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2"/>
            <p:cNvSpPr txBox="1">
              <a:spLocks noChangeArrowheads="1"/>
            </p:cNvSpPr>
            <p:nvPr/>
          </p:nvSpPr>
          <p:spPr>
            <a:xfrm>
              <a:off x="3701889" y="4151935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4,31 </a:t>
              </a:r>
            </a:p>
          </p:txBody>
        </p:sp>
        <p:grpSp>
          <p:nvGrpSpPr>
            <p:cNvPr id="361" name="Grupo 360"/>
            <p:cNvGrpSpPr/>
            <p:nvPr/>
          </p:nvGrpSpPr>
          <p:grpSpPr>
            <a:xfrm>
              <a:off x="3696955" y="4890464"/>
              <a:ext cx="743027" cy="741063"/>
              <a:chOff x="561672" y="2065413"/>
              <a:chExt cx="1068285" cy="788278"/>
            </a:xfrm>
          </p:grpSpPr>
          <p:grpSp>
            <p:nvGrpSpPr>
              <p:cNvPr id="362" name="Grupo 361"/>
              <p:cNvGrpSpPr/>
              <p:nvPr/>
            </p:nvGrpSpPr>
            <p:grpSpPr>
              <a:xfrm>
                <a:off x="561672" y="2065413"/>
                <a:ext cx="705164" cy="769772"/>
                <a:chOff x="561672" y="2065413"/>
                <a:chExt cx="705164" cy="769772"/>
              </a:xfrm>
            </p:grpSpPr>
            <p:sp>
              <p:nvSpPr>
                <p:cNvPr id="364" name="Rectangle 2"/>
                <p:cNvSpPr txBox="1">
                  <a:spLocks noChangeArrowheads="1"/>
                </p:cNvSpPr>
                <p:nvPr/>
              </p:nvSpPr>
              <p:spPr>
                <a:xfrm>
                  <a:off x="561672" y="2065413"/>
                  <a:ext cx="705164" cy="33054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cxnSp>
              <p:nvCxnSpPr>
                <p:cNvPr id="365" name="Conector de seta reta 364"/>
                <p:cNvCxnSpPr/>
                <p:nvPr/>
              </p:nvCxnSpPr>
              <p:spPr>
                <a:xfrm>
                  <a:off x="771645" y="2715511"/>
                  <a:ext cx="457161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Conector de seta reta 365"/>
                <p:cNvCxnSpPr/>
                <p:nvPr/>
              </p:nvCxnSpPr>
              <p:spPr>
                <a:xfrm rot="16200000">
                  <a:off x="671013" y="2606605"/>
                  <a:ext cx="45716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3" name="Rectangle 2"/>
              <p:cNvSpPr txBox="1">
                <a:spLocks noChangeArrowheads="1"/>
              </p:cNvSpPr>
              <p:nvPr/>
            </p:nvSpPr>
            <p:spPr>
              <a:xfrm>
                <a:off x="924793" y="2523147"/>
                <a:ext cx="705164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368" name="Retângulo 367"/>
            <p:cNvSpPr/>
            <p:nvPr/>
          </p:nvSpPr>
          <p:spPr>
            <a:xfrm>
              <a:off x="4330599" y="4935967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2"/>
            <p:cNvSpPr txBox="1">
              <a:spLocks noChangeArrowheads="1"/>
            </p:cNvSpPr>
            <p:nvPr/>
          </p:nvSpPr>
          <p:spPr>
            <a:xfrm>
              <a:off x="4317252" y="4926946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4,31 </a:t>
              </a:r>
            </a:p>
          </p:txBody>
        </p:sp>
        <p:sp>
          <p:nvSpPr>
            <p:cNvPr id="387" name="Retângulo 386"/>
            <p:cNvSpPr/>
            <p:nvPr/>
          </p:nvSpPr>
          <p:spPr>
            <a:xfrm rot="16200000">
              <a:off x="3719108" y="3691192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2"/>
            <p:cNvSpPr txBox="1">
              <a:spLocks noChangeArrowheads="1"/>
            </p:cNvSpPr>
            <p:nvPr/>
          </p:nvSpPr>
          <p:spPr>
            <a:xfrm rot="16200000">
              <a:off x="3705761" y="3682171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3,01</a:t>
              </a:r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4938928" y="3556597"/>
            <a:ext cx="1250856" cy="2082858"/>
            <a:chOff x="4938928" y="3556597"/>
            <a:chExt cx="1250856" cy="2082858"/>
          </a:xfrm>
        </p:grpSpPr>
        <p:sp>
          <p:nvSpPr>
            <p:cNvPr id="370" name="Retângulo 369"/>
            <p:cNvSpPr/>
            <p:nvPr/>
          </p:nvSpPr>
          <p:spPr>
            <a:xfrm>
              <a:off x="4952275" y="4935967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2"/>
            <p:cNvSpPr txBox="1">
              <a:spLocks noChangeArrowheads="1"/>
            </p:cNvSpPr>
            <p:nvPr/>
          </p:nvSpPr>
          <p:spPr>
            <a:xfrm>
              <a:off x="4938928" y="4926946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4,31 </a:t>
              </a:r>
            </a:p>
          </p:txBody>
        </p:sp>
        <p:sp>
          <p:nvSpPr>
            <p:cNvPr id="372" name="Retângulo 371"/>
            <p:cNvSpPr/>
            <p:nvPr/>
          </p:nvSpPr>
          <p:spPr>
            <a:xfrm>
              <a:off x="5572222" y="4133716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2"/>
            <p:cNvSpPr txBox="1">
              <a:spLocks noChangeArrowheads="1"/>
            </p:cNvSpPr>
            <p:nvPr/>
          </p:nvSpPr>
          <p:spPr>
            <a:xfrm>
              <a:off x="5558875" y="4124695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4,31 </a:t>
              </a:r>
            </a:p>
          </p:txBody>
        </p:sp>
        <p:grpSp>
          <p:nvGrpSpPr>
            <p:cNvPr id="376" name="Grupo 375"/>
            <p:cNvGrpSpPr/>
            <p:nvPr/>
          </p:nvGrpSpPr>
          <p:grpSpPr>
            <a:xfrm>
              <a:off x="5446757" y="4898392"/>
              <a:ext cx="743027" cy="741063"/>
              <a:chOff x="561672" y="2065413"/>
              <a:chExt cx="1068285" cy="788278"/>
            </a:xfrm>
          </p:grpSpPr>
          <p:grpSp>
            <p:nvGrpSpPr>
              <p:cNvPr id="377" name="Grupo 376"/>
              <p:cNvGrpSpPr/>
              <p:nvPr/>
            </p:nvGrpSpPr>
            <p:grpSpPr>
              <a:xfrm>
                <a:off x="561672" y="2065413"/>
                <a:ext cx="705164" cy="769772"/>
                <a:chOff x="561672" y="2065413"/>
                <a:chExt cx="705164" cy="769772"/>
              </a:xfrm>
            </p:grpSpPr>
            <p:sp>
              <p:nvSpPr>
                <p:cNvPr id="379" name="Rectangle 2"/>
                <p:cNvSpPr txBox="1">
                  <a:spLocks noChangeArrowheads="1"/>
                </p:cNvSpPr>
                <p:nvPr/>
              </p:nvSpPr>
              <p:spPr>
                <a:xfrm>
                  <a:off x="561672" y="2065413"/>
                  <a:ext cx="705164" cy="33054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spcBef>
                      <a:spcPct val="0"/>
                    </a:spcBef>
                    <a:buNone/>
                    <a:defRPr sz="3200" kern="1200">
                      <a:solidFill>
                        <a:srgbClr val="007DC6"/>
                      </a:solidFill>
                      <a:latin typeface="Museo Sans 700" pitchFamily="50" charset="0"/>
                      <a:ea typeface="+mj-ea"/>
                      <a:cs typeface="+mj-cs"/>
                    </a:defRPr>
                  </a:lvl1pPr>
                </a:lstStyle>
                <a:p>
                  <a:pPr algn="ctr">
                    <a:defRPr/>
                  </a:pPr>
                  <a:r>
                    <a:rPr lang="pt-BR" sz="15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pt-BR" sz="15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cxnSp>
              <p:nvCxnSpPr>
                <p:cNvPr id="380" name="Conector de seta reta 379"/>
                <p:cNvCxnSpPr/>
                <p:nvPr/>
              </p:nvCxnSpPr>
              <p:spPr>
                <a:xfrm>
                  <a:off x="771645" y="2715511"/>
                  <a:ext cx="457161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Conector de seta reta 380"/>
                <p:cNvCxnSpPr/>
                <p:nvPr/>
              </p:nvCxnSpPr>
              <p:spPr>
                <a:xfrm rot="16200000">
                  <a:off x="671013" y="2606605"/>
                  <a:ext cx="45716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8" name="Rectangle 2"/>
              <p:cNvSpPr txBox="1">
                <a:spLocks noChangeArrowheads="1"/>
              </p:cNvSpPr>
              <p:nvPr/>
            </p:nvSpPr>
            <p:spPr>
              <a:xfrm>
                <a:off x="924793" y="2523147"/>
                <a:ext cx="705164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389" name="Retângulo 388"/>
            <p:cNvSpPr/>
            <p:nvPr/>
          </p:nvSpPr>
          <p:spPr>
            <a:xfrm rot="16200000">
              <a:off x="4866379" y="3708661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2"/>
            <p:cNvSpPr txBox="1">
              <a:spLocks noChangeArrowheads="1"/>
            </p:cNvSpPr>
            <p:nvPr/>
          </p:nvSpPr>
          <p:spPr>
            <a:xfrm rot="16200000">
              <a:off x="4853032" y="3699640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3,01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2635749" y="2645735"/>
            <a:ext cx="1689817" cy="905091"/>
            <a:chOff x="2635749" y="2645735"/>
            <a:chExt cx="1689817" cy="905091"/>
          </a:xfrm>
        </p:grpSpPr>
        <p:sp>
          <p:nvSpPr>
            <p:cNvPr id="6" name="Retângulo 5"/>
            <p:cNvSpPr/>
            <p:nvPr/>
          </p:nvSpPr>
          <p:spPr>
            <a:xfrm>
              <a:off x="3781695" y="2654756"/>
              <a:ext cx="543871" cy="239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"/>
            <p:cNvSpPr txBox="1">
              <a:spLocks noChangeArrowheads="1"/>
            </p:cNvSpPr>
            <p:nvPr/>
          </p:nvSpPr>
          <p:spPr>
            <a:xfrm>
              <a:off x="3768348" y="2645735"/>
              <a:ext cx="555660" cy="29297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4,22 </a:t>
              </a:r>
            </a:p>
          </p:txBody>
        </p:sp>
        <p:grpSp>
          <p:nvGrpSpPr>
            <p:cNvPr id="347" name="Grupo 346"/>
            <p:cNvGrpSpPr/>
            <p:nvPr/>
          </p:nvGrpSpPr>
          <p:grpSpPr>
            <a:xfrm>
              <a:off x="2635749" y="2725839"/>
              <a:ext cx="685891" cy="714595"/>
              <a:chOff x="6102517" y="2635915"/>
              <a:chExt cx="685891" cy="714595"/>
            </a:xfrm>
          </p:grpSpPr>
          <p:cxnSp>
            <p:nvCxnSpPr>
              <p:cNvPr id="348" name="Conector de seta reta 347"/>
              <p:cNvCxnSpPr/>
              <p:nvPr/>
            </p:nvCxnSpPr>
            <p:spPr>
              <a:xfrm rot="16200000">
                <a:off x="6009122" y="3121836"/>
                <a:ext cx="457161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ector de seta reta 348"/>
              <p:cNvCxnSpPr/>
              <p:nvPr/>
            </p:nvCxnSpPr>
            <p:spPr>
              <a:xfrm>
                <a:off x="6130568" y="3215158"/>
                <a:ext cx="457161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Rectangle 2"/>
              <p:cNvSpPr txBox="1">
                <a:spLocks noChangeArrowheads="1"/>
              </p:cNvSpPr>
              <p:nvPr/>
            </p:nvSpPr>
            <p:spPr>
              <a:xfrm>
                <a:off x="6102517" y="2635915"/>
                <a:ext cx="270370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351" name="Rectangle 2"/>
              <p:cNvSpPr txBox="1">
                <a:spLocks noChangeArrowheads="1"/>
              </p:cNvSpPr>
              <p:nvPr/>
            </p:nvSpPr>
            <p:spPr>
              <a:xfrm>
                <a:off x="6509150" y="3019966"/>
                <a:ext cx="279258" cy="330544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rgbClr val="007DC6"/>
                    </a:solidFill>
                    <a:latin typeface="Museo Sans 700" pitchFamily="50" charset="0"/>
                    <a:ea typeface="+mj-ea"/>
                    <a:cs typeface="+mj-cs"/>
                  </a:defRPr>
                </a:lvl1pPr>
              </a:lstStyle>
              <a:p>
                <a:pPr algn="ctr">
                  <a:defRPr/>
                </a:pPr>
                <a:r>
                  <a:rPr lang="pt-BR" sz="1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pt-BR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228" name="Retângulo 227"/>
            <p:cNvSpPr/>
            <p:nvPr/>
          </p:nvSpPr>
          <p:spPr>
            <a:xfrm rot="16200000">
              <a:off x="3716975" y="3100612"/>
              <a:ext cx="543871" cy="239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"/>
            <p:cNvSpPr txBox="1">
              <a:spLocks noChangeArrowheads="1"/>
            </p:cNvSpPr>
            <p:nvPr/>
          </p:nvSpPr>
          <p:spPr>
            <a:xfrm rot="16200000">
              <a:off x="3605864" y="3032972"/>
              <a:ext cx="705164" cy="33054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007DC6"/>
                  </a:solidFill>
                  <a:latin typeface="Museo Sans 700" pitchFamily="50" charset="0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5,45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1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98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04864"/>
            <a:ext cx="8722824" cy="230425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998441"/>
            <a:ext cx="7138648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Configuração da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Armadura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- negativa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sz="2800" b="1">
                <a:solidFill>
                  <a:srgbClr val="F6F000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CC257A3-3310-49E3-8613-4E5DF18557E0}" type="slidenum">
              <a:rPr lang="pt-BR" sz="1400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99</a:t>
            </a:fld>
            <a:endParaRPr lang="pt-BR" sz="1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998441"/>
            <a:ext cx="468052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7DC6"/>
                </a:solidFill>
                <a:latin typeface="Museo Sans 700" pitchFamily="50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8.1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Armadura negativa</a:t>
            </a:r>
            <a:endParaRPr lang="pt-B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88840"/>
            <a:ext cx="7947199" cy="37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7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resentação da Aul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matação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rafismos e Objetos Animado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5090</TotalTime>
  <Words>5835</Words>
  <Application>Microsoft Office PowerPoint</Application>
  <PresentationFormat>Apresentação na tela (4:3)</PresentationFormat>
  <Paragraphs>2139</Paragraphs>
  <Slides>293</Slides>
  <Notes>284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293</vt:i4>
      </vt:variant>
    </vt:vector>
  </HeadingPairs>
  <TitlesOfParts>
    <vt:vector size="308" baseType="lpstr">
      <vt:lpstr>Arial</vt:lpstr>
      <vt:lpstr>Arial,Italic</vt:lpstr>
      <vt:lpstr>Calibri</vt:lpstr>
      <vt:lpstr>Cambria Math</vt:lpstr>
      <vt:lpstr>Foco</vt:lpstr>
      <vt:lpstr>Museo 700</vt:lpstr>
      <vt:lpstr>Museo 900</vt:lpstr>
      <vt:lpstr>Museo Sans 700</vt:lpstr>
      <vt:lpstr>Symbol</vt:lpstr>
      <vt:lpstr>Times New Roman</vt:lpstr>
      <vt:lpstr>Wingdings</vt:lpstr>
      <vt:lpstr>Apresentação da Aula</vt:lpstr>
      <vt:lpstr>Formatação Padrão</vt:lpstr>
      <vt:lpstr>Grafismos e Objetos Animados</vt:lpstr>
      <vt:lpstr>Equação</vt:lpstr>
      <vt:lpstr>Prof. Msc. Wilson Tadeu Rosa Filho wilson@3es.eng.br | (15) 99729-9860</vt:lpstr>
      <vt:lpstr>Concreto Armado 2</vt:lpstr>
      <vt:lpstr>SITE:</vt:lpstr>
      <vt:lpstr>SITE:</vt:lpstr>
      <vt:lpstr>Apresentação do PowerPoint</vt:lpstr>
      <vt:lpstr>Apresentação do PowerPoint</vt:lpstr>
      <vt:lpstr>Apresentação do PowerPoint</vt:lpstr>
      <vt:lpstr>1 - Princípios Gerais do Projeto Estrutural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 – Concepção estrutural</vt:lpstr>
      <vt:lpstr>3 – Pilares</vt:lpstr>
      <vt:lpstr>Apresentação do PowerPoint</vt:lpstr>
      <vt:lpstr>EDIFÍCIO - MODELO</vt:lpstr>
      <vt:lpstr>CORTE ESQUEMÁTICO</vt:lpstr>
      <vt:lpstr>PLANTA HUMANIZADA</vt:lpstr>
      <vt:lpstr>FORMA TIPO</vt:lpstr>
      <vt:lpstr>FORMA CAIXA D´ÁGUA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VIGAS  - COTA ENTRE APOIOS</vt:lpstr>
      <vt:lpstr>Apresentação do PowerPoint</vt:lpstr>
      <vt:lpstr>Concreto Armado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Concreto Armado 2</vt:lpstr>
      <vt:lpstr>Apresentação do PowerPoint</vt:lpstr>
      <vt:lpstr>Apresentação do PowerPoint</vt:lpstr>
      <vt:lpstr>1 - Vinculação de bordos de laje</vt:lpstr>
      <vt:lpstr>CLASSIFICAÇÃO DAS LAJES ARMADAS EM DUAS DIREÇÕES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7.1 – Esquema – Momento Negativo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9.1 – Esquema – Reação</vt:lpstr>
      <vt:lpstr>Concreto Armado 2</vt:lpstr>
      <vt:lpstr>1.– Flecha imediata</vt:lpstr>
      <vt:lpstr>2.– Flecha diferida no tempo</vt:lpstr>
      <vt:lpstr>4.– Ações de cálculo</vt:lpstr>
      <vt:lpstr>5.– Verificar a flecha das lajes L101 e L105</vt:lpstr>
      <vt:lpstr>5.1 Valor do carregamento de cálculo</vt:lpstr>
      <vt:lpstr>5.2. - Módulo de Elasticidade Secante</vt:lpstr>
      <vt:lpstr>5.3. Busca do coeficiente fz para cálculo da flecha</vt:lpstr>
      <vt:lpstr>5.4 Interpolando valores de fz</vt:lpstr>
      <vt:lpstr>5.5. Flecha imediata</vt:lpstr>
      <vt:lpstr>5.6. Flecha diferida no tempo</vt:lpstr>
      <vt:lpstr>5.7. Flecha máxima</vt:lpstr>
      <vt:lpstr>Concreto Armado 2</vt:lpstr>
      <vt:lpstr>1.– Esquema Estrutural</vt:lpstr>
      <vt:lpstr>2.– Carregamentos atuantes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3.– Esforços Solicitantes e Dimensionamento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 da seção de armadura de vigas</vt:lpstr>
      <vt:lpstr>Concreto Armado 2</vt:lpstr>
      <vt:lpstr>4.– Cisalhamento em viga</vt:lpstr>
      <vt:lpstr>4.1– Modelo de Treliça</vt:lpstr>
      <vt:lpstr>Apresentação do PowerPoint</vt:lpstr>
      <vt:lpstr>4.2– Ruptura por esmagamento da biela</vt:lpstr>
      <vt:lpstr>4.3 – Força cortante solicitante de cálculo</vt:lpstr>
      <vt:lpstr>4.4 – Verificação do concreto</vt:lpstr>
      <vt:lpstr>4.5 – Armadura mínima</vt:lpstr>
      <vt:lpstr>4.6 – Cálculo da armadura de cisalhamento</vt:lpstr>
      <vt:lpstr>4.7 – Taxa de armadura rw e Armadura Asw</vt:lpstr>
      <vt:lpstr>4.8 – Vrd3</vt:lpstr>
      <vt:lpstr>4.9 – Exigências para a armadura transversal</vt:lpstr>
      <vt:lpstr>Apresentação do PowerPoint</vt:lpstr>
      <vt:lpstr>Apresentação do PowerPoint</vt:lpstr>
      <vt:lpstr>Apresentação do PowerPoint</vt:lpstr>
      <vt:lpstr>4.11 – Detalhamento da armadura de cisalhamento</vt:lpstr>
      <vt:lpstr>Apresentação do PowerPoint</vt:lpstr>
      <vt:lpstr>Apresentação do PowerPoint</vt:lpstr>
      <vt:lpstr>Apresentação do PowerPoint</vt:lpstr>
      <vt:lpstr>Concreto Armado 2</vt:lpstr>
      <vt:lpstr>1.–ADERÊNCIA E ANCORAGEM</vt:lpstr>
      <vt:lpstr>1.1 –TIPOS DE ADERÊNCIA </vt:lpstr>
      <vt:lpstr>1.1.1 –Aderência por Adesão </vt:lpstr>
      <vt:lpstr>1.1.2 – Aderência por Atrito </vt:lpstr>
      <vt:lpstr>1.1.3 – Aderência Mecânica  </vt:lpstr>
      <vt:lpstr>Apresentação do PowerPoint</vt:lpstr>
      <vt:lpstr>2.– Situações de aderência</vt:lpstr>
      <vt:lpstr>3.– Resistência da aderência</vt:lpstr>
      <vt:lpstr>4.– Comprimento de ancoragem</vt:lpstr>
      <vt:lpstr>5.– Comprimento de Ancoragem Necessário</vt:lpstr>
      <vt:lpstr>6.– Ganchos nas barras tracionadas</vt:lpstr>
      <vt:lpstr>Apresentação do PowerPoint</vt:lpstr>
      <vt:lpstr>7. – Vigas usuais de edifício</vt:lpstr>
      <vt:lpstr>7.1 – Espaçamento livre em barras</vt:lpstr>
      <vt:lpstr>7.2 – Armadura em mais de uma camada</vt:lpstr>
      <vt:lpstr>7.3 – Barras Longitudinais que chegam aos apoios</vt:lpstr>
      <vt:lpstr>Apresentação do PowerPoint</vt:lpstr>
      <vt:lpstr>Apresentação do PowerPoint</vt:lpstr>
      <vt:lpstr>7.5 – Translado do diagrama de momentos</vt:lpstr>
      <vt:lpstr>Apresentação do PowerPoint</vt:lpstr>
      <vt:lpstr>7.6 – Ancoragem de apoio extremo</vt:lpstr>
      <vt:lpstr>7.6.1 – Ancoragem em P18</vt:lpstr>
      <vt:lpstr>Apresentação do PowerPoint</vt:lpstr>
      <vt:lpstr>7.6.2 – Ancoragem em P8</vt:lpstr>
      <vt:lpstr>Apresentação do PowerPoint</vt:lpstr>
      <vt:lpstr>7.7.1  – Ancoragem fora do apoio sobre P13</vt:lpstr>
      <vt:lpstr>7.7.2  – Ancoragem fora do apoio entre P13 e P18</vt:lpstr>
      <vt:lpstr>7.8 – Ancoragem de apoio interno</vt:lpstr>
      <vt:lpstr>7.9 – Ancoragem negativa das extremidades</vt:lpstr>
      <vt:lpstr>Apresentação do PowerPoint</vt:lpstr>
      <vt:lpstr>Apresentação do PowerPoint</vt:lpstr>
      <vt:lpstr>7.9.1 – Ligação de V112 com P18</vt:lpstr>
      <vt:lpstr>7.9.2 – Cálculo do índice de esbeltes</vt:lpstr>
      <vt:lpstr>7.9.3 – Cálculo do MEP</vt:lpstr>
      <vt:lpstr>7.9.4 – Cálculo do momento na viga</vt:lpstr>
      <vt:lpstr>7.9.5 – Verificação da armadura negativa de apoio</vt:lpstr>
      <vt:lpstr>7.10.1 – Ligação de V112 com P8</vt:lpstr>
      <vt:lpstr>7.10.2 – Cálculo do índice de esbeltes</vt:lpstr>
      <vt:lpstr>7.10.3 – Cálculo do MEP</vt:lpstr>
      <vt:lpstr>7.10.4 – Cálculo do momento na viga</vt:lpstr>
      <vt:lpstr>7.10.5 – Verificação da armadura negativa de apoio</vt:lpstr>
      <vt:lpstr>Barras – Comprimento de 2 Ganchos</vt:lpstr>
      <vt:lpstr>Comprimento de ancoragem básico</vt:lpstr>
      <vt:lpstr>Momento de Engastamento Perfeito</vt:lpstr>
      <vt:lpstr>Concreto Armado 2</vt:lpstr>
      <vt:lpstr>Dimensionamento e detalhamento do pilar P13</vt:lpstr>
      <vt:lpstr>Apresentação do PowerPoint</vt:lpstr>
      <vt:lpstr>Apresentação do PowerPoint</vt:lpstr>
      <vt:lpstr>Apresentação do PowerPoint</vt:lpstr>
      <vt:lpstr>1.– Reação proveniente do nível da cobertura = 70kN</vt:lpstr>
      <vt:lpstr>2.– Reação da viga V112 em P13 = 100,53kN</vt:lpstr>
      <vt:lpstr>3.– Reação da viga V105 em P13 = 39,26kN</vt:lpstr>
      <vt:lpstr>Apresentação do PowerPoint</vt:lpstr>
      <vt:lpstr>4.– Cálculo do momento atuante no pilar devido a Viga V105</vt:lpstr>
      <vt:lpstr>Apresentação do PowerPoint</vt:lpstr>
      <vt:lpstr>Apresentação do PowerPoint</vt:lpstr>
      <vt:lpstr>Apresentação do PowerPoint</vt:lpstr>
      <vt:lpstr>4.1– Cálculo do momento de engastamento perfeito</vt:lpstr>
      <vt:lpstr>4.2– Cálculo dos índices de Esbeltez</vt:lpstr>
      <vt:lpstr>4.3– Cálculo do momento atuante no pilar</vt:lpstr>
      <vt:lpstr>5 – Cálculo de P13 no lance 3</vt:lpstr>
      <vt:lpstr>5.1– Carregamentos</vt:lpstr>
      <vt:lpstr>Apresentação do PowerPoint</vt:lpstr>
      <vt:lpstr>5.2– Excentricidades iniciais e1</vt:lpstr>
      <vt:lpstr>Apresentação do PowerPoint</vt:lpstr>
      <vt:lpstr>5.3 – Cálculo de 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6 – Detalhamento das armaduras do pilar</vt:lpstr>
      <vt:lpstr>Apresentação do PowerPoint</vt:lpstr>
      <vt:lpstr>6.1 – Armadura longitudinal</vt:lpstr>
      <vt:lpstr>Apresentação do PowerPoint</vt:lpstr>
      <vt:lpstr>Apresentação do PowerPoint</vt:lpstr>
      <vt:lpstr>6.2 – Armadura transversal</vt:lpstr>
      <vt:lpstr>Apresentação do PowerPoint</vt:lpstr>
      <vt:lpstr>Apresentação do PowerPoint</vt:lpstr>
      <vt:lpstr>Apresentação do PowerPoint</vt:lpstr>
      <vt:lpstr>Comprimento de ancoragem básico</vt:lpstr>
      <vt:lpstr>Ábaco – A-10</vt:lpstr>
      <vt:lpstr>Ábaco – A-11</vt:lpstr>
      <vt:lpstr>Ábaco – A-12</vt:lpstr>
      <vt:lpstr>Ábaco – A-13</vt:lpstr>
      <vt:lpstr>Ábaco – A-14</vt:lpstr>
      <vt:lpstr>Ábacos – A-17</vt:lpstr>
      <vt:lpstr>Ábacos – A-18</vt:lpstr>
      <vt:lpstr>Ábacos – A-19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Bruno</dc:creator>
  <cp:lastModifiedBy>Wilson Tadeu Rosa Filho</cp:lastModifiedBy>
  <cp:revision>968</cp:revision>
  <dcterms:created xsi:type="dcterms:W3CDTF">2014-12-23T12:21:02Z</dcterms:created>
  <dcterms:modified xsi:type="dcterms:W3CDTF">2018-08-07T16:51:30Z</dcterms:modified>
</cp:coreProperties>
</file>